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5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8" r:id="rId24"/>
    <p:sldId id="276" r:id="rId25"/>
    <p:sldId id="277" r:id="rId26"/>
    <p:sldId id="279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C2"/>
    <a:srgbClr val="BBBD32"/>
    <a:srgbClr val="EB7C23"/>
    <a:srgbClr val="F7320E"/>
    <a:srgbClr val="E11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8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BFC5D-C9EA-4579-A653-C915D60D41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8E6ABC-62DB-43A9-AD07-AC457730C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C41C2F-0DF5-4240-9947-6D74C1BA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85A88D-5448-41A3-BCAD-3FFF40614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EA1288-E1CA-4746-A593-E051C60F8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1462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7C4E67-03D8-4998-8C8E-B7C37FD9D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31DA4D2-2EB1-4DDB-8802-DFB988077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F3EE7A-A7C5-4E12-890F-E6DA94F73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D53CAF2-A31C-4012-9841-0D7774529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35C6B8-4E08-45F8-B8FA-2353855FF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655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363A24D-B56A-4D0B-A598-4510E4B69E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C2E1E26-A49F-4038-8A3B-74D3A081B1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6544F7-70E6-4665-B488-972DDD0AA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7015F3-2E02-4703-B4B4-1E2696FB6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9A1929-EB00-4A78-8129-0D62DAE1E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018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F372E-226D-4A53-A86B-B532B32BC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DAE652-AC55-4B8D-832F-26100AD17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9DF451-180F-4270-9C66-11AD16D11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B35443-6215-4974-AE7F-132624579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EE3297-5758-4182-A2F3-7C6C37AD6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23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DB0F6A-27AD-4FA4-808E-C0802BFD4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021979-23E2-4073-A258-04AF3D864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13F4A4-AE71-458C-970A-9458297C3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A9A5454-DE52-470E-B295-D2B9A8549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C2BDEB-42B1-4FAC-BE0E-757AE46BB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2881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DB505D-D75A-458A-9060-7A9E16067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43EA8A-F6FD-4AB8-9603-85401A259C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42B1B7-6C5E-4343-B4E2-0FC529B91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312CDA9-A10B-475D-AD8A-BC4D5A025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DB451E5-C0D3-4252-82F1-700DD434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F3AAFDF-76AD-4C6A-AA93-D22D33B1C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0340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01990A-B042-46E8-8777-C047A4DD6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AF28061-AE87-4BA8-8256-5A6F9C5E4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00DC1DB-CD7A-4334-9768-CF4E2729BB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C8E8140-4ADB-45A5-8809-7F640636C4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F030250-DA39-4553-A3C8-39EA8C167D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E872CEC-4706-45D7-80E1-55D0ACCA9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BA44F6C-8044-4B79-9373-17A7ADF51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7EB93D1-3989-47E8-9B1A-FFEEA6F3C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829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063E5C-906D-4BE2-8464-45FB5F78A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491A022-9BEB-4E07-89C9-31EE54C92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1A2E63-11F5-4581-8CA3-965F200AD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1A5ED0-D8F4-4A73-A368-6F1710464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650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07395EA-CF0E-471B-9D6E-A3EEF4EAA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4222D67-5288-43A8-880A-BE15EAD78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B55EF6-17A6-4F2A-A91E-3B246EFB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641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CB5059-3D43-4F1B-884A-682E4C55A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E4B658-5111-4DE3-826B-ECCE821B2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6E3F4A4-AEF4-4D61-85C3-86E4D1608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FE946D6-075C-4E7B-86C8-8F49336C2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2BEBB09-B618-4A94-AADF-C4A0D0EB6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32B963-5489-4496-B267-6027E0A97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00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37F1AE-38F2-40E2-88DC-DEEFC9B5D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E4D1425-B262-4007-9EFC-C026853350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FDF06F-0F42-452D-A56C-1287CF8E5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9822CF5-54DF-4993-9A74-43A81B03C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43EFA77-877E-4FC8-AB8A-BDE0256C4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A16DCCA-27D0-49F0-AE20-E5C19E69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9540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16AF46A-A4EE-4325-BF8D-4DD7F2AC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E243AC-9A58-46FB-9F15-1AFACF901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0F95381-7988-4405-8117-8FFD60A7ED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857C4-F2C5-4BBD-A6B9-CEEA4D3C7EBC}" type="datetimeFigureOut">
              <a:rPr lang="de-DE" smtClean="0"/>
              <a:t>07.04.2022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F07AD36-171A-4917-8189-7DFB39443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7C946A-44D8-4C4D-9703-00B98C171B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83A7-AC73-425C-B015-50B14497F2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704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4.xml"/><Relationship Id="rId21" Type="http://schemas.openxmlformats.org/officeDocument/2006/relationships/slide" Target="slide1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image" Target="../media/image1.jpg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slide" Target="slide10.xml"/><Relationship Id="rId39" Type="http://schemas.openxmlformats.org/officeDocument/2006/relationships/image" Target="../media/image54.png"/><Relationship Id="rId3" Type="http://schemas.openxmlformats.org/officeDocument/2006/relationships/image" Target="../media/image36.png"/><Relationship Id="rId21" Type="http://schemas.openxmlformats.org/officeDocument/2006/relationships/slide" Target="slide5.xml"/><Relationship Id="rId34" Type="http://schemas.openxmlformats.org/officeDocument/2006/relationships/slide" Target="slide19.xml"/><Relationship Id="rId42" Type="http://schemas.openxmlformats.org/officeDocument/2006/relationships/slide" Target="slide4.xm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slide" Target="slide9.xml"/><Relationship Id="rId33" Type="http://schemas.openxmlformats.org/officeDocument/2006/relationships/slide" Target="slide18.xml"/><Relationship Id="rId38" Type="http://schemas.openxmlformats.org/officeDocument/2006/relationships/slide" Target="slide14.xml"/><Relationship Id="rId2" Type="http://schemas.openxmlformats.org/officeDocument/2006/relationships/image" Target="../media/image1.jp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slide" Target="slide13.xml"/><Relationship Id="rId41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slide" Target="slide8.xml"/><Relationship Id="rId32" Type="http://schemas.openxmlformats.org/officeDocument/2006/relationships/slide" Target="slide17.xml"/><Relationship Id="rId37" Type="http://schemas.openxmlformats.org/officeDocument/2006/relationships/slide" Target="slide22.xml"/><Relationship Id="rId40" Type="http://schemas.openxmlformats.org/officeDocument/2006/relationships/slide" Target="slide23.xml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slide" Target="slide7.xml"/><Relationship Id="rId28" Type="http://schemas.openxmlformats.org/officeDocument/2006/relationships/slide" Target="slide12.xml"/><Relationship Id="rId36" Type="http://schemas.openxmlformats.org/officeDocument/2006/relationships/slide" Target="slide21.xml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slide" Target="slide16.xml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slide" Target="slide6.xml"/><Relationship Id="rId27" Type="http://schemas.openxmlformats.org/officeDocument/2006/relationships/slide" Target="slide11.xml"/><Relationship Id="rId30" Type="http://schemas.openxmlformats.org/officeDocument/2006/relationships/slide" Target="slide15.xml"/><Relationship Id="rId35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0F07254A-2568-4CFF-A143-AB25B3BF1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Interaktive Schaltfläche: Leer 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2459296-4806-44B3-867D-236A988E1A0E}"/>
              </a:ext>
            </a:extLst>
          </p:cNvPr>
          <p:cNvSpPr/>
          <p:nvPr/>
        </p:nvSpPr>
        <p:spPr>
          <a:xfrm>
            <a:off x="1066799" y="2714892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Ad Hominem</a:t>
            </a:r>
          </a:p>
        </p:txBody>
      </p:sp>
      <p:sp>
        <p:nvSpPr>
          <p:cNvPr id="3" name="Interaktive Schaltfläche: Leer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4D07BE6-CBE9-4DB9-8EB6-A9F080D4CFEA}"/>
              </a:ext>
            </a:extLst>
          </p:cNvPr>
          <p:cNvSpPr/>
          <p:nvPr/>
        </p:nvSpPr>
        <p:spPr>
          <a:xfrm>
            <a:off x="5396053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Mehr-deutigkeit</a:t>
            </a:r>
          </a:p>
        </p:txBody>
      </p:sp>
      <p:sp>
        <p:nvSpPr>
          <p:cNvPr id="4" name="Interaktive Schaltfläche: Leer 3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23016F8E-9B20-4C27-A854-085628D0E296}"/>
              </a:ext>
            </a:extLst>
          </p:cNvPr>
          <p:cNvSpPr/>
          <p:nvPr/>
        </p:nvSpPr>
        <p:spPr>
          <a:xfrm>
            <a:off x="3224339" y="2714892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1</a:t>
            </a:r>
          </a:p>
        </p:txBody>
      </p:sp>
      <p:sp>
        <p:nvSpPr>
          <p:cNvPr id="5" name="Interaktive Schaltfläche: Leer 4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54B59668-9038-4ACB-A3BC-DDD00F925DCA}"/>
              </a:ext>
            </a:extLst>
          </p:cNvPr>
          <p:cNvSpPr/>
          <p:nvPr/>
        </p:nvSpPr>
        <p:spPr>
          <a:xfrm>
            <a:off x="5387331" y="2714892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2</a:t>
            </a:r>
          </a:p>
        </p:txBody>
      </p:sp>
      <p:sp>
        <p:nvSpPr>
          <p:cNvPr id="6" name="Interaktive Schaltfläche: Leer 5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30BC9565-780A-4713-9946-3317C931D44B}"/>
              </a:ext>
            </a:extLst>
          </p:cNvPr>
          <p:cNvSpPr/>
          <p:nvPr/>
        </p:nvSpPr>
        <p:spPr>
          <a:xfrm>
            <a:off x="7550323" y="2714892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3</a:t>
            </a:r>
          </a:p>
        </p:txBody>
      </p:sp>
      <p:sp>
        <p:nvSpPr>
          <p:cNvPr id="12" name="Interaktive Schaltfläche: Leer 11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BC726DED-EE34-4FF3-AC10-B2FAAF2C7BF3}"/>
              </a:ext>
            </a:extLst>
          </p:cNvPr>
          <p:cNvSpPr/>
          <p:nvPr/>
        </p:nvSpPr>
        <p:spPr>
          <a:xfrm>
            <a:off x="1053736" y="1273624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Rosinen-picken 1</a:t>
            </a:r>
          </a:p>
        </p:txBody>
      </p:sp>
      <p:sp>
        <p:nvSpPr>
          <p:cNvPr id="13" name="Interaktive Schaltfläche: Leer 12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89F0F766-A81C-4A46-BC7A-4D0F32025002}"/>
              </a:ext>
            </a:extLst>
          </p:cNvPr>
          <p:cNvSpPr/>
          <p:nvPr/>
        </p:nvSpPr>
        <p:spPr>
          <a:xfrm>
            <a:off x="3229791" y="1273624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Rosinen-picken 2</a:t>
            </a:r>
          </a:p>
        </p:txBody>
      </p:sp>
      <p:sp>
        <p:nvSpPr>
          <p:cNvPr id="14" name="Interaktive Schaltfläche: Leer 13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E2AA8EFC-3293-4E2E-9CC7-76D80AF1CE82}"/>
              </a:ext>
            </a:extLst>
          </p:cNvPr>
          <p:cNvSpPr/>
          <p:nvPr/>
        </p:nvSpPr>
        <p:spPr>
          <a:xfrm>
            <a:off x="7529649" y="1284522"/>
            <a:ext cx="1445623" cy="687977"/>
          </a:xfrm>
          <a:prstGeom prst="actionButtonBlank">
            <a:avLst/>
          </a:prstGeom>
          <a:solidFill>
            <a:srgbClr val="E1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Pseudo-Experten</a:t>
            </a:r>
          </a:p>
        </p:txBody>
      </p:sp>
      <p:sp>
        <p:nvSpPr>
          <p:cNvPr id="15" name="Interaktive Schaltfläche: Leer 14">
            <a:hlinkClick r:id="rId11" action="ppaction://hlinksldjump" highlightClick="1"/>
            <a:extLst>
              <a:ext uri="{FF2B5EF4-FFF2-40B4-BE49-F238E27FC236}">
                <a16:creationId xmlns:a16="http://schemas.microsoft.com/office/drawing/2014/main" id="{58A6B304-7F43-4B16-B254-662220A3F1F0}"/>
              </a:ext>
            </a:extLst>
          </p:cNvPr>
          <p:cNvSpPr/>
          <p:nvPr/>
        </p:nvSpPr>
        <p:spPr>
          <a:xfrm>
            <a:off x="9692641" y="1284522"/>
            <a:ext cx="1445623" cy="687977"/>
          </a:xfrm>
          <a:prstGeom prst="actionButtonBlank">
            <a:avLst/>
          </a:prstGeom>
          <a:solidFill>
            <a:srgbClr val="E1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Fingierte Debatte</a:t>
            </a:r>
          </a:p>
        </p:txBody>
      </p:sp>
      <p:sp>
        <p:nvSpPr>
          <p:cNvPr id="16" name="Interaktive Schaltfläche: Leer 15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5E4F01C1-170C-4D70-9E1B-CB95EDD29FEB}"/>
              </a:ext>
            </a:extLst>
          </p:cNvPr>
          <p:cNvSpPr/>
          <p:nvPr/>
        </p:nvSpPr>
        <p:spPr>
          <a:xfrm>
            <a:off x="1053734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</a:t>
            </a:r>
            <a:br>
              <a:rPr lang="de-DE"/>
            </a:br>
            <a:r>
              <a:rPr lang="de-DE"/>
              <a:t>Wahl 1</a:t>
            </a:r>
          </a:p>
        </p:txBody>
      </p:sp>
      <p:sp>
        <p:nvSpPr>
          <p:cNvPr id="17" name="Interaktive Schaltfläche: Leer 16">
            <a:hlinkClick r:id="rId13" action="ppaction://hlinksldjump" highlightClick="1"/>
            <a:extLst>
              <a:ext uri="{FF2B5EF4-FFF2-40B4-BE49-F238E27FC236}">
                <a16:creationId xmlns:a16="http://schemas.microsoft.com/office/drawing/2014/main" id="{DA6E3C11-2FB3-498A-9E13-F2268D9CF945}"/>
              </a:ext>
            </a:extLst>
          </p:cNvPr>
          <p:cNvSpPr/>
          <p:nvPr/>
        </p:nvSpPr>
        <p:spPr>
          <a:xfrm>
            <a:off x="7552514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700"/>
              <a:t>Übermäßige</a:t>
            </a:r>
            <a:br>
              <a:rPr lang="de-DE" sz="1700"/>
            </a:br>
            <a:r>
              <a:rPr lang="de-DE" sz="1700"/>
              <a:t>Vereinfachung</a:t>
            </a:r>
          </a:p>
        </p:txBody>
      </p:sp>
      <p:sp>
        <p:nvSpPr>
          <p:cNvPr id="18" name="Interaktive Schaltfläche: Leer 17">
            <a:hlinkClick r:id="rId14" action="ppaction://hlinksldjump" highlightClick="1"/>
            <a:extLst>
              <a:ext uri="{FF2B5EF4-FFF2-40B4-BE49-F238E27FC236}">
                <a16:creationId xmlns:a16="http://schemas.microsoft.com/office/drawing/2014/main" id="{5F3E2FEB-F4E2-4806-841C-124747C51DF6}"/>
              </a:ext>
            </a:extLst>
          </p:cNvPr>
          <p:cNvSpPr/>
          <p:nvPr/>
        </p:nvSpPr>
        <p:spPr>
          <a:xfrm>
            <a:off x="7550323" y="4171406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 Fährte 1</a:t>
            </a:r>
          </a:p>
        </p:txBody>
      </p:sp>
      <p:sp>
        <p:nvSpPr>
          <p:cNvPr id="19" name="Interaktive Schaltfläche: Leer 18">
            <a:hlinkClick r:id="rId15" action="ppaction://hlinksldjump" highlightClick="1"/>
            <a:extLst>
              <a:ext uri="{FF2B5EF4-FFF2-40B4-BE49-F238E27FC236}">
                <a16:creationId xmlns:a16="http://schemas.microsoft.com/office/drawing/2014/main" id="{C7B7E711-BE9A-4651-A106-6AB13EF3A7DD}"/>
              </a:ext>
            </a:extLst>
          </p:cNvPr>
          <p:cNvSpPr/>
          <p:nvPr/>
        </p:nvSpPr>
        <p:spPr>
          <a:xfrm>
            <a:off x="9713315" y="4171406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 Fährte 2</a:t>
            </a:r>
          </a:p>
        </p:txBody>
      </p:sp>
      <p:sp>
        <p:nvSpPr>
          <p:cNvPr id="20" name="Interaktive Schaltfläche: Leer 19">
            <a:hlinkClick r:id="rId16" action="ppaction://hlinksldjump" highlightClick="1"/>
            <a:extLst>
              <a:ext uri="{FF2B5EF4-FFF2-40B4-BE49-F238E27FC236}">
                <a16:creationId xmlns:a16="http://schemas.microsoft.com/office/drawing/2014/main" id="{E81060E3-D345-4281-9AC3-CCB9BCF6C253}"/>
              </a:ext>
            </a:extLst>
          </p:cNvPr>
          <p:cNvSpPr/>
          <p:nvPr/>
        </p:nvSpPr>
        <p:spPr>
          <a:xfrm>
            <a:off x="9713315" y="2727964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1</a:t>
            </a:r>
          </a:p>
        </p:txBody>
      </p:sp>
      <p:sp>
        <p:nvSpPr>
          <p:cNvPr id="21" name="Interaktive Schaltfläche: Leer 20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6937FFF9-EE36-4AE5-9017-B82476748631}"/>
              </a:ext>
            </a:extLst>
          </p:cNvPr>
          <p:cNvSpPr/>
          <p:nvPr/>
        </p:nvSpPr>
        <p:spPr>
          <a:xfrm>
            <a:off x="1040673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2</a:t>
            </a:r>
          </a:p>
        </p:txBody>
      </p:sp>
      <p:sp>
        <p:nvSpPr>
          <p:cNvPr id="22" name="Interaktive Schaltfläche: Leer 21">
            <a:hlinkClick r:id="rId18" action="ppaction://hlinksldjump" highlightClick="1"/>
            <a:extLst>
              <a:ext uri="{FF2B5EF4-FFF2-40B4-BE49-F238E27FC236}">
                <a16:creationId xmlns:a16="http://schemas.microsoft.com/office/drawing/2014/main" id="{3EAAB676-0DD5-454A-AB63-E098743EFC4F}"/>
              </a:ext>
            </a:extLst>
          </p:cNvPr>
          <p:cNvSpPr/>
          <p:nvPr/>
        </p:nvSpPr>
        <p:spPr>
          <a:xfrm>
            <a:off x="3210196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3</a:t>
            </a:r>
          </a:p>
        </p:txBody>
      </p:sp>
      <p:sp>
        <p:nvSpPr>
          <p:cNvPr id="23" name="Interaktive Schaltfläche: Leer 22">
            <a:hlinkClick r:id="rId19" action="ppaction://hlinksldjump" highlightClick="1"/>
            <a:extLst>
              <a:ext uri="{FF2B5EF4-FFF2-40B4-BE49-F238E27FC236}">
                <a16:creationId xmlns:a16="http://schemas.microsoft.com/office/drawing/2014/main" id="{8815AC27-76FF-481E-B282-2A7422C9FF14}"/>
              </a:ext>
            </a:extLst>
          </p:cNvPr>
          <p:cNvSpPr/>
          <p:nvPr/>
        </p:nvSpPr>
        <p:spPr>
          <a:xfrm>
            <a:off x="5373188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4</a:t>
            </a:r>
          </a:p>
        </p:txBody>
      </p:sp>
      <p:sp>
        <p:nvSpPr>
          <p:cNvPr id="24" name="Interaktive Schaltfläche: Leer 23">
            <a:hlinkClick r:id="rId20" action="ppaction://hlinksldjump" highlightClick="1"/>
            <a:extLst>
              <a:ext uri="{FF2B5EF4-FFF2-40B4-BE49-F238E27FC236}">
                <a16:creationId xmlns:a16="http://schemas.microsoft.com/office/drawing/2014/main" id="{1E8354DC-C0CF-4FA4-8D2F-44BC1D94D4C0}"/>
              </a:ext>
            </a:extLst>
          </p:cNvPr>
          <p:cNvSpPr/>
          <p:nvPr/>
        </p:nvSpPr>
        <p:spPr>
          <a:xfrm>
            <a:off x="5405846" y="1273623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Faultier Induktion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F17E683-8CB7-4448-8957-D442E92EAE9F}"/>
              </a:ext>
            </a:extLst>
          </p:cNvPr>
          <p:cNvSpPr txBox="1"/>
          <p:nvPr/>
        </p:nvSpPr>
        <p:spPr>
          <a:xfrm>
            <a:off x="0" y="357293"/>
            <a:ext cx="12192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Cranky Uncle Cartoons als Beispiele für Trugschlüsse</a:t>
            </a:r>
          </a:p>
        </p:txBody>
      </p:sp>
      <p:sp>
        <p:nvSpPr>
          <p:cNvPr id="34" name="Interaktive Schaltfläche: Leer 33">
            <a:hlinkClick r:id="rId21" action="ppaction://hlinksldjump" highlightClick="1"/>
            <a:extLst>
              <a:ext uri="{FF2B5EF4-FFF2-40B4-BE49-F238E27FC236}">
                <a16:creationId xmlns:a16="http://schemas.microsoft.com/office/drawing/2014/main" id="{5256D3A0-739F-437B-890E-8C52C91A65C4}"/>
              </a:ext>
            </a:extLst>
          </p:cNvPr>
          <p:cNvSpPr/>
          <p:nvPr/>
        </p:nvSpPr>
        <p:spPr>
          <a:xfrm>
            <a:off x="3228692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</a:t>
            </a:r>
            <a:br>
              <a:rPr lang="de-DE"/>
            </a:br>
            <a:r>
              <a:rPr lang="de-DE"/>
              <a:t>Wahl 2</a:t>
            </a:r>
          </a:p>
        </p:txBody>
      </p:sp>
      <p:sp>
        <p:nvSpPr>
          <p:cNvPr id="25" name="Interaktive Schaltfläche: Leer 24">
            <a:hlinkClick r:id="rId22" action="ppaction://hlinksldjump" highlightClick="1"/>
            <a:extLst>
              <a:ext uri="{FF2B5EF4-FFF2-40B4-BE49-F238E27FC236}">
                <a16:creationId xmlns:a16="http://schemas.microsoft.com/office/drawing/2014/main" id="{9489786E-6AF2-432D-B1A7-5313CBEEC5FB}"/>
              </a:ext>
            </a:extLst>
          </p:cNvPr>
          <p:cNvSpPr/>
          <p:nvPr/>
        </p:nvSpPr>
        <p:spPr>
          <a:xfrm>
            <a:off x="9692640" y="5606139"/>
            <a:ext cx="1445623" cy="687977"/>
          </a:xfrm>
          <a:prstGeom prst="actionButtonBlank">
            <a:avLst/>
          </a:prstGeom>
          <a:solidFill>
            <a:srgbClr val="BBB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700"/>
              <a:t>Unerfüllbare</a:t>
            </a:r>
            <a:br>
              <a:rPr lang="de-DE" sz="1700"/>
            </a:br>
            <a:r>
              <a:rPr lang="de-DE" sz="1700"/>
              <a:t>Erwartungen</a:t>
            </a:r>
          </a:p>
        </p:txBody>
      </p:sp>
    </p:spTree>
    <p:extLst>
      <p:ext uri="{BB962C8B-B14F-4D97-AF65-F5344CB8AC3E}">
        <p14:creationId xmlns:p14="http://schemas.microsoft.com/office/powerpoint/2010/main" val="2259852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" y="0"/>
            <a:ext cx="1218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49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" y="2732"/>
            <a:ext cx="12182287" cy="68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42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" y="2732"/>
            <a:ext cx="12182286" cy="68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0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7" y="2732"/>
            <a:ext cx="12182286" cy="685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52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32"/>
            <a:ext cx="12192000" cy="68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03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4" y="2732"/>
            <a:ext cx="12185471" cy="68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13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4" y="4883"/>
            <a:ext cx="12185471" cy="684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05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0" y="4883"/>
            <a:ext cx="12174638" cy="684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37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0" y="4883"/>
            <a:ext cx="12174638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809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883"/>
            <a:ext cx="12192000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14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>
            <a:extLst>
              <a:ext uri="{FF2B5EF4-FFF2-40B4-BE49-F238E27FC236}">
                <a16:creationId xmlns:a16="http://schemas.microsoft.com/office/drawing/2014/main" id="{C53EC9BE-69AC-4090-BF3E-B5A589A91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1F17E683-8CB7-4448-8957-D442E92EAE9F}"/>
              </a:ext>
            </a:extLst>
          </p:cNvPr>
          <p:cNvSpPr txBox="1"/>
          <p:nvPr/>
        </p:nvSpPr>
        <p:spPr>
          <a:xfrm>
            <a:off x="0" y="357293"/>
            <a:ext cx="12192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Definitionen (Teil 1)</a:t>
            </a:r>
          </a:p>
        </p:txBody>
      </p:sp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2CF44D52-DB4C-4542-956C-CB267C040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371262"/>
              </p:ext>
            </p:extLst>
          </p:nvPr>
        </p:nvGraphicFramePr>
        <p:xfrm>
          <a:off x="322217" y="884622"/>
          <a:ext cx="11765006" cy="562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594">
                  <a:extLst>
                    <a:ext uri="{9D8B030D-6E8A-4147-A177-3AD203B41FA5}">
                      <a16:colId xmlns:a16="http://schemas.microsoft.com/office/drawing/2014/main" val="997071997"/>
                    </a:ext>
                  </a:extLst>
                </a:gridCol>
                <a:gridCol w="1426540">
                  <a:extLst>
                    <a:ext uri="{9D8B030D-6E8A-4147-A177-3AD203B41FA5}">
                      <a16:colId xmlns:a16="http://schemas.microsoft.com/office/drawing/2014/main" val="3548118530"/>
                    </a:ext>
                  </a:extLst>
                </a:gridCol>
                <a:gridCol w="3270369">
                  <a:extLst>
                    <a:ext uri="{9D8B030D-6E8A-4147-A177-3AD203B41FA5}">
                      <a16:colId xmlns:a16="http://schemas.microsoft.com/office/drawing/2014/main" val="1157477829"/>
                    </a:ext>
                  </a:extLst>
                </a:gridCol>
                <a:gridCol w="1110480">
                  <a:extLst>
                    <a:ext uri="{9D8B030D-6E8A-4147-A177-3AD203B41FA5}">
                      <a16:colId xmlns:a16="http://schemas.microsoft.com/office/drawing/2014/main" val="924335185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1114384676"/>
                    </a:ext>
                  </a:extLst>
                </a:gridCol>
                <a:gridCol w="3571873">
                  <a:extLst>
                    <a:ext uri="{9D8B030D-6E8A-4147-A177-3AD203B41FA5}">
                      <a16:colId xmlns:a16="http://schemas.microsoft.com/office/drawing/2014/main" val="3184092279"/>
                    </a:ext>
                  </a:extLst>
                </a:gridCol>
              </a:tblGrid>
              <a:tr h="578418">
                <a:tc>
                  <a:txBody>
                    <a:bodyPr/>
                    <a:lstStyle/>
                    <a:p>
                      <a:r>
                        <a:rPr lang="de-DE"/>
                        <a:t>ICON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TECHNIK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DEFINITION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ICON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TECHNIK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DEFINITION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012604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Pseudo-Experten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Eine unqualifizierte Person oder Institution wird als Quelle glaubwürdiger Informationen präsentiert.</a:t>
                      </a:r>
                      <a:endParaRPr lang="de-DE">
                        <a:effectLst/>
                      </a:endParaRPr>
                    </a:p>
                  </a:txBody>
                  <a:tcPr marL="63500" marR="63500" marT="63500" marB="635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Fingierte Debatte</a:t>
                      </a:r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solidFill>
                            <a:schemeClr val="bg1"/>
                          </a:solidFill>
                        </a:rPr>
                        <a:t>Wissenschaft und Pseudowissenschaft werden in einem konfrontativen Format präsentiert, um den falschen Eindruck einer laufenden wissenschaftlichen Debatte zu vermitteln.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6698415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Logische Trugschlüsse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Argumente, bei denen sich die Schlussfolgerung nicht logischerweise aus den Prämissen ergibt. Auch bekannt als Non-Sequitur.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Ad hominem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Angriff auf die Person oder Gruppe, anstatt auf ihr Argument.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8141580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Einzige Ursache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Davon auszugehen, dass es nur eine einzige Ursache oder einen Grund gibt, obwohl es mehrere Ursachen oder Gründe geben kann.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Falsche Fährte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Die Aufmerksamkeit auf einen irrelevanten Punkt lenken, um vom ursprünglichen Argument abzulenken.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685578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Falsche Wahl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Zwei Optionen als einzige Möglichkeiten darstellen, wenn es auch andere Möglichkeiten gibt.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Mehr-deutigkeit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Mehrdeutige Ausdrücke werden verwendet, um zu einer irreführenden Schlussfolgerung zu gelangen.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8152198"/>
                  </a:ext>
                </a:extLst>
              </a:tr>
            </a:tbl>
          </a:graphicData>
        </a:graphic>
      </p:graphicFrame>
      <p:pic>
        <p:nvPicPr>
          <p:cNvPr id="10" name="Grafik 9">
            <a:extLst>
              <a:ext uri="{FF2B5EF4-FFF2-40B4-BE49-F238E27FC236}">
                <a16:creationId xmlns:a16="http://schemas.microsoft.com/office/drawing/2014/main" id="{070E21C3-EC1B-4CC3-8F43-E9DF4F648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4" y="1588810"/>
            <a:ext cx="1016002" cy="101600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ED9A430-5608-4610-BE8E-9B41BEDF79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4667" y="1579285"/>
            <a:ext cx="1016002" cy="101600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EE68A9E-B9A7-471C-B4E8-F1F3CF70EA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2877934"/>
            <a:ext cx="1016002" cy="101600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EB99F2A-8CE9-4EAB-8C59-0956587FAA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4667" y="2877934"/>
            <a:ext cx="1016002" cy="10160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B6B3DA1-4ED1-40C4-A0FA-3F8274A20F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4201909"/>
            <a:ext cx="1016002" cy="101600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1C3DA0E-18BF-447A-8733-0A277667BC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5512750"/>
            <a:ext cx="1016002" cy="101600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F044D45F-0B39-4A7C-9344-B2031879AC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6477" y="5512749"/>
            <a:ext cx="1004191" cy="100419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A7D5311-2D6F-4C76-9A5E-52D63F3DF3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5759" y="4201909"/>
            <a:ext cx="1038274" cy="9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73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2" y="4883"/>
            <a:ext cx="12174636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738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25" y="4883"/>
            <a:ext cx="12157750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3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883"/>
            <a:ext cx="12191999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9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81" y="4883"/>
            <a:ext cx="12174636" cy="684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57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>
            <a:extLst>
              <a:ext uri="{FF2B5EF4-FFF2-40B4-BE49-F238E27FC236}">
                <a16:creationId xmlns:a16="http://schemas.microsoft.com/office/drawing/2014/main" id="{C53EC9BE-69AC-4090-BF3E-B5A589A91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65FE0621-C142-41F3-8797-133835B0E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19" y="3969662"/>
            <a:ext cx="1904762" cy="1099487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45DCDB8C-2A3B-42F1-9C07-6CFB72F46BB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7761" y="5434040"/>
            <a:ext cx="1904762" cy="1066667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758A9596-2E81-4D94-9344-158774FAAAB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6327" y="2543380"/>
            <a:ext cx="1904762" cy="1066667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9A1DDE75-C92D-4A73-948D-8CD2F78A517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10015" y="2543380"/>
            <a:ext cx="1904762" cy="1047619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088C46FD-865C-4C1A-AB4E-90F7DB83217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49057" y="2543155"/>
            <a:ext cx="1904762" cy="1066667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B153BD6-45ED-4469-B1AD-07A430C8162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4164" y="1084277"/>
            <a:ext cx="1904762" cy="106666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8D80909F-C4BF-435E-83A0-415A04872DC1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94770" y="1084277"/>
            <a:ext cx="1904762" cy="1047619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016163E3-39CB-4EA0-855C-ABD1B662DBC4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318845" y="1074050"/>
            <a:ext cx="1872234" cy="107423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B437B42-2A5D-49D4-87D2-79F4D3A95D75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460066" y="1064727"/>
            <a:ext cx="1904760" cy="1047618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E5AC50F0-3343-41F8-906D-FA7FFA41CF1D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40484" y="5412844"/>
            <a:ext cx="1904762" cy="105714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695D5FCF-2E30-44F5-9ADB-723314F49F80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958496" y="5412844"/>
            <a:ext cx="1904762" cy="107619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FAAFC942-EB33-4E46-AA7A-DBD54B19AA87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300079" y="5434040"/>
            <a:ext cx="1904762" cy="1066667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71CC6236-5947-4572-A47B-21CB53A23D0E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300079" y="3993359"/>
            <a:ext cx="1904762" cy="1057143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DB997CD6-F50A-401D-9F97-010344AA01E5}"/>
              </a:ext>
            </a:extLst>
          </p:cNvPr>
          <p:cNvPicPr>
            <a:picLocks noChangeAspect="1"/>
          </p:cNvPicPr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463071" y="3993359"/>
            <a:ext cx="1904762" cy="1057143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E1A65A6A-D74E-463A-BC27-B5D9709E6CEA}"/>
              </a:ext>
            </a:extLst>
          </p:cNvPr>
          <p:cNvPicPr>
            <a:picLocks noChangeAspect="1"/>
          </p:cNvPicPr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9474306" y="2529094"/>
            <a:ext cx="1904762" cy="107619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941BFCDD-E1BA-495D-9CB3-EB8AD182661E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980626" y="3971576"/>
            <a:ext cx="1904762" cy="1076190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B48F74FC-14FB-4CC4-A4D4-4A5B0875B391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114958" y="3969662"/>
            <a:ext cx="1904762" cy="1085714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B348E602-AF0F-4C4D-BBE5-141172238B42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5134553" y="1079514"/>
            <a:ext cx="1904762" cy="1057143"/>
          </a:xfrm>
          <a:prstGeom prst="rect">
            <a:avLst/>
          </a:prstGeom>
        </p:spPr>
      </p:pic>
      <p:sp>
        <p:nvSpPr>
          <p:cNvPr id="3" name="Interaktive Schaltfläche: Leer 2">
            <a:hlinkClick r:id="rId21" action="ppaction://hlinksldjump" highlightClick="1"/>
            <a:extLst>
              <a:ext uri="{FF2B5EF4-FFF2-40B4-BE49-F238E27FC236}">
                <a16:creationId xmlns:a16="http://schemas.microsoft.com/office/drawing/2014/main" id="{54D07BE6-CBE9-4DB9-8EB6-A9F080D4CFEA}"/>
              </a:ext>
            </a:extLst>
          </p:cNvPr>
          <p:cNvSpPr/>
          <p:nvPr/>
        </p:nvSpPr>
        <p:spPr>
          <a:xfrm>
            <a:off x="5396053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Mehr-deutigkeit</a:t>
            </a:r>
          </a:p>
        </p:txBody>
      </p:sp>
      <p:sp>
        <p:nvSpPr>
          <p:cNvPr id="4" name="Interaktive Schaltfläche: Leer 3">
            <a:hlinkClick r:id="rId22" action="ppaction://hlinksldjump" highlightClick="1"/>
            <a:extLst>
              <a:ext uri="{FF2B5EF4-FFF2-40B4-BE49-F238E27FC236}">
                <a16:creationId xmlns:a16="http://schemas.microsoft.com/office/drawing/2014/main" id="{23016F8E-9B20-4C27-A854-085628D0E296}"/>
              </a:ext>
            </a:extLst>
          </p:cNvPr>
          <p:cNvSpPr/>
          <p:nvPr/>
        </p:nvSpPr>
        <p:spPr>
          <a:xfrm>
            <a:off x="1055896" y="2714892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1</a:t>
            </a:r>
          </a:p>
        </p:txBody>
      </p:sp>
      <p:sp>
        <p:nvSpPr>
          <p:cNvPr id="5" name="Interaktive Schaltfläche: Leer 4">
            <a:hlinkClick r:id="rId23" action="ppaction://hlinksldjump" highlightClick="1"/>
            <a:extLst>
              <a:ext uri="{FF2B5EF4-FFF2-40B4-BE49-F238E27FC236}">
                <a16:creationId xmlns:a16="http://schemas.microsoft.com/office/drawing/2014/main" id="{54B59668-9038-4ACB-A3BC-DDD00F925DCA}"/>
              </a:ext>
            </a:extLst>
          </p:cNvPr>
          <p:cNvSpPr/>
          <p:nvPr/>
        </p:nvSpPr>
        <p:spPr>
          <a:xfrm>
            <a:off x="3253727" y="2714892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2</a:t>
            </a:r>
          </a:p>
        </p:txBody>
      </p:sp>
      <p:sp>
        <p:nvSpPr>
          <p:cNvPr id="6" name="Interaktive Schaltfläche: Leer 5">
            <a:hlinkClick r:id="rId24" action="ppaction://hlinksldjump" highlightClick="1"/>
            <a:extLst>
              <a:ext uri="{FF2B5EF4-FFF2-40B4-BE49-F238E27FC236}">
                <a16:creationId xmlns:a16="http://schemas.microsoft.com/office/drawing/2014/main" id="{30BC9565-780A-4713-9946-3317C931D44B}"/>
              </a:ext>
            </a:extLst>
          </p:cNvPr>
          <p:cNvSpPr/>
          <p:nvPr/>
        </p:nvSpPr>
        <p:spPr>
          <a:xfrm>
            <a:off x="5399301" y="2714892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Anekdote 3</a:t>
            </a:r>
          </a:p>
        </p:txBody>
      </p:sp>
      <p:sp>
        <p:nvSpPr>
          <p:cNvPr id="12" name="Interaktive Schaltfläche: Leer 11">
            <a:hlinkClick r:id="rId25" action="ppaction://hlinksldjump" highlightClick="1"/>
            <a:extLst>
              <a:ext uri="{FF2B5EF4-FFF2-40B4-BE49-F238E27FC236}">
                <a16:creationId xmlns:a16="http://schemas.microsoft.com/office/drawing/2014/main" id="{BC726DED-EE34-4FF3-AC10-B2FAAF2C7BF3}"/>
              </a:ext>
            </a:extLst>
          </p:cNvPr>
          <p:cNvSpPr/>
          <p:nvPr/>
        </p:nvSpPr>
        <p:spPr>
          <a:xfrm>
            <a:off x="1053736" y="1273624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Rosinen-picken 1</a:t>
            </a:r>
          </a:p>
        </p:txBody>
      </p:sp>
      <p:sp>
        <p:nvSpPr>
          <p:cNvPr id="13" name="Interaktive Schaltfläche: Leer 12">
            <a:hlinkClick r:id="rId26" action="ppaction://hlinksldjump" highlightClick="1"/>
            <a:extLst>
              <a:ext uri="{FF2B5EF4-FFF2-40B4-BE49-F238E27FC236}">
                <a16:creationId xmlns:a16="http://schemas.microsoft.com/office/drawing/2014/main" id="{89F0F766-A81C-4A46-BC7A-4D0F32025002}"/>
              </a:ext>
            </a:extLst>
          </p:cNvPr>
          <p:cNvSpPr/>
          <p:nvPr/>
        </p:nvSpPr>
        <p:spPr>
          <a:xfrm>
            <a:off x="3229791" y="1273624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Rosinen-picken 2</a:t>
            </a:r>
          </a:p>
        </p:txBody>
      </p:sp>
      <p:sp>
        <p:nvSpPr>
          <p:cNvPr id="14" name="Interaktive Schaltfläche: Leer 13">
            <a:hlinkClick r:id="rId27" action="ppaction://hlinksldjump" highlightClick="1"/>
            <a:extLst>
              <a:ext uri="{FF2B5EF4-FFF2-40B4-BE49-F238E27FC236}">
                <a16:creationId xmlns:a16="http://schemas.microsoft.com/office/drawing/2014/main" id="{E2AA8EFC-3293-4E2E-9CC7-76D80AF1CE82}"/>
              </a:ext>
            </a:extLst>
          </p:cNvPr>
          <p:cNvSpPr/>
          <p:nvPr/>
        </p:nvSpPr>
        <p:spPr>
          <a:xfrm>
            <a:off x="7529649" y="1284522"/>
            <a:ext cx="1445623" cy="687977"/>
          </a:xfrm>
          <a:prstGeom prst="actionButtonBlank">
            <a:avLst/>
          </a:prstGeom>
          <a:solidFill>
            <a:srgbClr val="E1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Pseudo-Experten</a:t>
            </a:r>
          </a:p>
        </p:txBody>
      </p:sp>
      <p:sp>
        <p:nvSpPr>
          <p:cNvPr id="15" name="Interaktive Schaltfläche: Leer 14">
            <a:hlinkClick r:id="rId28" action="ppaction://hlinksldjump" highlightClick="1"/>
            <a:extLst>
              <a:ext uri="{FF2B5EF4-FFF2-40B4-BE49-F238E27FC236}">
                <a16:creationId xmlns:a16="http://schemas.microsoft.com/office/drawing/2014/main" id="{58A6B304-7F43-4B16-B254-662220A3F1F0}"/>
              </a:ext>
            </a:extLst>
          </p:cNvPr>
          <p:cNvSpPr/>
          <p:nvPr/>
        </p:nvSpPr>
        <p:spPr>
          <a:xfrm>
            <a:off x="9692641" y="1284522"/>
            <a:ext cx="1445623" cy="687977"/>
          </a:xfrm>
          <a:prstGeom prst="actionButtonBlank">
            <a:avLst/>
          </a:prstGeom>
          <a:solidFill>
            <a:srgbClr val="E11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Fingierte Debatte</a:t>
            </a:r>
          </a:p>
        </p:txBody>
      </p:sp>
      <p:sp>
        <p:nvSpPr>
          <p:cNvPr id="16" name="Interaktive Schaltfläche: Leer 15">
            <a:hlinkClick r:id="rId29" action="ppaction://hlinksldjump" highlightClick="1"/>
            <a:extLst>
              <a:ext uri="{FF2B5EF4-FFF2-40B4-BE49-F238E27FC236}">
                <a16:creationId xmlns:a16="http://schemas.microsoft.com/office/drawing/2014/main" id="{5E4F01C1-170C-4D70-9E1B-CB95EDD29FEB}"/>
              </a:ext>
            </a:extLst>
          </p:cNvPr>
          <p:cNvSpPr/>
          <p:nvPr/>
        </p:nvSpPr>
        <p:spPr>
          <a:xfrm>
            <a:off x="1053734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</a:t>
            </a:r>
            <a:br>
              <a:rPr lang="de-DE"/>
            </a:br>
            <a:r>
              <a:rPr lang="de-DE"/>
              <a:t>Wahl 1</a:t>
            </a:r>
          </a:p>
        </p:txBody>
      </p:sp>
      <p:sp>
        <p:nvSpPr>
          <p:cNvPr id="17" name="Interaktive Schaltfläche: Leer 16">
            <a:hlinkClick r:id="rId30" action="ppaction://hlinksldjump" highlightClick="1"/>
            <a:extLst>
              <a:ext uri="{FF2B5EF4-FFF2-40B4-BE49-F238E27FC236}">
                <a16:creationId xmlns:a16="http://schemas.microsoft.com/office/drawing/2014/main" id="{DA6E3C11-2FB3-498A-9E13-F2268D9CF945}"/>
              </a:ext>
            </a:extLst>
          </p:cNvPr>
          <p:cNvSpPr/>
          <p:nvPr/>
        </p:nvSpPr>
        <p:spPr>
          <a:xfrm>
            <a:off x="7552514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700"/>
              <a:t>Übermäßige</a:t>
            </a:r>
            <a:br>
              <a:rPr lang="de-DE" sz="1700"/>
            </a:br>
            <a:r>
              <a:rPr lang="de-DE" sz="1700"/>
              <a:t>Vereinfachung</a:t>
            </a:r>
          </a:p>
        </p:txBody>
      </p:sp>
      <p:sp>
        <p:nvSpPr>
          <p:cNvPr id="18" name="Interaktive Schaltfläche: Leer 17">
            <a:hlinkClick r:id="rId31" action="ppaction://hlinksldjump" highlightClick="1"/>
            <a:extLst>
              <a:ext uri="{FF2B5EF4-FFF2-40B4-BE49-F238E27FC236}">
                <a16:creationId xmlns:a16="http://schemas.microsoft.com/office/drawing/2014/main" id="{5F3E2FEB-F4E2-4806-841C-124747C51DF6}"/>
              </a:ext>
            </a:extLst>
          </p:cNvPr>
          <p:cNvSpPr/>
          <p:nvPr/>
        </p:nvSpPr>
        <p:spPr>
          <a:xfrm>
            <a:off x="7550323" y="4171406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 Fährte 1</a:t>
            </a:r>
          </a:p>
        </p:txBody>
      </p:sp>
      <p:sp>
        <p:nvSpPr>
          <p:cNvPr id="19" name="Interaktive Schaltfläche: Leer 18">
            <a:hlinkClick r:id="rId32" action="ppaction://hlinksldjump" highlightClick="1"/>
            <a:extLst>
              <a:ext uri="{FF2B5EF4-FFF2-40B4-BE49-F238E27FC236}">
                <a16:creationId xmlns:a16="http://schemas.microsoft.com/office/drawing/2014/main" id="{C7B7E711-BE9A-4651-A106-6AB13EF3A7DD}"/>
              </a:ext>
            </a:extLst>
          </p:cNvPr>
          <p:cNvSpPr/>
          <p:nvPr/>
        </p:nvSpPr>
        <p:spPr>
          <a:xfrm>
            <a:off x="9713315" y="4171406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 Fährte 2</a:t>
            </a:r>
          </a:p>
        </p:txBody>
      </p:sp>
      <p:sp>
        <p:nvSpPr>
          <p:cNvPr id="20" name="Interaktive Schaltfläche: Leer 19">
            <a:hlinkClick r:id="rId33" action="ppaction://hlinksldjump" highlightClick="1"/>
            <a:extLst>
              <a:ext uri="{FF2B5EF4-FFF2-40B4-BE49-F238E27FC236}">
                <a16:creationId xmlns:a16="http://schemas.microsoft.com/office/drawing/2014/main" id="{E81060E3-D345-4281-9AC3-CCB9BCF6C253}"/>
              </a:ext>
            </a:extLst>
          </p:cNvPr>
          <p:cNvSpPr/>
          <p:nvPr/>
        </p:nvSpPr>
        <p:spPr>
          <a:xfrm>
            <a:off x="9713315" y="2727964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1</a:t>
            </a:r>
          </a:p>
        </p:txBody>
      </p:sp>
      <p:sp>
        <p:nvSpPr>
          <p:cNvPr id="21" name="Interaktive Schaltfläche: Leer 20">
            <a:hlinkClick r:id="rId34" action="ppaction://hlinksldjump" highlightClick="1"/>
            <a:extLst>
              <a:ext uri="{FF2B5EF4-FFF2-40B4-BE49-F238E27FC236}">
                <a16:creationId xmlns:a16="http://schemas.microsoft.com/office/drawing/2014/main" id="{6937FFF9-EE36-4AE5-9017-B82476748631}"/>
              </a:ext>
            </a:extLst>
          </p:cNvPr>
          <p:cNvSpPr/>
          <p:nvPr/>
        </p:nvSpPr>
        <p:spPr>
          <a:xfrm>
            <a:off x="1040673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2</a:t>
            </a:r>
          </a:p>
        </p:txBody>
      </p:sp>
      <p:sp>
        <p:nvSpPr>
          <p:cNvPr id="22" name="Interaktive Schaltfläche: Leer 21">
            <a:hlinkClick r:id="rId35" action="ppaction://hlinksldjump" highlightClick="1"/>
            <a:extLst>
              <a:ext uri="{FF2B5EF4-FFF2-40B4-BE49-F238E27FC236}">
                <a16:creationId xmlns:a16="http://schemas.microsoft.com/office/drawing/2014/main" id="{3EAAB676-0DD5-454A-AB63-E098743EFC4F}"/>
              </a:ext>
            </a:extLst>
          </p:cNvPr>
          <p:cNvSpPr/>
          <p:nvPr/>
        </p:nvSpPr>
        <p:spPr>
          <a:xfrm>
            <a:off x="3210196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3</a:t>
            </a:r>
          </a:p>
        </p:txBody>
      </p:sp>
      <p:sp>
        <p:nvSpPr>
          <p:cNvPr id="23" name="Interaktive Schaltfläche: Leer 22">
            <a:hlinkClick r:id="rId36" action="ppaction://hlinksldjump" highlightClick="1"/>
            <a:extLst>
              <a:ext uri="{FF2B5EF4-FFF2-40B4-BE49-F238E27FC236}">
                <a16:creationId xmlns:a16="http://schemas.microsoft.com/office/drawing/2014/main" id="{8815AC27-76FF-481E-B282-2A7422C9FF14}"/>
              </a:ext>
            </a:extLst>
          </p:cNvPr>
          <p:cNvSpPr/>
          <p:nvPr/>
        </p:nvSpPr>
        <p:spPr>
          <a:xfrm>
            <a:off x="5373188" y="4156160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Einzige Ursache 4</a:t>
            </a:r>
          </a:p>
        </p:txBody>
      </p:sp>
      <p:sp>
        <p:nvSpPr>
          <p:cNvPr id="24" name="Interaktive Schaltfläche: Leer 23">
            <a:hlinkClick r:id="rId37" action="ppaction://hlinksldjump" highlightClick="1"/>
            <a:extLst>
              <a:ext uri="{FF2B5EF4-FFF2-40B4-BE49-F238E27FC236}">
                <a16:creationId xmlns:a16="http://schemas.microsoft.com/office/drawing/2014/main" id="{1E8354DC-C0CF-4FA4-8D2F-44BC1D94D4C0}"/>
              </a:ext>
            </a:extLst>
          </p:cNvPr>
          <p:cNvSpPr/>
          <p:nvPr/>
        </p:nvSpPr>
        <p:spPr>
          <a:xfrm>
            <a:off x="5405846" y="1273623"/>
            <a:ext cx="1445623" cy="687977"/>
          </a:xfrm>
          <a:prstGeom prst="actionButtonBlank">
            <a:avLst/>
          </a:prstGeom>
          <a:solidFill>
            <a:srgbClr val="008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Faultier Induktion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1F17E683-8CB7-4448-8957-D442E92EAE9F}"/>
              </a:ext>
            </a:extLst>
          </p:cNvPr>
          <p:cNvSpPr txBox="1"/>
          <p:nvPr/>
        </p:nvSpPr>
        <p:spPr>
          <a:xfrm>
            <a:off x="0" y="357293"/>
            <a:ext cx="12192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Cranky Uncle Cartoons als Beispiele für Trugschlüsse - Auflösung</a:t>
            </a:r>
          </a:p>
        </p:txBody>
      </p:sp>
      <p:sp>
        <p:nvSpPr>
          <p:cNvPr id="34" name="Interaktive Schaltfläche: Leer 33">
            <a:hlinkClick r:id="rId38" action="ppaction://hlinksldjump" highlightClick="1"/>
            <a:extLst>
              <a:ext uri="{FF2B5EF4-FFF2-40B4-BE49-F238E27FC236}">
                <a16:creationId xmlns:a16="http://schemas.microsoft.com/office/drawing/2014/main" id="{5256D3A0-739F-437B-890E-8C52C91A65C4}"/>
              </a:ext>
            </a:extLst>
          </p:cNvPr>
          <p:cNvSpPr/>
          <p:nvPr/>
        </p:nvSpPr>
        <p:spPr>
          <a:xfrm>
            <a:off x="3228692" y="5597428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Falsche</a:t>
            </a:r>
            <a:br>
              <a:rPr lang="de-DE"/>
            </a:br>
            <a:r>
              <a:rPr lang="de-DE"/>
              <a:t>Wahl 2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F90EE83-C9EB-4598-BA5C-10FDC5667C8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9483745" y="5443328"/>
            <a:ext cx="1904762" cy="1066667"/>
          </a:xfrm>
          <a:prstGeom prst="rect">
            <a:avLst/>
          </a:prstGeom>
        </p:spPr>
      </p:pic>
      <p:sp>
        <p:nvSpPr>
          <p:cNvPr id="42" name="Interaktive Schaltfläche: Leer 41">
            <a:hlinkClick r:id="rId40" action="ppaction://hlinksldjump" highlightClick="1"/>
            <a:extLst>
              <a:ext uri="{FF2B5EF4-FFF2-40B4-BE49-F238E27FC236}">
                <a16:creationId xmlns:a16="http://schemas.microsoft.com/office/drawing/2014/main" id="{64A25299-B168-4962-9F9B-ED8C8560B33B}"/>
              </a:ext>
            </a:extLst>
          </p:cNvPr>
          <p:cNvSpPr/>
          <p:nvPr/>
        </p:nvSpPr>
        <p:spPr>
          <a:xfrm>
            <a:off x="9692640" y="5606139"/>
            <a:ext cx="1445623" cy="687977"/>
          </a:xfrm>
          <a:prstGeom prst="actionButtonBlank">
            <a:avLst/>
          </a:prstGeom>
          <a:solidFill>
            <a:srgbClr val="BBB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700"/>
              <a:t>Unerfüllbare</a:t>
            </a:r>
            <a:br>
              <a:rPr lang="de-DE" sz="1700"/>
            </a:br>
            <a:r>
              <a:rPr lang="de-DE" sz="1700"/>
              <a:t>Erwartungen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A710DB68-5EB7-444E-864A-A22E0785DF9C}"/>
              </a:ext>
            </a:extLst>
          </p:cNvPr>
          <p:cNvPicPr>
            <a:picLocks noChangeAspect="1"/>
          </p:cNvPicPr>
          <p:nvPr/>
        </p:nvPicPr>
        <p:blipFill>
          <a:blip r:embed="rId41">
            <a:alphaModFix/>
          </a:blip>
          <a:stretch>
            <a:fillRect/>
          </a:stretch>
        </p:blipFill>
        <p:spPr>
          <a:xfrm>
            <a:off x="7299013" y="2543380"/>
            <a:ext cx="1904762" cy="1057143"/>
          </a:xfrm>
          <a:prstGeom prst="rect">
            <a:avLst/>
          </a:prstGeom>
        </p:spPr>
      </p:pic>
      <p:sp>
        <p:nvSpPr>
          <p:cNvPr id="46" name="Interaktive Schaltfläche: Leer 45">
            <a:hlinkClick r:id="rId42" action="ppaction://hlinksldjump" highlightClick="1"/>
            <a:extLst>
              <a:ext uri="{FF2B5EF4-FFF2-40B4-BE49-F238E27FC236}">
                <a16:creationId xmlns:a16="http://schemas.microsoft.com/office/drawing/2014/main" id="{E8CD251E-D4C2-4173-9BAF-21628ED5D393}"/>
              </a:ext>
            </a:extLst>
          </p:cNvPr>
          <p:cNvSpPr/>
          <p:nvPr/>
        </p:nvSpPr>
        <p:spPr>
          <a:xfrm>
            <a:off x="7554709" y="2714892"/>
            <a:ext cx="1445623" cy="687977"/>
          </a:xfrm>
          <a:prstGeom prst="actionButtonBlank">
            <a:avLst/>
          </a:prstGeom>
          <a:solidFill>
            <a:srgbClr val="EB7C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Ad Hominem</a:t>
            </a:r>
          </a:p>
        </p:txBody>
      </p:sp>
    </p:spTree>
    <p:extLst>
      <p:ext uri="{BB962C8B-B14F-4D97-AF65-F5344CB8AC3E}">
        <p14:creationId xmlns:p14="http://schemas.microsoft.com/office/powerpoint/2010/main" val="2514390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>
            <a:extLst>
              <a:ext uri="{FF2B5EF4-FFF2-40B4-BE49-F238E27FC236}">
                <a16:creationId xmlns:a16="http://schemas.microsoft.com/office/drawing/2014/main" id="{C53EC9BE-69AC-4090-BF3E-B5A589A91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1F17E683-8CB7-4448-8957-D442E92EAE9F}"/>
              </a:ext>
            </a:extLst>
          </p:cNvPr>
          <p:cNvSpPr txBox="1"/>
          <p:nvPr/>
        </p:nvSpPr>
        <p:spPr>
          <a:xfrm>
            <a:off x="0" y="357293"/>
            <a:ext cx="12192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Quellen und Zusatzmaterialien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4089C64-86B7-44C2-9178-76AB9D9CE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85" y="1751337"/>
            <a:ext cx="1414523" cy="141452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52D8E-CFD2-4F81-B092-A617656A1AAA}"/>
              </a:ext>
            </a:extLst>
          </p:cNvPr>
          <p:cNvSpPr txBox="1"/>
          <p:nvPr/>
        </p:nvSpPr>
        <p:spPr>
          <a:xfrm>
            <a:off x="2174160" y="1835087"/>
            <a:ext cx="9662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Die Geschichte von PLURV - https://sks.to/plurv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Alle PLURV-Definitionen - https://sks.to/plurv-def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Alle PLURV-Definitionen als PDF - https://sks.to/plurv-def-pdf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D105C0DA-198B-4669-9FF8-5C61CC962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59" y="3930190"/>
            <a:ext cx="1421523" cy="1421523"/>
          </a:xfrm>
          <a:prstGeom prst="rect">
            <a:avLst/>
          </a:prstGeom>
        </p:spPr>
      </p:pic>
      <p:sp>
        <p:nvSpPr>
          <p:cNvPr id="50" name="Textfeld 49">
            <a:extLst>
              <a:ext uri="{FF2B5EF4-FFF2-40B4-BE49-F238E27FC236}">
                <a16:creationId xmlns:a16="http://schemas.microsoft.com/office/drawing/2014/main" id="{F32B2ACD-7796-4F03-9E03-3587799B4750}"/>
              </a:ext>
            </a:extLst>
          </p:cNvPr>
          <p:cNvSpPr txBox="1"/>
          <p:nvPr/>
        </p:nvSpPr>
        <p:spPr>
          <a:xfrm>
            <a:off x="2206808" y="4013862"/>
            <a:ext cx="9662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Cranky Uncle Homepage (englisch) - https://crankyuncle.com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Blog-Artikel mit den Original-Cartoons - https://sks.to/flicc-cartoons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2400">
                <a:solidFill>
                  <a:schemeClr val="bg1"/>
                </a:solidFill>
              </a:rPr>
              <a:t>PPTX mit den deutschen Cartoons - https://sks.to/plurv-cartoons</a:t>
            </a:r>
          </a:p>
        </p:txBody>
      </p:sp>
    </p:spTree>
    <p:extLst>
      <p:ext uri="{BB962C8B-B14F-4D97-AF65-F5344CB8AC3E}">
        <p14:creationId xmlns:p14="http://schemas.microsoft.com/office/powerpoint/2010/main" val="2587161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>
            <a:extLst>
              <a:ext uri="{FF2B5EF4-FFF2-40B4-BE49-F238E27FC236}">
                <a16:creationId xmlns:a16="http://schemas.microsoft.com/office/drawing/2014/main" id="{C53EC9BE-69AC-4090-BF3E-B5A589A91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7">
            <a:extLst>
              <a:ext uri="{FF2B5EF4-FFF2-40B4-BE49-F238E27FC236}">
                <a16:creationId xmlns:a16="http://schemas.microsoft.com/office/drawing/2014/main" id="{58007751-4D24-4E7E-BAA7-D12CF38B12BF}"/>
              </a:ext>
            </a:extLst>
          </p:cNvPr>
          <p:cNvSpPr txBox="1"/>
          <p:nvPr/>
        </p:nvSpPr>
        <p:spPr>
          <a:xfrm>
            <a:off x="0" y="1005702"/>
            <a:ext cx="60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12810" hangingPunct="1"/>
            <a:r>
              <a:rPr lang="en-US" sz="2800" b="0" kern="1200" dirty="0">
                <a:solidFill>
                  <a:prstClr val="white"/>
                </a:solidFill>
                <a:latin typeface="Calibri"/>
                <a:cs typeface="Klima Regular"/>
              </a:rPr>
              <a:t>Bärbel Winkler</a:t>
            </a: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F7D2B6A-A5D6-4A02-8B8F-DD35FAE6688A}"/>
              </a:ext>
            </a:extLst>
          </p:cNvPr>
          <p:cNvSpPr txBox="1"/>
          <p:nvPr/>
        </p:nvSpPr>
        <p:spPr>
          <a:xfrm>
            <a:off x="-8710" y="4408781"/>
            <a:ext cx="6095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12810" hangingPunct="1"/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baerbelw</a:t>
            </a:r>
            <a:r>
              <a:rPr lang="en-US" sz="2800" b="0" kern="1200" dirty="0">
                <a:solidFill>
                  <a:prstClr val="white"/>
                </a:solidFill>
                <a:latin typeface="Calibri"/>
                <a:cs typeface="Klima Regular"/>
              </a:rPr>
              <a:t>@skepticalscience</a:t>
            </a:r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.com</a:t>
            </a:r>
          </a:p>
          <a:p>
            <a:pPr algn="ctr" defTabSz="812810" hangingPunct="1"/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https://sks.to/BaerbelW</a:t>
            </a:r>
            <a:endParaRPr lang="en-US" sz="2800" b="0" kern="1200" dirty="0">
              <a:solidFill>
                <a:prstClr val="white"/>
              </a:solidFill>
              <a:latin typeface="Calibri"/>
              <a:cs typeface="Klima Regular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C9D34667-2C5F-4794-A033-304D32F9A0BB}"/>
              </a:ext>
            </a:extLst>
          </p:cNvPr>
          <p:cNvSpPr txBox="1"/>
          <p:nvPr/>
        </p:nvSpPr>
        <p:spPr>
          <a:xfrm>
            <a:off x="6120634" y="1007863"/>
            <a:ext cx="6095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12810" hangingPunct="1"/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John Cook</a:t>
            </a:r>
            <a:endParaRPr lang="en-US" sz="2800" b="0" kern="1200" dirty="0">
              <a:solidFill>
                <a:prstClr val="white"/>
              </a:solidFill>
              <a:latin typeface="Calibri"/>
              <a:cs typeface="Klima Regular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D30FB525-E7E0-405B-B3BC-7EFD9AF369EB}"/>
              </a:ext>
            </a:extLst>
          </p:cNvPr>
          <p:cNvSpPr txBox="1"/>
          <p:nvPr/>
        </p:nvSpPr>
        <p:spPr>
          <a:xfrm>
            <a:off x="6096000" y="4408781"/>
            <a:ext cx="6095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12810" hangingPunct="1"/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john.cook@monash.edu</a:t>
            </a:r>
          </a:p>
          <a:p>
            <a:pPr algn="ctr" defTabSz="812810" hangingPunct="1"/>
            <a:r>
              <a:rPr lang="en-US" sz="2800" b="0" kern="1200">
                <a:solidFill>
                  <a:prstClr val="white"/>
                </a:solidFill>
                <a:latin typeface="Calibri"/>
                <a:cs typeface="Klima Regular"/>
              </a:rPr>
              <a:t>https://sks.to/JohnCook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5BFB8E2-9250-49FE-ADF2-468886064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060" y="1892540"/>
            <a:ext cx="3797145" cy="1975238"/>
          </a:xfrm>
          <a:prstGeom prst="rect">
            <a:avLst/>
          </a:prstGeom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30734EFE-231F-4860-9807-A31396525B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98" y="2069029"/>
            <a:ext cx="4354316" cy="13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8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fik 64">
            <a:extLst>
              <a:ext uri="{FF2B5EF4-FFF2-40B4-BE49-F238E27FC236}">
                <a16:creationId xmlns:a16="http://schemas.microsoft.com/office/drawing/2014/main" id="{C53EC9BE-69AC-4090-BF3E-B5A589A91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1F17E683-8CB7-4448-8957-D442E92EAE9F}"/>
              </a:ext>
            </a:extLst>
          </p:cNvPr>
          <p:cNvSpPr txBox="1"/>
          <p:nvPr/>
        </p:nvSpPr>
        <p:spPr>
          <a:xfrm>
            <a:off x="0" y="357293"/>
            <a:ext cx="121920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sz="2000" b="1">
                <a:solidFill>
                  <a:schemeClr val="bg1"/>
                </a:solidFill>
              </a:rPr>
              <a:t>Definitionen (Teil 2)</a:t>
            </a:r>
          </a:p>
        </p:txBody>
      </p:sp>
      <p:graphicFrame>
        <p:nvGraphicFramePr>
          <p:cNvPr id="2" name="Tabelle 2">
            <a:extLst>
              <a:ext uri="{FF2B5EF4-FFF2-40B4-BE49-F238E27FC236}">
                <a16:creationId xmlns:a16="http://schemas.microsoft.com/office/drawing/2014/main" id="{2CF44D52-DB4C-4542-956C-CB267C040F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331759"/>
              </p:ext>
            </p:extLst>
          </p:nvPr>
        </p:nvGraphicFramePr>
        <p:xfrm>
          <a:off x="322218" y="884622"/>
          <a:ext cx="11547564" cy="4315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682">
                  <a:extLst>
                    <a:ext uri="{9D8B030D-6E8A-4147-A177-3AD203B41FA5}">
                      <a16:colId xmlns:a16="http://schemas.microsoft.com/office/drawing/2014/main" val="997071997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3548118530"/>
                    </a:ext>
                  </a:extLst>
                </a:gridCol>
                <a:gridCol w="3152775">
                  <a:extLst>
                    <a:ext uri="{9D8B030D-6E8A-4147-A177-3AD203B41FA5}">
                      <a16:colId xmlns:a16="http://schemas.microsoft.com/office/drawing/2014/main" val="1157477829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924335185"/>
                    </a:ext>
                  </a:extLst>
                </a:gridCol>
                <a:gridCol w="1416505">
                  <a:extLst>
                    <a:ext uri="{9D8B030D-6E8A-4147-A177-3AD203B41FA5}">
                      <a16:colId xmlns:a16="http://schemas.microsoft.com/office/drawing/2014/main" val="1114384676"/>
                    </a:ext>
                  </a:extLst>
                </a:gridCol>
                <a:gridCol w="3204752">
                  <a:extLst>
                    <a:ext uri="{9D8B030D-6E8A-4147-A177-3AD203B41FA5}">
                      <a16:colId xmlns:a16="http://schemas.microsoft.com/office/drawing/2014/main" val="3184092279"/>
                    </a:ext>
                  </a:extLst>
                </a:gridCol>
              </a:tblGrid>
              <a:tr h="578418">
                <a:tc>
                  <a:txBody>
                    <a:bodyPr/>
                    <a:lstStyle/>
                    <a:p>
                      <a:r>
                        <a:rPr lang="de-DE"/>
                        <a:t>ICON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TECHNIK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DEFINITION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ICON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TECHNIK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DEFINITION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012604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Übermäßige Verein-fachung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Vereinfachung einer Situation, die das Verständnis verzerrt und zu falschen Schlussfolgerungen führt.</a:t>
                      </a:r>
                      <a:endParaRPr lang="de-DE">
                        <a:effectLst/>
                      </a:endParaRPr>
                    </a:p>
                  </a:txBody>
                  <a:tcPr marL="63500" marR="63500" marT="63500" marB="635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Rosinen-picken</a:t>
                      </a:r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600">
                          <a:solidFill>
                            <a:schemeClr val="bg1"/>
                          </a:solidFill>
                        </a:rPr>
                        <a:t>Sorgfältige Auswahl von Daten, die eine Position zu bestätigen scheinen, während andere Daten ignoriert werden, die dieser Position widersprechen.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6698415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Anekdote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Verwenden von persönlichen Erfahrungen oder isolierter Beispiele anstelle von soliden Argumenten oder überzeugenden Beweisen.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Faultier-Induktion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Ignorieren relevanter Beweise, sobald eine Schlussfolgerung passt.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8141580"/>
                  </a:ext>
                </a:extLst>
              </a:tr>
              <a:tr h="1115326"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b="1">
                          <a:solidFill>
                            <a:schemeClr val="bg1"/>
                          </a:solidFill>
                        </a:rPr>
                        <a:t>Unerfüllbare Erwartungen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Unrealistische Standards der Sicherheit fordern, bevor man die Wissenschaft akzeptiert.</a:t>
                      </a:r>
                      <a:r>
                        <a:rPr lang="de-DE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>
                        <a:effectLst/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685578"/>
                  </a:ext>
                </a:extLst>
              </a:tr>
            </a:tbl>
          </a:graphicData>
        </a:graphic>
      </p:graphicFrame>
      <p:pic>
        <p:nvPicPr>
          <p:cNvPr id="10" name="Grafik 9">
            <a:extLst>
              <a:ext uri="{FF2B5EF4-FFF2-40B4-BE49-F238E27FC236}">
                <a16:creationId xmlns:a16="http://schemas.microsoft.com/office/drawing/2014/main" id="{070E21C3-EC1B-4CC3-8F43-E9DF4F648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1569760"/>
            <a:ext cx="1016002" cy="101600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ED9A430-5608-4610-BE8E-9B41BEDF79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4667" y="1569760"/>
            <a:ext cx="1016002" cy="101600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EE68A9E-B9A7-471C-B4E8-F1F3CF70EA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2896984"/>
            <a:ext cx="1016002" cy="101600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EB99F2A-8CE9-4EAB-8C59-0956587FAA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4667" y="2896984"/>
            <a:ext cx="1016002" cy="10160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B6B3DA1-4ED1-40C4-A0FA-3F8274A20F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134" y="4201909"/>
            <a:ext cx="1016002" cy="101600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27BFBCD-F899-4B0D-A40B-A0B6BB9448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4250" y="4143109"/>
            <a:ext cx="3954506" cy="266929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8C23787-21B8-4406-B906-FC372A39EF04}"/>
              </a:ext>
            </a:extLst>
          </p:cNvPr>
          <p:cNvSpPr txBox="1"/>
          <p:nvPr/>
        </p:nvSpPr>
        <p:spPr>
          <a:xfrm>
            <a:off x="4057650" y="5935922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600">
                <a:solidFill>
                  <a:schemeClr val="bg1"/>
                </a:solidFill>
              </a:rPr>
              <a:t>Komplette Taxonomie der Techniken. In den Cartoons kommt nur eine Auswahl davon zum Einsatz!</a:t>
            </a:r>
          </a:p>
        </p:txBody>
      </p:sp>
    </p:spTree>
    <p:extLst>
      <p:ext uri="{BB962C8B-B14F-4D97-AF65-F5344CB8AC3E}">
        <p14:creationId xmlns:p14="http://schemas.microsoft.com/office/powerpoint/2010/main" val="2003277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68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72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27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34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" y="0"/>
            <a:ext cx="1218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6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226110C-E253-4888-AC01-61318A305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6" y="2732"/>
            <a:ext cx="12182287" cy="68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96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Microsoft Office PowerPoint</Application>
  <PresentationFormat>Breitbild</PresentationFormat>
  <Paragraphs>96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Bärbel Winkler</dc:creator>
  <cp:lastModifiedBy>Bärbel Winkler</cp:lastModifiedBy>
  <cp:revision>14</cp:revision>
  <dcterms:created xsi:type="dcterms:W3CDTF">2022-01-07T11:21:21Z</dcterms:created>
  <dcterms:modified xsi:type="dcterms:W3CDTF">2022-04-08T11:48:48Z</dcterms:modified>
</cp:coreProperties>
</file>