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3" r:id="rId1"/>
  </p:sldMasterIdLst>
  <p:notesMasterIdLst>
    <p:notesMasterId r:id="rId48"/>
  </p:notesMasterIdLst>
  <p:sldIdLst>
    <p:sldId id="256" r:id="rId2"/>
    <p:sldId id="439" r:id="rId3"/>
    <p:sldId id="440" r:id="rId4"/>
    <p:sldId id="298" r:id="rId5"/>
    <p:sldId id="258" r:id="rId6"/>
    <p:sldId id="259" r:id="rId7"/>
    <p:sldId id="260" r:id="rId8"/>
    <p:sldId id="261" r:id="rId9"/>
    <p:sldId id="262" r:id="rId10"/>
    <p:sldId id="263" r:id="rId11"/>
    <p:sldId id="264" r:id="rId12"/>
    <p:sldId id="265" r:id="rId13"/>
    <p:sldId id="266" r:id="rId14"/>
    <p:sldId id="267" r:id="rId15"/>
    <p:sldId id="441" r:id="rId16"/>
    <p:sldId id="268" r:id="rId17"/>
    <p:sldId id="269" r:id="rId18"/>
    <p:sldId id="270" r:id="rId19"/>
    <p:sldId id="271" r:id="rId20"/>
    <p:sldId id="272" r:id="rId21"/>
    <p:sldId id="273" r:id="rId22"/>
    <p:sldId id="274" r:id="rId23"/>
    <p:sldId id="275" r:id="rId24"/>
    <p:sldId id="276" r:id="rId25"/>
    <p:sldId id="296" r:id="rId26"/>
    <p:sldId id="442" r:id="rId27"/>
    <p:sldId id="277" r:id="rId28"/>
    <p:sldId id="278" r:id="rId29"/>
    <p:sldId id="279" r:id="rId30"/>
    <p:sldId id="280" r:id="rId31"/>
    <p:sldId id="281" r:id="rId32"/>
    <p:sldId id="282" r:id="rId33"/>
    <p:sldId id="283" r:id="rId34"/>
    <p:sldId id="284" r:id="rId35"/>
    <p:sldId id="285" r:id="rId36"/>
    <p:sldId id="443" r:id="rId37"/>
    <p:sldId id="287" r:id="rId38"/>
    <p:sldId id="288" r:id="rId39"/>
    <p:sldId id="289" r:id="rId40"/>
    <p:sldId id="290" r:id="rId41"/>
    <p:sldId id="291" r:id="rId42"/>
    <p:sldId id="292" r:id="rId43"/>
    <p:sldId id="293" r:id="rId44"/>
    <p:sldId id="294" r:id="rId45"/>
    <p:sldId id="295" r:id="rId46"/>
    <p:sldId id="297" r:id="rId47"/>
  </p:sldIdLst>
  <p:sldSz cx="9144000" cy="5143500" type="screen16x9"/>
  <p:notesSz cx="6858000" cy="9144000"/>
  <p:embeddedFontLst>
    <p:embeddedFont>
      <p:font typeface="Century Gothic" panose="020B0502020202020204" pitchFamily="34" charset="0"/>
      <p:regular r:id="rId49"/>
      <p:bold r:id="rId50"/>
      <p:italic r:id="rId51"/>
      <p:boldItalic r:id="rId5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597"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erbel W" initials="" lastIdx="10" clrIdx="0"/>
  <p:cmAuthor id="1" name="Bärbel Winkler" initials="BW" lastIdx="2" clrIdx="1">
    <p:extLst>
      <p:ext uri="{19B8F6BF-5375-455C-9EA6-DF929625EA0E}">
        <p15:presenceInfo xmlns:p15="http://schemas.microsoft.com/office/powerpoint/2012/main" userId="b5a6c705532bacd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252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B4B2CC4-880A-4ECF-9C51-CD65CAC6E981}" v="410" dt="2026-10-31T12:39:23.7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p:scale>
          <a:sx n="133" d="100"/>
          <a:sy n="133" d="100"/>
        </p:scale>
        <p:origin x="368" y="96"/>
      </p:cViewPr>
      <p:guideLst>
        <p:guide orient="horz" pos="1597"/>
        <p:guide pos="2880"/>
      </p:guideLst>
    </p:cSldViewPr>
  </p:slideViewPr>
  <p:notesTextViewPr>
    <p:cViewPr>
      <p:scale>
        <a:sx n="1" d="1"/>
        <a:sy n="1" d="1"/>
      </p:scale>
      <p:origin x="0" y="0"/>
    </p:cViewPr>
  </p:notesTextViewPr>
  <p:sorterViewPr>
    <p:cViewPr>
      <p:scale>
        <a:sx n="150" d="100"/>
        <a:sy n="1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2.fntdata"/><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commentAuthors" Target="commentAuthors.xml"/><Relationship Id="rId58" Type="http://schemas.microsoft.com/office/2015/10/relationships/revisionInfo" Target="revisionInfo.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3.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fntdata"/><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7200"/>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Shape 4"/>
          <p:cNvSpPr txBox="1">
            <a:spLocks noGrp="1"/>
          </p:cNvSpPr>
          <p:nvPr>
            <p:ph type="dt" idx="10"/>
          </p:nvPr>
        </p:nvSpPr>
        <p:spPr>
          <a:xfrm>
            <a:off x="3884613" y="0"/>
            <a:ext cx="2971800" cy="457200"/>
          </a:xfrm>
          <a:prstGeom prst="rect">
            <a:avLst/>
          </a:prstGeom>
          <a:noFill/>
          <a:ln>
            <a:noFill/>
          </a:ln>
        </p:spPr>
        <p:txBody>
          <a:bodyPr spcFirstLastPara="1" wrap="square" lIns="91425" tIns="91425" rIns="91425" bIns="91425" anchor="t" anchorCtr="0"/>
          <a:lstStyle>
            <a:lvl1pPr marL="0" marR="0" lvl="0" indent="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Shape 5"/>
          <p:cNvSpPr>
            <a:spLocks noGrp="1" noRot="1" noChangeAspect="1"/>
          </p:cNvSpPr>
          <p:nvPr>
            <p:ph type="sldImg" idx="3"/>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Shape 6"/>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7200"/>
          </a:xfrm>
          <a:prstGeom prst="rect">
            <a:avLst/>
          </a:prstGeom>
          <a:noFill/>
          <a:ln>
            <a:noFill/>
          </a:ln>
        </p:spPr>
        <p:txBody>
          <a:bodyPr spcFirstLastPara="1" wrap="square" lIns="91425" tIns="91425" rIns="91425" bIns="91425" anchor="b" anchorCtr="0"/>
          <a:lstStyle>
            <a:lvl1pPr marL="0" marR="0" lvl="0" indent="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Shape 8"/>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‹Nr.›</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www.maweb.org/en/index.aspx"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
        <p:cNvGrpSpPr/>
        <p:nvPr/>
      </p:nvGrpSpPr>
      <p:grpSpPr>
        <a:xfrm>
          <a:off x="0" y="0"/>
          <a:ext cx="0" cy="0"/>
          <a:chOff x="0" y="0"/>
          <a:chExt cx="0" cy="0"/>
        </a:xfrm>
      </p:grpSpPr>
      <p:sp>
        <p:nvSpPr>
          <p:cNvPr id="31" name="Shape 3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32" name="Shape 3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
        <p:cNvGrpSpPr/>
        <p:nvPr/>
      </p:nvGrpSpPr>
      <p:grpSpPr>
        <a:xfrm>
          <a:off x="0" y="0"/>
          <a:ext cx="0" cy="0"/>
          <a:chOff x="0" y="0"/>
          <a:chExt cx="0" cy="0"/>
        </a:xfrm>
      </p:grpSpPr>
      <p:sp>
        <p:nvSpPr>
          <p:cNvPr id="31" name="Shape 31"/>
          <p:cNvSpPr txBox="1">
            <a:spLocks noGrp="1"/>
          </p:cNvSpPr>
          <p:nvPr>
            <p:ph type="body" idx="1"/>
          </p:nvPr>
        </p:nvSpPr>
        <p:spPr>
          <a:xfrm>
            <a:off x="688658" y="4758890"/>
            <a:ext cx="5509260" cy="4508421"/>
          </a:xfrm>
          <a:prstGeom prst="rect">
            <a:avLst/>
          </a:prstGeom>
        </p:spPr>
        <p:txBody>
          <a:bodyPr spcFirstLastPara="1" wrap="square" lIns="96581" tIns="96581" rIns="96581" bIns="96581" anchor="t" anchorCtr="0">
            <a:noAutofit/>
          </a:bodyPr>
          <a:lstStyle/>
          <a:p>
            <a:endParaRPr/>
          </a:p>
        </p:txBody>
      </p:sp>
      <p:sp>
        <p:nvSpPr>
          <p:cNvPr id="32" name="Shape 32"/>
          <p:cNvSpPr>
            <a:spLocks noGrp="1" noRot="1" noChangeAspect="1"/>
          </p:cNvSpPr>
          <p:nvPr>
            <p:ph type="sldImg" idx="2"/>
          </p:nvPr>
        </p:nvSpPr>
        <p:spPr>
          <a:xfrm>
            <a:off x="103188" y="750888"/>
            <a:ext cx="6680200" cy="3757612"/>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262519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
        <p:cNvGrpSpPr/>
        <p:nvPr/>
      </p:nvGrpSpPr>
      <p:grpSpPr>
        <a:xfrm>
          <a:off x="0" y="0"/>
          <a:ext cx="0" cy="0"/>
          <a:chOff x="0" y="0"/>
          <a:chExt cx="0" cy="0"/>
        </a:xfrm>
      </p:grpSpPr>
      <p:sp>
        <p:nvSpPr>
          <p:cNvPr id="31" name="Shape 31"/>
          <p:cNvSpPr txBox="1">
            <a:spLocks noGrp="1"/>
          </p:cNvSpPr>
          <p:nvPr>
            <p:ph type="body" idx="1"/>
          </p:nvPr>
        </p:nvSpPr>
        <p:spPr>
          <a:xfrm>
            <a:off x="688658" y="4758890"/>
            <a:ext cx="5509260" cy="4508421"/>
          </a:xfrm>
          <a:prstGeom prst="rect">
            <a:avLst/>
          </a:prstGeom>
        </p:spPr>
        <p:txBody>
          <a:bodyPr spcFirstLastPara="1" wrap="square" lIns="96581" tIns="96581" rIns="96581" bIns="96581" anchor="t" anchorCtr="0">
            <a:noAutofit/>
          </a:bodyPr>
          <a:lstStyle/>
          <a:p>
            <a:endParaRPr/>
          </a:p>
        </p:txBody>
      </p:sp>
      <p:sp>
        <p:nvSpPr>
          <p:cNvPr id="32" name="Shape 32"/>
          <p:cNvSpPr>
            <a:spLocks noGrp="1" noRot="1" noChangeAspect="1"/>
          </p:cNvSpPr>
          <p:nvPr>
            <p:ph type="sldImg" idx="2"/>
          </p:nvPr>
        </p:nvSpPr>
        <p:spPr>
          <a:xfrm>
            <a:off x="103188" y="750888"/>
            <a:ext cx="6680200" cy="3757612"/>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87975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
        <p:cNvGrpSpPr/>
        <p:nvPr/>
      </p:nvGrpSpPr>
      <p:grpSpPr>
        <a:xfrm>
          <a:off x="0" y="0"/>
          <a:ext cx="0" cy="0"/>
          <a:chOff x="0" y="0"/>
          <a:chExt cx="0" cy="0"/>
        </a:xfrm>
      </p:grpSpPr>
      <p:sp>
        <p:nvSpPr>
          <p:cNvPr id="44" name="Shape 4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 name="Shape 45"/>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Font typeface="Calibri"/>
              <a:buNone/>
            </a:pPr>
            <a:endParaRPr sz="1200" b="0" i="0" u="none" strike="noStrike" cap="none">
              <a:solidFill>
                <a:schemeClr val="dk1"/>
              </a:solidFill>
              <a:latin typeface="Calibri"/>
              <a:ea typeface="Calibri"/>
              <a:cs typeface="Calibri"/>
              <a:sym typeface="Calibri"/>
            </a:endParaRPr>
          </a:p>
        </p:txBody>
      </p:sp>
      <p:sp>
        <p:nvSpPr>
          <p:cNvPr id="46" name="Shape 46"/>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5</a:t>
            </a:fld>
            <a:endParaRPr sz="1200">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Shape 8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88" name="Shape 8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Shape 9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00" name="Shape 10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Shape 11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
        <p:nvSpPr>
          <p:cNvPr id="112" name="Shape 11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Shape 12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
        <p:nvSpPr>
          <p:cNvPr id="125" name="Shape 12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Shape 13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
        <p:nvSpPr>
          <p:cNvPr id="137" name="Shape 13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Shape 14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
        <p:nvSpPr>
          <p:cNvPr id="148" name="Shape 14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Shape 16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
        <p:nvSpPr>
          <p:cNvPr id="161" name="Shape 16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Shape 17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
        <p:nvSpPr>
          <p:cNvPr id="173" name="Shape 17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Shape 18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85" name="Shape 18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
          <a:extLst>
            <a:ext uri="{FF2B5EF4-FFF2-40B4-BE49-F238E27FC236}">
              <a16:creationId xmlns:a16="http://schemas.microsoft.com/office/drawing/2014/main" id="{8A167A8A-7F8D-5864-43A0-6737755182FF}"/>
            </a:ext>
          </a:extLst>
        </p:cNvPr>
        <p:cNvGrpSpPr/>
        <p:nvPr/>
      </p:nvGrpSpPr>
      <p:grpSpPr>
        <a:xfrm>
          <a:off x="0" y="0"/>
          <a:ext cx="0" cy="0"/>
          <a:chOff x="0" y="0"/>
          <a:chExt cx="0" cy="0"/>
        </a:xfrm>
      </p:grpSpPr>
      <p:sp>
        <p:nvSpPr>
          <p:cNvPr id="44" name="Shape 44">
            <a:extLst>
              <a:ext uri="{FF2B5EF4-FFF2-40B4-BE49-F238E27FC236}">
                <a16:creationId xmlns:a16="http://schemas.microsoft.com/office/drawing/2014/main" id="{64788257-82ED-2DBF-4AC7-A702263B7934}"/>
              </a:ext>
            </a:extLst>
          </p:cNvPr>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 name="Shape 45">
            <a:extLst>
              <a:ext uri="{FF2B5EF4-FFF2-40B4-BE49-F238E27FC236}">
                <a16:creationId xmlns:a16="http://schemas.microsoft.com/office/drawing/2014/main" id="{3D151351-6653-7A8F-2599-E9883B2D9DF9}"/>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Font typeface="Calibri"/>
              <a:buNone/>
            </a:pPr>
            <a:endParaRPr sz="1200" b="0" i="0" u="none" strike="noStrike" cap="none">
              <a:solidFill>
                <a:schemeClr val="dk1"/>
              </a:solidFill>
              <a:latin typeface="Calibri"/>
              <a:ea typeface="Calibri"/>
              <a:cs typeface="Calibri"/>
              <a:sym typeface="Calibri"/>
            </a:endParaRPr>
          </a:p>
        </p:txBody>
      </p:sp>
      <p:sp>
        <p:nvSpPr>
          <p:cNvPr id="46" name="Shape 46">
            <a:extLst>
              <a:ext uri="{FF2B5EF4-FFF2-40B4-BE49-F238E27FC236}">
                <a16:creationId xmlns:a16="http://schemas.microsoft.com/office/drawing/2014/main" id="{45CEBD46-8F36-80D8-63BB-A76F804FEE11}"/>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15</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12176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Shape 19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98" name="Shape 1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Shape 21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211" name="Shape 21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Shape 223"/>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
        <p:nvSpPr>
          <p:cNvPr id="224" name="Shape 22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Shape 2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
        <p:nvSpPr>
          <p:cNvPr id="236" name="Shape 2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Shape 24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
        <p:nvSpPr>
          <p:cNvPr id="248" name="Shape 24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Shape 25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
        <p:nvSpPr>
          <p:cNvPr id="260" name="Shape 26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Shape 27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
        <p:nvSpPr>
          <p:cNvPr id="273" name="Shape 27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Shape 28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
        <p:nvSpPr>
          <p:cNvPr id="286" name="Shape 28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Shape 29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298" name="Shape 2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1"/>
        <p:cNvGrpSpPr/>
        <p:nvPr/>
      </p:nvGrpSpPr>
      <p:grpSpPr>
        <a:xfrm>
          <a:off x="0" y="0"/>
          <a:ext cx="0" cy="0"/>
          <a:chOff x="0" y="0"/>
          <a:chExt cx="0" cy="0"/>
        </a:xfrm>
      </p:grpSpPr>
      <p:sp>
        <p:nvSpPr>
          <p:cNvPr id="552" name="Shape 55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553" name="Shape 55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671974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
          <a:extLst>
            <a:ext uri="{FF2B5EF4-FFF2-40B4-BE49-F238E27FC236}">
              <a16:creationId xmlns:a16="http://schemas.microsoft.com/office/drawing/2014/main" id="{5F764F2B-0F73-DFFB-C768-0D10473F1907}"/>
            </a:ext>
          </a:extLst>
        </p:cNvPr>
        <p:cNvGrpSpPr/>
        <p:nvPr/>
      </p:nvGrpSpPr>
      <p:grpSpPr>
        <a:xfrm>
          <a:off x="0" y="0"/>
          <a:ext cx="0" cy="0"/>
          <a:chOff x="0" y="0"/>
          <a:chExt cx="0" cy="0"/>
        </a:xfrm>
      </p:grpSpPr>
      <p:sp>
        <p:nvSpPr>
          <p:cNvPr id="44" name="Shape 44">
            <a:extLst>
              <a:ext uri="{FF2B5EF4-FFF2-40B4-BE49-F238E27FC236}">
                <a16:creationId xmlns:a16="http://schemas.microsoft.com/office/drawing/2014/main" id="{EE5F9610-BBC2-BD65-7E2A-10A200E18381}"/>
              </a:ext>
            </a:extLst>
          </p:cNvPr>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 name="Shape 45">
            <a:extLst>
              <a:ext uri="{FF2B5EF4-FFF2-40B4-BE49-F238E27FC236}">
                <a16:creationId xmlns:a16="http://schemas.microsoft.com/office/drawing/2014/main" id="{8C81A780-4E6E-D758-3D6B-B588D66B5C44}"/>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Font typeface="Calibri"/>
              <a:buNone/>
            </a:pPr>
            <a:endParaRPr sz="1200" b="0" i="0" u="none" strike="noStrike" cap="none">
              <a:solidFill>
                <a:schemeClr val="dk1"/>
              </a:solidFill>
              <a:latin typeface="Calibri"/>
              <a:ea typeface="Calibri"/>
              <a:cs typeface="Calibri"/>
              <a:sym typeface="Calibri"/>
            </a:endParaRPr>
          </a:p>
        </p:txBody>
      </p:sp>
      <p:sp>
        <p:nvSpPr>
          <p:cNvPr id="46" name="Shape 46">
            <a:extLst>
              <a:ext uri="{FF2B5EF4-FFF2-40B4-BE49-F238E27FC236}">
                <a16:creationId xmlns:a16="http://schemas.microsoft.com/office/drawing/2014/main" id="{6E5C8EA9-3DE8-CEEE-F5EF-05BA72A02584}"/>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26</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709809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Shape 30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310" name="Shape 31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Shape 32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
        <p:nvSpPr>
          <p:cNvPr id="323" name="Shape 32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Shape 33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
        <p:nvSpPr>
          <p:cNvPr id="336" name="Shape 3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Shape 34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
        <p:nvSpPr>
          <p:cNvPr id="347" name="Shape 34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Shape 35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
        <p:nvSpPr>
          <p:cNvPr id="360" name="Shape 36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Shape 37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
        <p:nvSpPr>
          <p:cNvPr id="376" name="Shape 37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Shape 388"/>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
        <p:nvSpPr>
          <p:cNvPr id="389" name="Shape 38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Shape 40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
        <p:nvSpPr>
          <p:cNvPr id="402" name="Shape 40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Shape 41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
        <p:nvSpPr>
          <p:cNvPr id="415" name="Shape 41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
          <a:extLst>
            <a:ext uri="{FF2B5EF4-FFF2-40B4-BE49-F238E27FC236}">
              <a16:creationId xmlns:a16="http://schemas.microsoft.com/office/drawing/2014/main" id="{48AB4148-147F-9948-7E5D-87C99C4127C6}"/>
            </a:ext>
          </a:extLst>
        </p:cNvPr>
        <p:cNvGrpSpPr/>
        <p:nvPr/>
      </p:nvGrpSpPr>
      <p:grpSpPr>
        <a:xfrm>
          <a:off x="0" y="0"/>
          <a:ext cx="0" cy="0"/>
          <a:chOff x="0" y="0"/>
          <a:chExt cx="0" cy="0"/>
        </a:xfrm>
      </p:grpSpPr>
      <p:sp>
        <p:nvSpPr>
          <p:cNvPr id="44" name="Shape 44">
            <a:extLst>
              <a:ext uri="{FF2B5EF4-FFF2-40B4-BE49-F238E27FC236}">
                <a16:creationId xmlns:a16="http://schemas.microsoft.com/office/drawing/2014/main" id="{3F475980-41A8-7A76-F749-D339E064CDE4}"/>
              </a:ext>
            </a:extLst>
          </p:cNvPr>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 name="Shape 45">
            <a:extLst>
              <a:ext uri="{FF2B5EF4-FFF2-40B4-BE49-F238E27FC236}">
                <a16:creationId xmlns:a16="http://schemas.microsoft.com/office/drawing/2014/main" id="{D3151440-003F-ECD0-1C30-7D6C2FF94578}"/>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Font typeface="Calibri"/>
              <a:buNone/>
            </a:pPr>
            <a:endParaRPr sz="1200" b="0" i="0" u="none" strike="noStrike" cap="none">
              <a:solidFill>
                <a:schemeClr val="dk1"/>
              </a:solidFill>
              <a:latin typeface="Calibri"/>
              <a:ea typeface="Calibri"/>
              <a:cs typeface="Calibri"/>
              <a:sym typeface="Calibri"/>
            </a:endParaRPr>
          </a:p>
        </p:txBody>
      </p:sp>
      <p:sp>
        <p:nvSpPr>
          <p:cNvPr id="46" name="Shape 46">
            <a:extLst>
              <a:ext uri="{FF2B5EF4-FFF2-40B4-BE49-F238E27FC236}">
                <a16:creationId xmlns:a16="http://schemas.microsoft.com/office/drawing/2014/main" id="{BEA07A25-F028-214B-078D-C13B7B8FA22E}"/>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36</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464233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Shape 43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
        <p:nvSpPr>
          <p:cNvPr id="438" name="Shape 43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p:cNvGrpSpPr/>
        <p:nvPr/>
      </p:nvGrpSpPr>
      <p:grpSpPr>
        <a:xfrm>
          <a:off x="0" y="0"/>
          <a:ext cx="0" cy="0"/>
          <a:chOff x="0" y="0"/>
          <a:chExt cx="0" cy="0"/>
        </a:xfrm>
      </p:grpSpPr>
      <p:sp>
        <p:nvSpPr>
          <p:cNvPr id="448" name="Shape 448"/>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
        <p:nvSpPr>
          <p:cNvPr id="449" name="Shape 44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Shape 46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US" sz="1050" i="1">
                <a:solidFill>
                  <a:srgbClr val="333333"/>
                </a:solidFill>
                <a:highlight>
                  <a:srgbClr val="FFFFFF"/>
                </a:highlight>
                <a:latin typeface="Arial"/>
                <a:ea typeface="Arial"/>
                <a:cs typeface="Arial"/>
                <a:sym typeface="Arial"/>
              </a:rPr>
              <a:t>Figure from the </a:t>
            </a:r>
            <a:r>
              <a:rPr lang="en-US" sz="1050" i="1" u="sng">
                <a:solidFill>
                  <a:srgbClr val="0046AA"/>
                </a:solidFill>
                <a:highlight>
                  <a:srgbClr val="FFFFFF"/>
                </a:highlight>
                <a:latin typeface="Arial"/>
                <a:ea typeface="Arial"/>
                <a:cs typeface="Arial"/>
                <a:sym typeface="Arial"/>
                <a:hlinkClick r:id="rId3"/>
              </a:rPr>
              <a:t>Millennium </a:t>
            </a:r>
            <a:r>
              <a:rPr lang="en-US" sz="1050" i="1" u="sng">
                <a:solidFill>
                  <a:srgbClr val="004440"/>
                </a:solidFill>
                <a:highlight>
                  <a:srgbClr val="FFFFFF"/>
                </a:highlight>
                <a:latin typeface="Arial"/>
                <a:ea typeface="Arial"/>
                <a:cs typeface="Arial"/>
                <a:sym typeface="Arial"/>
                <a:hlinkClick r:id="rId3"/>
              </a:rPr>
              <a:t>Ecosystem</a:t>
            </a:r>
            <a:r>
              <a:rPr lang="en-US" sz="1050" i="1" u="sng">
                <a:solidFill>
                  <a:srgbClr val="0046AA"/>
                </a:solidFill>
                <a:highlight>
                  <a:srgbClr val="FFFFFF"/>
                </a:highlight>
                <a:latin typeface="Arial"/>
                <a:ea typeface="Arial"/>
                <a:cs typeface="Arial"/>
                <a:sym typeface="Arial"/>
                <a:hlinkClick r:id="rId3"/>
              </a:rPr>
              <a:t> Assessment</a:t>
            </a:r>
            <a:endParaRPr/>
          </a:p>
        </p:txBody>
      </p:sp>
      <p:sp>
        <p:nvSpPr>
          <p:cNvPr id="462" name="Shape 46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Shape 47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
        <p:nvSpPr>
          <p:cNvPr id="476" name="Shape 47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7"/>
        <p:cNvGrpSpPr/>
        <p:nvPr/>
      </p:nvGrpSpPr>
      <p:grpSpPr>
        <a:xfrm>
          <a:off x="0" y="0"/>
          <a:ext cx="0" cy="0"/>
          <a:chOff x="0" y="0"/>
          <a:chExt cx="0" cy="0"/>
        </a:xfrm>
      </p:grpSpPr>
      <p:sp>
        <p:nvSpPr>
          <p:cNvPr id="488" name="Shape 488"/>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
        <p:nvSpPr>
          <p:cNvPr id="489" name="Shape 48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1"/>
        <p:cNvGrpSpPr/>
        <p:nvPr/>
      </p:nvGrpSpPr>
      <p:grpSpPr>
        <a:xfrm>
          <a:off x="0" y="0"/>
          <a:ext cx="0" cy="0"/>
          <a:chOff x="0" y="0"/>
          <a:chExt cx="0" cy="0"/>
        </a:xfrm>
      </p:grpSpPr>
      <p:sp>
        <p:nvSpPr>
          <p:cNvPr id="502" name="Shape 50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US" sz="1050" i="1">
                <a:solidFill>
                  <a:srgbClr val="333333"/>
                </a:solidFill>
                <a:highlight>
                  <a:srgbClr val="FFFFFF"/>
                </a:highlight>
                <a:latin typeface="Arial"/>
                <a:ea typeface="Arial"/>
                <a:cs typeface="Arial"/>
                <a:sym typeface="Arial"/>
              </a:rPr>
              <a:t>Risks from </a:t>
            </a:r>
            <a:r>
              <a:rPr lang="en-US" sz="1050" i="1">
                <a:solidFill>
                  <a:srgbClr val="004440"/>
                </a:solidFill>
                <a:highlight>
                  <a:srgbClr val="FFFFFF"/>
                </a:highlight>
                <a:latin typeface="Arial"/>
                <a:ea typeface="Arial"/>
                <a:cs typeface="Arial"/>
                <a:sym typeface="Arial"/>
              </a:rPr>
              <a:t>climate change</a:t>
            </a:r>
            <a:r>
              <a:rPr lang="en-US" sz="1050" i="1">
                <a:solidFill>
                  <a:srgbClr val="333333"/>
                </a:solidFill>
                <a:highlight>
                  <a:srgbClr val="FFFFFF"/>
                </a:highlight>
                <a:latin typeface="Arial"/>
                <a:ea typeface="Arial"/>
                <a:cs typeface="Arial"/>
                <a:sym typeface="Arial"/>
              </a:rPr>
              <a:t>, by reason for concern (RFC). </a:t>
            </a:r>
            <a:r>
              <a:rPr lang="en-US" sz="1050" i="1">
                <a:solidFill>
                  <a:srgbClr val="004440"/>
                </a:solidFill>
                <a:highlight>
                  <a:srgbClr val="FFFFFF"/>
                </a:highlight>
                <a:latin typeface="Arial"/>
                <a:ea typeface="Arial"/>
                <a:cs typeface="Arial"/>
                <a:sym typeface="Arial"/>
              </a:rPr>
              <a:t>Climate change</a:t>
            </a:r>
            <a:r>
              <a:rPr lang="en-US" sz="1050" i="1">
                <a:solidFill>
                  <a:srgbClr val="333333"/>
                </a:solidFill>
                <a:highlight>
                  <a:srgbClr val="FFFFFF"/>
                </a:highlight>
                <a:latin typeface="Arial"/>
                <a:ea typeface="Arial"/>
                <a:cs typeface="Arial"/>
                <a:sym typeface="Arial"/>
              </a:rPr>
              <a:t> consequences are plotted against increases in global mean temperature (°C) after 1990. Each column corresponds to a specific RFC and represents additional outcomes associated with increasing global mean temperature. The color scheme represents progressively increasing levels of risk and should not be interpreted as representing ‘‘dangerous </a:t>
            </a:r>
            <a:r>
              <a:rPr lang="en-US" sz="1050" i="1">
                <a:solidFill>
                  <a:srgbClr val="004440"/>
                </a:solidFill>
                <a:highlight>
                  <a:srgbClr val="FFFFFF"/>
                </a:highlight>
                <a:latin typeface="Arial"/>
                <a:ea typeface="Arial"/>
                <a:cs typeface="Arial"/>
                <a:sym typeface="Arial"/>
              </a:rPr>
              <a:t>anthropogenic</a:t>
            </a:r>
            <a:r>
              <a:rPr lang="en-US" sz="1050" i="1">
                <a:solidFill>
                  <a:srgbClr val="333333"/>
                </a:solidFill>
                <a:highlight>
                  <a:srgbClr val="FFFFFF"/>
                </a:highlight>
                <a:latin typeface="Arial"/>
                <a:ea typeface="Arial"/>
                <a:cs typeface="Arial"/>
                <a:sym typeface="Arial"/>
              </a:rPr>
              <a:t>interference,’’ which is a value judgment. The historical period 1900 to 2000 warmed by 0.6 °C and led to some impacts. It should be noted that this figure addresses only how risks change as global mean temperature increases, not how risks might change at different rates of warming. Furthermore, it does not address when impacts might be realized, nor does it account for the effects of different development pathways on vulnerability.</a:t>
            </a:r>
            <a:endParaRPr/>
          </a:p>
        </p:txBody>
      </p:sp>
      <p:sp>
        <p:nvSpPr>
          <p:cNvPr id="503" name="Shape 50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Shape 51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
        <p:nvSpPr>
          <p:cNvPr id="515" name="Shape 51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Shape 52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
        <p:nvSpPr>
          <p:cNvPr id="527" name="Shape 52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9"/>
        <p:cNvGrpSpPr/>
        <p:nvPr/>
      </p:nvGrpSpPr>
      <p:grpSpPr>
        <a:xfrm>
          <a:off x="0" y="0"/>
          <a:ext cx="0" cy="0"/>
          <a:chOff x="0" y="0"/>
          <a:chExt cx="0" cy="0"/>
        </a:xfrm>
      </p:grpSpPr>
      <p:sp>
        <p:nvSpPr>
          <p:cNvPr id="540" name="Shape 54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
        <p:nvSpPr>
          <p:cNvPr id="541" name="Shape 54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Half Screen Layout">
  <p:cSld name="Half Screen Layout">
    <p:spTree>
      <p:nvGrpSpPr>
        <p:cNvPr id="1" name="Shape 12"/>
        <p:cNvGrpSpPr/>
        <p:nvPr/>
      </p:nvGrpSpPr>
      <p:grpSpPr>
        <a:xfrm>
          <a:off x="0" y="0"/>
          <a:ext cx="0" cy="0"/>
          <a:chOff x="0" y="0"/>
          <a:chExt cx="0" cy="0"/>
        </a:xfrm>
      </p:grpSpPr>
      <p:pic>
        <p:nvPicPr>
          <p:cNvPr id="13" name="Shape 13"/>
          <p:cNvPicPr preferRelativeResize="0"/>
          <p:nvPr/>
        </p:nvPicPr>
        <p:blipFill rotWithShape="1">
          <a:blip r:embed="rId2">
            <a:alphaModFix/>
          </a:blip>
          <a:srcRect/>
          <a:stretch/>
        </p:blipFill>
        <p:spPr>
          <a:xfrm>
            <a:off x="0" y="0"/>
            <a:ext cx="9144000" cy="5138356"/>
          </a:xfrm>
          <a:prstGeom prst="rect">
            <a:avLst/>
          </a:prstGeom>
          <a:noFill/>
          <a:ln>
            <a:noFill/>
          </a:ln>
        </p:spPr>
      </p:pic>
      <p:sp>
        <p:nvSpPr>
          <p:cNvPr id="14" name="Shape 14"/>
          <p:cNvSpPr txBox="1">
            <a:spLocks noGrp="1"/>
          </p:cNvSpPr>
          <p:nvPr>
            <p:ph type="title"/>
          </p:nvPr>
        </p:nvSpPr>
        <p:spPr>
          <a:xfrm>
            <a:off x="4578048" y="574527"/>
            <a:ext cx="3598333" cy="630123"/>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Clr>
                <a:srgbClr val="FFFFFF"/>
              </a:buClr>
              <a:buSzPts val="1400"/>
              <a:buFont typeface="Century Gothic"/>
              <a:buNone/>
              <a:defRPr sz="3600" b="1" i="0" u="none" strike="noStrike" cap="none">
                <a:solidFill>
                  <a:srgbClr val="FFFFFF"/>
                </a:solidFill>
                <a:latin typeface="Century Gothic"/>
                <a:ea typeface="Century Gothic"/>
                <a:cs typeface="Century Gothic"/>
                <a:sym typeface="Century Gothic"/>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15" name="Shape 15"/>
          <p:cNvSpPr txBox="1">
            <a:spLocks noGrp="1"/>
          </p:cNvSpPr>
          <p:nvPr>
            <p:ph type="body" idx="1"/>
          </p:nvPr>
        </p:nvSpPr>
        <p:spPr>
          <a:xfrm>
            <a:off x="4578350" y="1246188"/>
            <a:ext cx="3597275" cy="3317875"/>
          </a:xfrm>
          <a:prstGeom prst="rect">
            <a:avLst/>
          </a:prstGeom>
          <a:noFill/>
          <a:ln>
            <a:noFill/>
          </a:ln>
        </p:spPr>
        <p:txBody>
          <a:bodyPr spcFirstLastPara="1" wrap="square" lIns="91425" tIns="91425" rIns="91425" bIns="91425" anchor="t" anchorCtr="0"/>
          <a:lstStyle>
            <a:lvl1pPr marL="457200" marR="0" lvl="0" indent="-342900" algn="l" rtl="0">
              <a:spcBef>
                <a:spcPts val="360"/>
              </a:spcBef>
              <a:spcAft>
                <a:spcPts val="0"/>
              </a:spcAft>
              <a:buClr>
                <a:srgbClr val="FFFFFF"/>
              </a:buClr>
              <a:buSzPts val="1800"/>
              <a:buFont typeface="Arial"/>
              <a:buChar char="•"/>
              <a:defRPr sz="1800" b="0" i="0" u="none" strike="noStrike" cap="none">
                <a:solidFill>
                  <a:srgbClr val="FFFFFF"/>
                </a:solidFill>
                <a:latin typeface="Century Gothic"/>
                <a:ea typeface="Century Gothic"/>
                <a:cs typeface="Century Gothic"/>
                <a:sym typeface="Century Gothic"/>
              </a:defRPr>
            </a:lvl1pPr>
            <a:lvl2pPr marL="914400" marR="0" lvl="1" indent="-342900" algn="l" rtl="0">
              <a:spcBef>
                <a:spcPts val="360"/>
              </a:spcBef>
              <a:spcAft>
                <a:spcPts val="0"/>
              </a:spcAft>
              <a:buClr>
                <a:srgbClr val="FFFFFF"/>
              </a:buClr>
              <a:buSzPts val="1800"/>
              <a:buFont typeface="Arial"/>
              <a:buChar char="–"/>
              <a:defRPr sz="1800" b="0" i="0" u="none" strike="noStrike" cap="none">
                <a:solidFill>
                  <a:srgbClr val="FFFFFF"/>
                </a:solidFill>
                <a:latin typeface="Century Gothic"/>
                <a:ea typeface="Century Gothic"/>
                <a:cs typeface="Century Gothic"/>
                <a:sym typeface="Century Gothic"/>
              </a:defRPr>
            </a:lvl2pPr>
            <a:lvl3pPr marL="1371600" marR="0" lvl="2" indent="-342900" algn="l" rtl="0">
              <a:spcBef>
                <a:spcPts val="360"/>
              </a:spcBef>
              <a:spcAft>
                <a:spcPts val="0"/>
              </a:spcAft>
              <a:buClr>
                <a:srgbClr val="FFFFFF"/>
              </a:buClr>
              <a:buSzPts val="1800"/>
              <a:buFont typeface="Arial"/>
              <a:buChar char="•"/>
              <a:defRPr sz="1800" b="0" i="0" u="none" strike="noStrike" cap="none">
                <a:solidFill>
                  <a:srgbClr val="FFFFFF"/>
                </a:solidFill>
                <a:latin typeface="Century Gothic"/>
                <a:ea typeface="Century Gothic"/>
                <a:cs typeface="Century Gothic"/>
                <a:sym typeface="Century Gothic"/>
              </a:defRPr>
            </a:lvl3pPr>
            <a:lvl4pPr marL="1828800" marR="0" lvl="3" indent="-342900" algn="l" rtl="0">
              <a:spcBef>
                <a:spcPts val="360"/>
              </a:spcBef>
              <a:spcAft>
                <a:spcPts val="0"/>
              </a:spcAft>
              <a:buClr>
                <a:srgbClr val="FFFFFF"/>
              </a:buClr>
              <a:buSzPts val="1800"/>
              <a:buFont typeface="Arial"/>
              <a:buChar char="–"/>
              <a:defRPr sz="1800" b="0" i="0" u="none" strike="noStrike" cap="none">
                <a:solidFill>
                  <a:srgbClr val="FFFFFF"/>
                </a:solidFill>
                <a:latin typeface="Century Gothic"/>
                <a:ea typeface="Century Gothic"/>
                <a:cs typeface="Century Gothic"/>
                <a:sym typeface="Century Gothic"/>
              </a:defRPr>
            </a:lvl4pPr>
            <a:lvl5pPr marL="2286000" marR="0" lvl="4" indent="-342900" algn="l" rtl="0">
              <a:spcBef>
                <a:spcPts val="360"/>
              </a:spcBef>
              <a:spcAft>
                <a:spcPts val="0"/>
              </a:spcAft>
              <a:buClr>
                <a:srgbClr val="FFFFFF"/>
              </a:buClr>
              <a:buSzPts val="1800"/>
              <a:buFont typeface="Arial"/>
              <a:buChar char="»"/>
              <a:defRPr sz="1800" b="0" i="0" u="none" strike="noStrike" cap="none">
                <a:solidFill>
                  <a:srgbClr val="FFFFFF"/>
                </a:solidFill>
                <a:latin typeface="Century Gothic"/>
                <a:ea typeface="Century Gothic"/>
                <a:cs typeface="Century Gothic"/>
                <a:sym typeface="Century Gothic"/>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6" name="Shape 16"/>
          <p:cNvSpPr txBox="1">
            <a:spLocks noGrp="1"/>
          </p:cNvSpPr>
          <p:nvPr>
            <p:ph type="body" idx="2"/>
          </p:nvPr>
        </p:nvSpPr>
        <p:spPr>
          <a:xfrm>
            <a:off x="4578350" y="4599667"/>
            <a:ext cx="3597275" cy="212725"/>
          </a:xfrm>
          <a:prstGeom prst="rect">
            <a:avLst/>
          </a:prstGeom>
          <a:noFill/>
          <a:ln>
            <a:noFill/>
          </a:ln>
        </p:spPr>
        <p:txBody>
          <a:bodyPr spcFirstLastPara="1" wrap="square" lIns="91425" tIns="91425" rIns="91425" bIns="91425" anchor="t" anchorCtr="0"/>
          <a:lstStyle>
            <a:lvl1pPr marL="457200" marR="0" lvl="0" indent="-228600" algn="r" rtl="0">
              <a:spcBef>
                <a:spcPts val="180"/>
              </a:spcBef>
              <a:spcAft>
                <a:spcPts val="0"/>
              </a:spcAft>
              <a:buClr>
                <a:srgbClr val="FFFFFF"/>
              </a:buClr>
              <a:buSzPts val="1800"/>
              <a:buFont typeface="Arial"/>
              <a:buNone/>
              <a:defRPr sz="900" b="0" i="0" u="none" strike="noStrike" cap="none">
                <a:solidFill>
                  <a:srgbClr val="FFFFFF"/>
                </a:solidFill>
                <a:latin typeface="Century Gothic"/>
                <a:ea typeface="Century Gothic"/>
                <a:cs typeface="Century Gothic"/>
                <a:sym typeface="Century Gothic"/>
              </a:defRPr>
            </a:lvl1pPr>
            <a:lvl2pPr marL="914400" marR="0" lvl="1" indent="-342900" algn="l" rtl="0">
              <a:spcBef>
                <a:spcPts val="360"/>
              </a:spcBef>
              <a:spcAft>
                <a:spcPts val="0"/>
              </a:spcAft>
              <a:buClr>
                <a:srgbClr val="FFFFFF"/>
              </a:buClr>
              <a:buSzPts val="1800"/>
              <a:buFont typeface="Arial"/>
              <a:buChar char="–"/>
              <a:defRPr sz="1800" b="0" i="0" u="none" strike="noStrike" cap="none">
                <a:solidFill>
                  <a:srgbClr val="FFFFFF"/>
                </a:solidFill>
                <a:latin typeface="Century Gothic"/>
                <a:ea typeface="Century Gothic"/>
                <a:cs typeface="Century Gothic"/>
                <a:sym typeface="Century Gothic"/>
              </a:defRPr>
            </a:lvl2pPr>
            <a:lvl3pPr marL="1371600" marR="0" lvl="2" indent="-342900" algn="l" rtl="0">
              <a:spcBef>
                <a:spcPts val="360"/>
              </a:spcBef>
              <a:spcAft>
                <a:spcPts val="0"/>
              </a:spcAft>
              <a:buClr>
                <a:srgbClr val="FFFFFF"/>
              </a:buClr>
              <a:buSzPts val="1800"/>
              <a:buFont typeface="Arial"/>
              <a:buChar char="•"/>
              <a:defRPr sz="1800" b="0" i="0" u="none" strike="noStrike" cap="none">
                <a:solidFill>
                  <a:srgbClr val="FFFFFF"/>
                </a:solidFill>
                <a:latin typeface="Century Gothic"/>
                <a:ea typeface="Century Gothic"/>
                <a:cs typeface="Century Gothic"/>
                <a:sym typeface="Century Gothic"/>
              </a:defRPr>
            </a:lvl3pPr>
            <a:lvl4pPr marL="1828800" marR="0" lvl="3" indent="-342900" algn="l" rtl="0">
              <a:spcBef>
                <a:spcPts val="360"/>
              </a:spcBef>
              <a:spcAft>
                <a:spcPts val="0"/>
              </a:spcAft>
              <a:buClr>
                <a:srgbClr val="FFFFFF"/>
              </a:buClr>
              <a:buSzPts val="1800"/>
              <a:buFont typeface="Arial"/>
              <a:buChar char="–"/>
              <a:defRPr sz="1800" b="0" i="0" u="none" strike="noStrike" cap="none">
                <a:solidFill>
                  <a:srgbClr val="FFFFFF"/>
                </a:solidFill>
                <a:latin typeface="Century Gothic"/>
                <a:ea typeface="Century Gothic"/>
                <a:cs typeface="Century Gothic"/>
                <a:sym typeface="Century Gothic"/>
              </a:defRPr>
            </a:lvl4pPr>
            <a:lvl5pPr marL="2286000" marR="0" lvl="4" indent="-342900" algn="l" rtl="0">
              <a:spcBef>
                <a:spcPts val="360"/>
              </a:spcBef>
              <a:spcAft>
                <a:spcPts val="0"/>
              </a:spcAft>
              <a:buClr>
                <a:srgbClr val="FFFFFF"/>
              </a:buClr>
              <a:buSzPts val="1800"/>
              <a:buFont typeface="Arial"/>
              <a:buChar char="»"/>
              <a:defRPr sz="1800" b="0" i="0" u="none" strike="noStrike" cap="none">
                <a:solidFill>
                  <a:srgbClr val="FFFFFF"/>
                </a:solidFill>
                <a:latin typeface="Century Gothic"/>
                <a:ea typeface="Century Gothic"/>
                <a:cs typeface="Century Gothic"/>
                <a:sym typeface="Century Gothic"/>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Half Screen Image">
  <p:cSld name="Half Screen Image">
    <p:spTree>
      <p:nvGrpSpPr>
        <p:cNvPr id="1" name="Shape 17"/>
        <p:cNvGrpSpPr/>
        <p:nvPr/>
      </p:nvGrpSpPr>
      <p:grpSpPr>
        <a:xfrm>
          <a:off x="0" y="0"/>
          <a:ext cx="0" cy="0"/>
          <a:chOff x="0" y="0"/>
          <a:chExt cx="0" cy="0"/>
        </a:xfrm>
      </p:grpSpPr>
      <p:pic>
        <p:nvPicPr>
          <p:cNvPr id="18" name="Shape 18"/>
          <p:cNvPicPr preferRelativeResize="0"/>
          <p:nvPr/>
        </p:nvPicPr>
        <p:blipFill rotWithShape="1">
          <a:blip r:embed="rId2">
            <a:alphaModFix/>
          </a:blip>
          <a:srcRect/>
          <a:stretch/>
        </p:blipFill>
        <p:spPr>
          <a:xfrm>
            <a:off x="0" y="0"/>
            <a:ext cx="9144000" cy="5138356"/>
          </a:xfrm>
          <a:prstGeom prst="rect">
            <a:avLst/>
          </a:prstGeom>
          <a:noFill/>
          <a:ln>
            <a:noFill/>
          </a:ln>
        </p:spPr>
      </p:pic>
      <p:sp>
        <p:nvSpPr>
          <p:cNvPr id="19" name="Shape 19"/>
          <p:cNvSpPr txBox="1">
            <a:spLocks noGrp="1"/>
          </p:cNvSpPr>
          <p:nvPr>
            <p:ph type="body" idx="1"/>
          </p:nvPr>
        </p:nvSpPr>
        <p:spPr>
          <a:xfrm>
            <a:off x="4578350" y="4599667"/>
            <a:ext cx="3597275" cy="212725"/>
          </a:xfrm>
          <a:prstGeom prst="rect">
            <a:avLst/>
          </a:prstGeom>
          <a:noFill/>
          <a:ln>
            <a:noFill/>
          </a:ln>
        </p:spPr>
        <p:txBody>
          <a:bodyPr spcFirstLastPara="1" wrap="square" lIns="91425" tIns="91425" rIns="91425" bIns="91425" anchor="t" anchorCtr="0"/>
          <a:lstStyle>
            <a:lvl1pPr marL="457200" marR="0" lvl="0" indent="-228600" algn="r" rtl="0">
              <a:spcBef>
                <a:spcPts val="180"/>
              </a:spcBef>
              <a:spcAft>
                <a:spcPts val="0"/>
              </a:spcAft>
              <a:buClr>
                <a:srgbClr val="FFFFFF"/>
              </a:buClr>
              <a:buSzPts val="1800"/>
              <a:buFont typeface="Arial"/>
              <a:buNone/>
              <a:defRPr sz="900" b="0" i="0" u="none" strike="noStrike" cap="none">
                <a:solidFill>
                  <a:srgbClr val="FFFFFF"/>
                </a:solidFill>
                <a:latin typeface="Century Gothic"/>
                <a:ea typeface="Century Gothic"/>
                <a:cs typeface="Century Gothic"/>
                <a:sym typeface="Century Gothic"/>
              </a:defRPr>
            </a:lvl1pPr>
            <a:lvl2pPr marL="914400" marR="0" lvl="1" indent="-342900" algn="l" rtl="0">
              <a:spcBef>
                <a:spcPts val="360"/>
              </a:spcBef>
              <a:spcAft>
                <a:spcPts val="0"/>
              </a:spcAft>
              <a:buClr>
                <a:srgbClr val="FFFFFF"/>
              </a:buClr>
              <a:buSzPts val="1800"/>
              <a:buFont typeface="Arial"/>
              <a:buChar char="–"/>
              <a:defRPr sz="1800" b="0" i="0" u="none" strike="noStrike" cap="none">
                <a:solidFill>
                  <a:srgbClr val="FFFFFF"/>
                </a:solidFill>
                <a:latin typeface="Century Gothic"/>
                <a:ea typeface="Century Gothic"/>
                <a:cs typeface="Century Gothic"/>
                <a:sym typeface="Century Gothic"/>
              </a:defRPr>
            </a:lvl2pPr>
            <a:lvl3pPr marL="1371600" marR="0" lvl="2" indent="-342900" algn="l" rtl="0">
              <a:spcBef>
                <a:spcPts val="360"/>
              </a:spcBef>
              <a:spcAft>
                <a:spcPts val="0"/>
              </a:spcAft>
              <a:buClr>
                <a:srgbClr val="FFFFFF"/>
              </a:buClr>
              <a:buSzPts val="1800"/>
              <a:buFont typeface="Arial"/>
              <a:buChar char="•"/>
              <a:defRPr sz="1800" b="0" i="0" u="none" strike="noStrike" cap="none">
                <a:solidFill>
                  <a:srgbClr val="FFFFFF"/>
                </a:solidFill>
                <a:latin typeface="Century Gothic"/>
                <a:ea typeface="Century Gothic"/>
                <a:cs typeface="Century Gothic"/>
                <a:sym typeface="Century Gothic"/>
              </a:defRPr>
            </a:lvl3pPr>
            <a:lvl4pPr marL="1828800" marR="0" lvl="3" indent="-342900" algn="l" rtl="0">
              <a:spcBef>
                <a:spcPts val="360"/>
              </a:spcBef>
              <a:spcAft>
                <a:spcPts val="0"/>
              </a:spcAft>
              <a:buClr>
                <a:srgbClr val="FFFFFF"/>
              </a:buClr>
              <a:buSzPts val="1800"/>
              <a:buFont typeface="Arial"/>
              <a:buChar char="–"/>
              <a:defRPr sz="1800" b="0" i="0" u="none" strike="noStrike" cap="none">
                <a:solidFill>
                  <a:srgbClr val="FFFFFF"/>
                </a:solidFill>
                <a:latin typeface="Century Gothic"/>
                <a:ea typeface="Century Gothic"/>
                <a:cs typeface="Century Gothic"/>
                <a:sym typeface="Century Gothic"/>
              </a:defRPr>
            </a:lvl4pPr>
            <a:lvl5pPr marL="2286000" marR="0" lvl="4" indent="-342900" algn="l" rtl="0">
              <a:spcBef>
                <a:spcPts val="360"/>
              </a:spcBef>
              <a:spcAft>
                <a:spcPts val="0"/>
              </a:spcAft>
              <a:buClr>
                <a:srgbClr val="FFFFFF"/>
              </a:buClr>
              <a:buSzPts val="1800"/>
              <a:buFont typeface="Arial"/>
              <a:buChar char="»"/>
              <a:defRPr sz="1800" b="0" i="0" u="none" strike="noStrike" cap="none">
                <a:solidFill>
                  <a:srgbClr val="FFFFFF"/>
                </a:solidFill>
                <a:latin typeface="Century Gothic"/>
                <a:ea typeface="Century Gothic"/>
                <a:cs typeface="Century Gothic"/>
                <a:sym typeface="Century Gothic"/>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lose Up Layout">
  <p:cSld name="Close Up Layout">
    <p:spTree>
      <p:nvGrpSpPr>
        <p:cNvPr id="1" name="Shape 20"/>
        <p:cNvGrpSpPr/>
        <p:nvPr/>
      </p:nvGrpSpPr>
      <p:grpSpPr>
        <a:xfrm>
          <a:off x="0" y="0"/>
          <a:ext cx="0" cy="0"/>
          <a:chOff x="0" y="0"/>
          <a:chExt cx="0" cy="0"/>
        </a:xfrm>
      </p:grpSpPr>
      <p:pic>
        <p:nvPicPr>
          <p:cNvPr id="21" name="Shape 21"/>
          <p:cNvPicPr preferRelativeResize="0"/>
          <p:nvPr/>
        </p:nvPicPr>
        <p:blipFill rotWithShape="1">
          <a:blip r:embed="rId2">
            <a:alphaModFix/>
          </a:blip>
          <a:srcRect/>
          <a:stretch/>
        </p:blipFill>
        <p:spPr>
          <a:xfrm>
            <a:off x="0" y="0"/>
            <a:ext cx="9144000" cy="5138356"/>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Full Screen Title">
  <p:cSld name="Full Screen Title">
    <p:spTree>
      <p:nvGrpSpPr>
        <p:cNvPr id="1" name="Shape 27"/>
        <p:cNvGrpSpPr/>
        <p:nvPr/>
      </p:nvGrpSpPr>
      <p:grpSpPr>
        <a:xfrm>
          <a:off x="0" y="0"/>
          <a:ext cx="0" cy="0"/>
          <a:chOff x="0" y="0"/>
          <a:chExt cx="0" cy="0"/>
        </a:xfrm>
      </p:grpSpPr>
      <p:pic>
        <p:nvPicPr>
          <p:cNvPr id="28" name="Shape 28" descr="Title Screen.eps"/>
          <p:cNvPicPr preferRelativeResize="0"/>
          <p:nvPr/>
        </p:nvPicPr>
        <p:blipFill rotWithShape="1">
          <a:blip r:embed="rId2">
            <a:alphaModFix/>
          </a:blip>
          <a:srcRect/>
          <a:stretch/>
        </p:blipFill>
        <p:spPr>
          <a:xfrm>
            <a:off x="0" y="0"/>
            <a:ext cx="9141714" cy="5143500"/>
          </a:xfrm>
          <a:prstGeom prst="rect">
            <a:avLst/>
          </a:prstGeom>
          <a:noFill/>
          <a:ln>
            <a:noFill/>
          </a:ln>
        </p:spPr>
      </p:pic>
      <p:sp>
        <p:nvSpPr>
          <p:cNvPr id="29" name="Shape 29"/>
          <p:cNvSpPr txBox="1">
            <a:spLocks noGrp="1"/>
          </p:cNvSpPr>
          <p:nvPr>
            <p:ph type="body" idx="1"/>
          </p:nvPr>
        </p:nvSpPr>
        <p:spPr>
          <a:xfrm>
            <a:off x="963613" y="2998796"/>
            <a:ext cx="7216775" cy="347662"/>
          </a:xfrm>
          <a:prstGeom prst="rect">
            <a:avLst/>
          </a:prstGeom>
          <a:noFill/>
          <a:ln>
            <a:noFill/>
          </a:ln>
        </p:spPr>
        <p:txBody>
          <a:bodyPr spcFirstLastPara="1" wrap="square" lIns="91425" tIns="91425" rIns="91425" bIns="91425" anchor="t" anchorCtr="0"/>
          <a:lstStyle>
            <a:lvl1pPr marL="457200" marR="0" lvl="0" indent="-228600" algn="ctr" rtl="0">
              <a:spcBef>
                <a:spcPts val="320"/>
              </a:spcBef>
              <a:spcAft>
                <a:spcPts val="0"/>
              </a:spcAft>
              <a:buClr>
                <a:srgbClr val="FFFFFF"/>
              </a:buClr>
              <a:buSzPts val="1800"/>
              <a:buFont typeface="Arial"/>
              <a:buNone/>
              <a:defRPr sz="1600" b="0" i="0" u="none" strike="noStrike" cap="none">
                <a:solidFill>
                  <a:srgbClr val="FFFFFF"/>
                </a:solidFill>
                <a:latin typeface="Century Gothic"/>
                <a:ea typeface="Century Gothic"/>
                <a:cs typeface="Century Gothic"/>
                <a:sym typeface="Century Gothic"/>
              </a:defRPr>
            </a:lvl1pPr>
            <a:lvl2pPr marL="914400" marR="0" lvl="1" indent="-342900" algn="l" rtl="0">
              <a:spcBef>
                <a:spcPts val="360"/>
              </a:spcBef>
              <a:spcAft>
                <a:spcPts val="0"/>
              </a:spcAft>
              <a:buClr>
                <a:srgbClr val="FFFFFF"/>
              </a:buClr>
              <a:buSzPts val="1800"/>
              <a:buFont typeface="Arial"/>
              <a:buChar char="–"/>
              <a:defRPr sz="1800" b="0" i="0" u="none" strike="noStrike" cap="none">
                <a:solidFill>
                  <a:srgbClr val="FFFFFF"/>
                </a:solidFill>
                <a:latin typeface="Century Gothic"/>
                <a:ea typeface="Century Gothic"/>
                <a:cs typeface="Century Gothic"/>
                <a:sym typeface="Century Gothic"/>
              </a:defRPr>
            </a:lvl2pPr>
            <a:lvl3pPr marL="1371600" marR="0" lvl="2" indent="-342900" algn="l" rtl="0">
              <a:spcBef>
                <a:spcPts val="360"/>
              </a:spcBef>
              <a:spcAft>
                <a:spcPts val="0"/>
              </a:spcAft>
              <a:buClr>
                <a:srgbClr val="FFFFFF"/>
              </a:buClr>
              <a:buSzPts val="1800"/>
              <a:buFont typeface="Arial"/>
              <a:buChar char="•"/>
              <a:defRPr sz="1800" b="0" i="0" u="none" strike="noStrike" cap="none">
                <a:solidFill>
                  <a:srgbClr val="FFFFFF"/>
                </a:solidFill>
                <a:latin typeface="Century Gothic"/>
                <a:ea typeface="Century Gothic"/>
                <a:cs typeface="Century Gothic"/>
                <a:sym typeface="Century Gothic"/>
              </a:defRPr>
            </a:lvl3pPr>
            <a:lvl4pPr marL="1828800" marR="0" lvl="3" indent="-342900" algn="l" rtl="0">
              <a:spcBef>
                <a:spcPts val="360"/>
              </a:spcBef>
              <a:spcAft>
                <a:spcPts val="0"/>
              </a:spcAft>
              <a:buClr>
                <a:srgbClr val="FFFFFF"/>
              </a:buClr>
              <a:buSzPts val="1800"/>
              <a:buFont typeface="Arial"/>
              <a:buChar char="–"/>
              <a:defRPr sz="1800" b="0" i="0" u="none" strike="noStrike" cap="none">
                <a:solidFill>
                  <a:srgbClr val="FFFFFF"/>
                </a:solidFill>
                <a:latin typeface="Century Gothic"/>
                <a:ea typeface="Century Gothic"/>
                <a:cs typeface="Century Gothic"/>
                <a:sym typeface="Century Gothic"/>
              </a:defRPr>
            </a:lvl4pPr>
            <a:lvl5pPr marL="2286000" marR="0" lvl="4" indent="-342900" algn="l" rtl="0">
              <a:spcBef>
                <a:spcPts val="360"/>
              </a:spcBef>
              <a:spcAft>
                <a:spcPts val="0"/>
              </a:spcAft>
              <a:buClr>
                <a:srgbClr val="FFFFFF"/>
              </a:buClr>
              <a:buSzPts val="1800"/>
              <a:buFont typeface="Arial"/>
              <a:buChar char="»"/>
              <a:defRPr sz="1800" b="0" i="0" u="none" strike="noStrike" cap="none">
                <a:solidFill>
                  <a:srgbClr val="FFFFFF"/>
                </a:solidFill>
                <a:latin typeface="Century Gothic"/>
                <a:ea typeface="Century Gothic"/>
                <a:cs typeface="Century Gothic"/>
                <a:sym typeface="Century Gothic"/>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Half Screen Layou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1" name="Title 10"/>
          <p:cNvSpPr>
            <a:spLocks noGrp="1"/>
          </p:cNvSpPr>
          <p:nvPr>
            <p:ph type="title" hasCustomPrompt="1"/>
          </p:nvPr>
        </p:nvSpPr>
        <p:spPr>
          <a:xfrm>
            <a:off x="4578048" y="574527"/>
            <a:ext cx="3598333" cy="630123"/>
          </a:xfrm>
        </p:spPr>
        <p:txBody>
          <a:bodyPr anchor="t">
            <a:noAutofit/>
          </a:bodyPr>
          <a:lstStyle>
            <a:lvl1pPr algn="l">
              <a:defRPr sz="3600" b="1" i="0" cap="all" spc="0">
                <a:solidFill>
                  <a:srgbClr val="FFFFFF"/>
                </a:solidFill>
                <a:latin typeface="Century Gothic"/>
                <a:cs typeface="Century Gothic"/>
              </a:defRPr>
            </a:lvl1pPr>
          </a:lstStyle>
          <a:p>
            <a:r>
              <a:rPr lang="en-AU" dirty="0"/>
              <a:t>Title</a:t>
            </a:r>
            <a:endParaRPr lang="en-US" dirty="0"/>
          </a:p>
        </p:txBody>
      </p:sp>
      <p:sp>
        <p:nvSpPr>
          <p:cNvPr id="13" name="Text Placeholder 12"/>
          <p:cNvSpPr>
            <a:spLocks noGrp="1"/>
          </p:cNvSpPr>
          <p:nvPr>
            <p:ph type="body" sz="quarter" idx="10"/>
          </p:nvPr>
        </p:nvSpPr>
        <p:spPr>
          <a:xfrm>
            <a:off x="4578350" y="1246188"/>
            <a:ext cx="3597275" cy="3317875"/>
          </a:xfrm>
        </p:spPr>
        <p:txBody>
          <a:bodyPr>
            <a:noAutofit/>
          </a:bodyPr>
          <a:lstStyle>
            <a:lvl1pPr>
              <a:defRPr sz="1800" b="0" i="0" baseline="0">
                <a:solidFill>
                  <a:srgbClr val="FFFFFF"/>
                </a:solidFill>
                <a:latin typeface="Century Gothic"/>
                <a:cs typeface="Century Gothic"/>
              </a:defRPr>
            </a:lvl1pPr>
            <a:lvl2pPr>
              <a:defRPr sz="1800" b="0" i="0">
                <a:solidFill>
                  <a:srgbClr val="FFFFFF"/>
                </a:solidFill>
                <a:latin typeface="Century Gothic"/>
                <a:cs typeface="Century Gothic"/>
              </a:defRPr>
            </a:lvl2pPr>
            <a:lvl3pPr>
              <a:defRPr sz="1800" b="0" i="0">
                <a:solidFill>
                  <a:srgbClr val="FFFFFF"/>
                </a:solidFill>
                <a:latin typeface="Century Gothic"/>
                <a:cs typeface="Century Gothic"/>
              </a:defRPr>
            </a:lvl3pPr>
            <a:lvl4pPr>
              <a:defRPr sz="1800" b="0" i="0">
                <a:solidFill>
                  <a:srgbClr val="FFFFFF"/>
                </a:solidFill>
                <a:latin typeface="Century Gothic"/>
                <a:cs typeface="Century Gothic"/>
              </a:defRPr>
            </a:lvl4pPr>
            <a:lvl5pPr>
              <a:defRPr sz="1800" b="0" i="0">
                <a:solidFill>
                  <a:srgbClr val="FFFFFF"/>
                </a:solidFill>
                <a:latin typeface="Century Gothic"/>
                <a:cs typeface="Century Gothic"/>
              </a:defRPr>
            </a:lvl5pPr>
          </a:lstStyle>
          <a:p>
            <a:pPr lvl="0"/>
            <a:r>
              <a:rPr lang="en-AU" dirty="0"/>
              <a:t>Click to edit Master text styles</a:t>
            </a:r>
          </a:p>
          <a:p>
            <a:pPr lvl="1"/>
            <a:r>
              <a:rPr lang="en-AU" dirty="0"/>
              <a:t>Second level</a:t>
            </a:r>
          </a:p>
          <a:p>
            <a:pPr lvl="2"/>
            <a:r>
              <a:rPr lang="en-AU" dirty="0"/>
              <a:t>Third level</a:t>
            </a:r>
          </a:p>
          <a:p>
            <a:pPr lvl="3"/>
            <a:r>
              <a:rPr lang="en-AU" dirty="0"/>
              <a:t>Fourth level</a:t>
            </a:r>
          </a:p>
          <a:p>
            <a:pPr lvl="4"/>
            <a:r>
              <a:rPr lang="en-AU" dirty="0"/>
              <a:t>Fifth level</a:t>
            </a:r>
            <a:endParaRPr lang="en-US" dirty="0"/>
          </a:p>
          <a:p>
            <a:pPr lvl="0"/>
            <a:endParaRPr lang="en-US" dirty="0"/>
          </a:p>
        </p:txBody>
      </p:sp>
      <p:sp>
        <p:nvSpPr>
          <p:cNvPr id="15" name="Text Placeholder 14"/>
          <p:cNvSpPr>
            <a:spLocks noGrp="1"/>
          </p:cNvSpPr>
          <p:nvPr>
            <p:ph type="body" sz="quarter" idx="11" hasCustomPrompt="1"/>
          </p:nvPr>
        </p:nvSpPr>
        <p:spPr>
          <a:xfrm>
            <a:off x="4578350" y="4599667"/>
            <a:ext cx="3597275" cy="212725"/>
          </a:xfrm>
        </p:spPr>
        <p:txBody>
          <a:bodyPr>
            <a:noAutofit/>
          </a:bodyPr>
          <a:lstStyle>
            <a:lvl1pPr marL="0" indent="0" algn="r">
              <a:buNone/>
              <a:defRPr sz="900" b="0" i="0">
                <a:solidFill>
                  <a:srgbClr val="FFFFFF"/>
                </a:solidFill>
                <a:latin typeface="Century Gothic"/>
                <a:cs typeface="Century Gothic"/>
              </a:defRPr>
            </a:lvl1pPr>
          </a:lstStyle>
          <a:p>
            <a:pPr lvl="0"/>
            <a:r>
              <a:rPr lang="en-AU" dirty="0"/>
              <a:t>Attribution #</a:t>
            </a:r>
            <a:endParaRPr lang="en-US" dirty="0"/>
          </a:p>
        </p:txBody>
      </p:sp>
    </p:spTree>
    <p:extLst>
      <p:ext uri="{BB962C8B-B14F-4D97-AF65-F5344CB8AC3E}">
        <p14:creationId xmlns:p14="http://schemas.microsoft.com/office/powerpoint/2010/main" val="3355112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3C0DD21D-93BC-4FED-AAC8-125677E06108}"/>
              </a:ext>
            </a:extLst>
          </p:cNvPr>
          <p:cNvSpPr>
            <a:spLocks noGrp="1"/>
          </p:cNvSpPr>
          <p:nvPr>
            <p:ph type="dt" sz="half" idx="10"/>
          </p:nvPr>
        </p:nvSpPr>
        <p:spPr/>
        <p:txBody>
          <a:bodyPr/>
          <a:lstStyle/>
          <a:p>
            <a:fld id="{0F95132E-A109-4B6D-86E3-291DB046425D}" type="datetimeFigureOut">
              <a:rPr lang="de-DE" smtClean="0"/>
              <a:t>31.10.2026</a:t>
            </a:fld>
            <a:endParaRPr lang="de-DE"/>
          </a:p>
        </p:txBody>
      </p:sp>
      <p:sp>
        <p:nvSpPr>
          <p:cNvPr id="3" name="Fußzeilenplatzhalter 2">
            <a:extLst>
              <a:ext uri="{FF2B5EF4-FFF2-40B4-BE49-F238E27FC236}">
                <a16:creationId xmlns:a16="http://schemas.microsoft.com/office/drawing/2014/main" id="{15190FCF-8807-4C96-81F0-160386CBA25E}"/>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3E2341CC-E8F3-4F15-A812-FDAEA193E465}"/>
              </a:ext>
            </a:extLst>
          </p:cNvPr>
          <p:cNvSpPr>
            <a:spLocks noGrp="1"/>
          </p:cNvSpPr>
          <p:nvPr>
            <p:ph type="sldNum" sz="quarter" idx="12"/>
          </p:nvPr>
        </p:nvSpPr>
        <p:spPr/>
        <p:txBody>
          <a:bodyPr/>
          <a:lstStyle/>
          <a:p>
            <a:fld id="{090791D9-F8EF-450C-8FD0-31AEAE6DA681}" type="slidenum">
              <a:rPr lang="de-DE" smtClean="0"/>
              <a:t>‹Nr.›</a:t>
            </a:fld>
            <a:endParaRPr lang="de-DE"/>
          </a:p>
        </p:txBody>
      </p:sp>
    </p:spTree>
    <p:extLst>
      <p:ext uri="{BB962C8B-B14F-4D97-AF65-F5344CB8AC3E}">
        <p14:creationId xmlns:p14="http://schemas.microsoft.com/office/powerpoint/2010/main" val="25193734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06375"/>
            <a:ext cx="8229600" cy="85725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Clr>
                <a:srgbClr val="FFFFFF"/>
              </a:buClr>
              <a:buSzPts val="1400"/>
              <a:buFont typeface="Century Gothic"/>
              <a:buNone/>
              <a:defRPr sz="4400" b="1" i="0" u="none" strike="noStrike" cap="none">
                <a:solidFill>
                  <a:srgbClr val="FFFFFF"/>
                </a:solidFill>
                <a:latin typeface="Century Gothic"/>
                <a:ea typeface="Century Gothic"/>
                <a:cs typeface="Century Gothic"/>
                <a:sym typeface="Century Gothic"/>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11" name="Shape 11"/>
          <p:cNvSpPr txBox="1">
            <a:spLocks noGrp="1"/>
          </p:cNvSpPr>
          <p:nvPr>
            <p:ph type="body" idx="1"/>
          </p:nvPr>
        </p:nvSpPr>
        <p:spPr>
          <a:xfrm>
            <a:off x="457200" y="1200154"/>
            <a:ext cx="8229600" cy="3394075"/>
          </a:xfrm>
          <a:prstGeom prst="rect">
            <a:avLst/>
          </a:prstGeom>
          <a:noFill/>
          <a:ln>
            <a:noFill/>
          </a:ln>
        </p:spPr>
        <p:txBody>
          <a:bodyPr spcFirstLastPara="1" wrap="square" lIns="91425" tIns="91425" rIns="91425" bIns="91425" anchor="t" anchorCtr="0"/>
          <a:lstStyle>
            <a:lvl1pPr marL="457200" marR="0" lvl="0" indent="-342900" algn="l" rtl="0">
              <a:spcBef>
                <a:spcPts val="360"/>
              </a:spcBef>
              <a:spcAft>
                <a:spcPts val="0"/>
              </a:spcAft>
              <a:buClr>
                <a:srgbClr val="FFFFFF"/>
              </a:buClr>
              <a:buSzPts val="1800"/>
              <a:buFont typeface="Arial"/>
              <a:buChar char="•"/>
              <a:defRPr sz="1800" b="0" i="0" u="none" strike="noStrike" cap="none">
                <a:solidFill>
                  <a:srgbClr val="FFFFFF"/>
                </a:solidFill>
                <a:latin typeface="Century Gothic"/>
                <a:ea typeface="Century Gothic"/>
                <a:cs typeface="Century Gothic"/>
                <a:sym typeface="Century Gothic"/>
              </a:defRPr>
            </a:lvl1pPr>
            <a:lvl2pPr marL="914400" marR="0" lvl="1" indent="-342900" algn="l" rtl="0">
              <a:spcBef>
                <a:spcPts val="360"/>
              </a:spcBef>
              <a:spcAft>
                <a:spcPts val="0"/>
              </a:spcAft>
              <a:buClr>
                <a:srgbClr val="FFFFFF"/>
              </a:buClr>
              <a:buSzPts val="1800"/>
              <a:buFont typeface="Arial"/>
              <a:buChar char="–"/>
              <a:defRPr sz="1800" b="0" i="0" u="none" strike="noStrike" cap="none">
                <a:solidFill>
                  <a:srgbClr val="FFFFFF"/>
                </a:solidFill>
                <a:latin typeface="Century Gothic"/>
                <a:ea typeface="Century Gothic"/>
                <a:cs typeface="Century Gothic"/>
                <a:sym typeface="Century Gothic"/>
              </a:defRPr>
            </a:lvl2pPr>
            <a:lvl3pPr marL="1371600" marR="0" lvl="2" indent="-342900" algn="l" rtl="0">
              <a:spcBef>
                <a:spcPts val="360"/>
              </a:spcBef>
              <a:spcAft>
                <a:spcPts val="0"/>
              </a:spcAft>
              <a:buClr>
                <a:srgbClr val="FFFFFF"/>
              </a:buClr>
              <a:buSzPts val="1800"/>
              <a:buFont typeface="Arial"/>
              <a:buChar char="•"/>
              <a:defRPr sz="1800" b="0" i="0" u="none" strike="noStrike" cap="none">
                <a:solidFill>
                  <a:srgbClr val="FFFFFF"/>
                </a:solidFill>
                <a:latin typeface="Century Gothic"/>
                <a:ea typeface="Century Gothic"/>
                <a:cs typeface="Century Gothic"/>
                <a:sym typeface="Century Gothic"/>
              </a:defRPr>
            </a:lvl3pPr>
            <a:lvl4pPr marL="1828800" marR="0" lvl="3" indent="-342900" algn="l" rtl="0">
              <a:spcBef>
                <a:spcPts val="360"/>
              </a:spcBef>
              <a:spcAft>
                <a:spcPts val="0"/>
              </a:spcAft>
              <a:buClr>
                <a:srgbClr val="FFFFFF"/>
              </a:buClr>
              <a:buSzPts val="1800"/>
              <a:buFont typeface="Arial"/>
              <a:buChar char="–"/>
              <a:defRPr sz="1800" b="0" i="0" u="none" strike="noStrike" cap="none">
                <a:solidFill>
                  <a:srgbClr val="FFFFFF"/>
                </a:solidFill>
                <a:latin typeface="Century Gothic"/>
                <a:ea typeface="Century Gothic"/>
                <a:cs typeface="Century Gothic"/>
                <a:sym typeface="Century Gothic"/>
              </a:defRPr>
            </a:lvl4pPr>
            <a:lvl5pPr marL="2286000" marR="0" lvl="4" indent="-342900" algn="l" rtl="0">
              <a:spcBef>
                <a:spcPts val="360"/>
              </a:spcBef>
              <a:spcAft>
                <a:spcPts val="0"/>
              </a:spcAft>
              <a:buClr>
                <a:srgbClr val="FFFFFF"/>
              </a:buClr>
              <a:buSzPts val="1800"/>
              <a:buFont typeface="Arial"/>
              <a:buChar char="»"/>
              <a:defRPr sz="1800" b="0" i="0" u="none" strike="noStrike" cap="none">
                <a:solidFill>
                  <a:srgbClr val="FFFFFF"/>
                </a:solidFill>
                <a:latin typeface="Century Gothic"/>
                <a:ea typeface="Century Gothic"/>
                <a:cs typeface="Century Gothic"/>
                <a:sym typeface="Century Gothic"/>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2" r:id="rId4"/>
    <p:sldLayoutId id="2147483654" r:id="rId5"/>
    <p:sldLayoutId id="2147483655"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3" Type="http://schemas.openxmlformats.org/officeDocument/2006/relationships/slide" Target="slide10.xml"/><Relationship Id="rId18" Type="http://schemas.openxmlformats.org/officeDocument/2006/relationships/slide" Target="slide19.xml"/><Relationship Id="rId26" Type="http://schemas.openxmlformats.org/officeDocument/2006/relationships/slide" Target="slide31.xml"/><Relationship Id="rId39" Type="http://schemas.openxmlformats.org/officeDocument/2006/relationships/slide" Target="slide35.xml"/><Relationship Id="rId21" Type="http://schemas.openxmlformats.org/officeDocument/2006/relationships/slide" Target="slide22.xml"/><Relationship Id="rId34" Type="http://schemas.openxmlformats.org/officeDocument/2006/relationships/slide" Target="slide41.xml"/><Relationship Id="rId7" Type="http://schemas.openxmlformats.org/officeDocument/2006/relationships/slide" Target="slide12.xml"/><Relationship Id="rId12" Type="http://schemas.openxmlformats.org/officeDocument/2006/relationships/slide" Target="slide9.xml"/><Relationship Id="rId17" Type="http://schemas.openxmlformats.org/officeDocument/2006/relationships/slide" Target="slide28.xml"/><Relationship Id="rId25" Type="http://schemas.openxmlformats.org/officeDocument/2006/relationships/slide" Target="slide30.xml"/><Relationship Id="rId33" Type="http://schemas.openxmlformats.org/officeDocument/2006/relationships/slide" Target="slide40.xml"/><Relationship Id="rId38" Type="http://schemas.openxmlformats.org/officeDocument/2006/relationships/slide" Target="slide45.xml"/><Relationship Id="rId2" Type="http://schemas.openxmlformats.org/officeDocument/2006/relationships/notesSlide" Target="../notesSlides/notesSlide4.xml"/><Relationship Id="rId16" Type="http://schemas.openxmlformats.org/officeDocument/2006/relationships/slide" Target="slide13.xml"/><Relationship Id="rId20" Type="http://schemas.openxmlformats.org/officeDocument/2006/relationships/slide" Target="slide21.xml"/><Relationship Id="rId29" Type="http://schemas.openxmlformats.org/officeDocument/2006/relationships/slide" Target="slide34.xml"/><Relationship Id="rId1" Type="http://schemas.openxmlformats.org/officeDocument/2006/relationships/slideLayout" Target="../slideLayouts/slideLayout1.xml"/><Relationship Id="rId6" Type="http://schemas.openxmlformats.org/officeDocument/2006/relationships/slide" Target="slide25.xml"/><Relationship Id="rId11" Type="http://schemas.openxmlformats.org/officeDocument/2006/relationships/slide" Target="slide18.xml"/><Relationship Id="rId24" Type="http://schemas.openxmlformats.org/officeDocument/2006/relationships/slide" Target="slide29.xml"/><Relationship Id="rId32" Type="http://schemas.openxmlformats.org/officeDocument/2006/relationships/slide" Target="slide39.xml"/><Relationship Id="rId37" Type="http://schemas.openxmlformats.org/officeDocument/2006/relationships/slide" Target="slide44.xml"/><Relationship Id="rId5" Type="http://schemas.openxmlformats.org/officeDocument/2006/relationships/slide" Target="slide6.xml"/><Relationship Id="rId15" Type="http://schemas.openxmlformats.org/officeDocument/2006/relationships/slide" Target="slide16.xml"/><Relationship Id="rId23" Type="http://schemas.openxmlformats.org/officeDocument/2006/relationships/slide" Target="slide27.xml"/><Relationship Id="rId28" Type="http://schemas.openxmlformats.org/officeDocument/2006/relationships/slide" Target="slide33.xml"/><Relationship Id="rId36" Type="http://schemas.openxmlformats.org/officeDocument/2006/relationships/slide" Target="slide43.xml"/><Relationship Id="rId10" Type="http://schemas.openxmlformats.org/officeDocument/2006/relationships/slide" Target="slide11.xml"/><Relationship Id="rId19" Type="http://schemas.openxmlformats.org/officeDocument/2006/relationships/slide" Target="slide20.xml"/><Relationship Id="rId31" Type="http://schemas.openxmlformats.org/officeDocument/2006/relationships/slide" Target="slide37.xml"/><Relationship Id="rId4" Type="http://schemas.openxmlformats.org/officeDocument/2006/relationships/slide" Target="slide7.xml"/><Relationship Id="rId9" Type="http://schemas.openxmlformats.org/officeDocument/2006/relationships/slide" Target="slide17.xml"/><Relationship Id="rId14" Type="http://schemas.openxmlformats.org/officeDocument/2006/relationships/slide" Target="slide24.xml"/><Relationship Id="rId22" Type="http://schemas.openxmlformats.org/officeDocument/2006/relationships/slide" Target="slide23.xml"/><Relationship Id="rId27" Type="http://schemas.openxmlformats.org/officeDocument/2006/relationships/slide" Target="slide32.xml"/><Relationship Id="rId30" Type="http://schemas.openxmlformats.org/officeDocument/2006/relationships/slide" Target="slide38.xml"/><Relationship Id="rId35" Type="http://schemas.openxmlformats.org/officeDocument/2006/relationships/slide" Target="slide42.xml"/><Relationship Id="rId8" Type="http://schemas.openxmlformats.org/officeDocument/2006/relationships/slide" Target="slide14.xml"/><Relationship Id="rId3" Type="http://schemas.openxmlformats.org/officeDocument/2006/relationships/slide" Target="slide8.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2.jp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hyperlink" Target="https://www.ipcc.ch/report/ar6/wg1/figures/chapter-9/ccbox-9-1-figure-1/" TargetMode="External"/><Relationship Id="rId5" Type="http://schemas.openxmlformats.org/officeDocument/2006/relationships/image" Target="../media/image11.png"/><Relationship Id="rId4" Type="http://schemas.openxmlformats.org/officeDocument/2006/relationships/slide" Target="slide5.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4.jpg"/><Relationship Id="rId4" Type="http://schemas.openxmlformats.org/officeDocument/2006/relationships/slide" Target="slide5.xml"/></Relationships>
</file>

<file path=ppt/slides/_rels/slide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slide" Target="slide5.xml"/></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slide" Target="slide5.xml"/></Relationships>
</file>

<file path=ppt/slides/_rels/slide10.xml.rels><?xml version="1.0" encoding="UTF-8" standalone="yes"?>
<Relationships xmlns="http://schemas.openxmlformats.org/package/2006/relationships"><Relationship Id="rId3" Type="http://schemas.openxmlformats.org/officeDocument/2006/relationships/slide" Target="slide5.xml"/><Relationship Id="rId7"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jp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21.png"/><Relationship Id="rId4" Type="http://schemas.openxmlformats.org/officeDocument/2006/relationships/slide" Target="slide5.xml"/></Relationships>
</file>

<file path=ppt/slides/_rels/slide12.xml.rels><?xml version="1.0" encoding="UTF-8" standalone="yes"?>
<Relationships xmlns="http://schemas.openxmlformats.org/package/2006/relationships"><Relationship Id="rId3" Type="http://schemas.openxmlformats.org/officeDocument/2006/relationships/image" Target="../media/image22.gif"/><Relationship Id="rId7"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23.png"/><Relationship Id="rId4" Type="http://schemas.openxmlformats.org/officeDocument/2006/relationships/slide" Target="slide5.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3.png"/><Relationship Id="rId4" Type="http://schemas.openxmlformats.org/officeDocument/2006/relationships/slide" Target="slide5.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slide" Target="slide5.xml"/><Relationship Id="rId5" Type="http://schemas.openxmlformats.org/officeDocument/2006/relationships/image" Target="../media/image19.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13" Type="http://schemas.openxmlformats.org/officeDocument/2006/relationships/slide" Target="slide10.xml"/><Relationship Id="rId18" Type="http://schemas.openxmlformats.org/officeDocument/2006/relationships/slide" Target="slide19.xml"/><Relationship Id="rId26" Type="http://schemas.openxmlformats.org/officeDocument/2006/relationships/slide" Target="slide31.xml"/><Relationship Id="rId39" Type="http://schemas.openxmlformats.org/officeDocument/2006/relationships/slide" Target="slide35.xml"/><Relationship Id="rId21" Type="http://schemas.openxmlformats.org/officeDocument/2006/relationships/slide" Target="slide22.xml"/><Relationship Id="rId34" Type="http://schemas.openxmlformats.org/officeDocument/2006/relationships/slide" Target="slide41.xml"/><Relationship Id="rId7" Type="http://schemas.openxmlformats.org/officeDocument/2006/relationships/slide" Target="slide12.xml"/><Relationship Id="rId12" Type="http://schemas.openxmlformats.org/officeDocument/2006/relationships/slide" Target="slide9.xml"/><Relationship Id="rId17" Type="http://schemas.openxmlformats.org/officeDocument/2006/relationships/slide" Target="slide28.xml"/><Relationship Id="rId25" Type="http://schemas.openxmlformats.org/officeDocument/2006/relationships/slide" Target="slide30.xml"/><Relationship Id="rId33" Type="http://schemas.openxmlformats.org/officeDocument/2006/relationships/slide" Target="slide40.xml"/><Relationship Id="rId38" Type="http://schemas.openxmlformats.org/officeDocument/2006/relationships/slide" Target="slide45.xml"/><Relationship Id="rId2" Type="http://schemas.openxmlformats.org/officeDocument/2006/relationships/notesSlide" Target="../notesSlides/notesSlide14.xml"/><Relationship Id="rId16" Type="http://schemas.openxmlformats.org/officeDocument/2006/relationships/slide" Target="slide13.xml"/><Relationship Id="rId20" Type="http://schemas.openxmlformats.org/officeDocument/2006/relationships/slide" Target="slide21.xml"/><Relationship Id="rId29" Type="http://schemas.openxmlformats.org/officeDocument/2006/relationships/slide" Target="slide34.xml"/><Relationship Id="rId1" Type="http://schemas.openxmlformats.org/officeDocument/2006/relationships/slideLayout" Target="../slideLayouts/slideLayout1.xml"/><Relationship Id="rId6" Type="http://schemas.openxmlformats.org/officeDocument/2006/relationships/slide" Target="slide25.xml"/><Relationship Id="rId11" Type="http://schemas.openxmlformats.org/officeDocument/2006/relationships/slide" Target="slide18.xml"/><Relationship Id="rId24" Type="http://schemas.openxmlformats.org/officeDocument/2006/relationships/slide" Target="slide29.xml"/><Relationship Id="rId32" Type="http://schemas.openxmlformats.org/officeDocument/2006/relationships/slide" Target="slide39.xml"/><Relationship Id="rId37" Type="http://schemas.openxmlformats.org/officeDocument/2006/relationships/slide" Target="slide44.xml"/><Relationship Id="rId5" Type="http://schemas.openxmlformats.org/officeDocument/2006/relationships/slide" Target="slide6.xml"/><Relationship Id="rId15" Type="http://schemas.openxmlformats.org/officeDocument/2006/relationships/slide" Target="slide16.xml"/><Relationship Id="rId23" Type="http://schemas.openxmlformats.org/officeDocument/2006/relationships/slide" Target="slide27.xml"/><Relationship Id="rId28" Type="http://schemas.openxmlformats.org/officeDocument/2006/relationships/slide" Target="slide33.xml"/><Relationship Id="rId36" Type="http://schemas.openxmlformats.org/officeDocument/2006/relationships/slide" Target="slide43.xml"/><Relationship Id="rId10" Type="http://schemas.openxmlformats.org/officeDocument/2006/relationships/slide" Target="slide11.xml"/><Relationship Id="rId19" Type="http://schemas.openxmlformats.org/officeDocument/2006/relationships/slide" Target="slide20.xml"/><Relationship Id="rId31" Type="http://schemas.openxmlformats.org/officeDocument/2006/relationships/slide" Target="slide37.xml"/><Relationship Id="rId4" Type="http://schemas.openxmlformats.org/officeDocument/2006/relationships/slide" Target="slide7.xml"/><Relationship Id="rId9" Type="http://schemas.openxmlformats.org/officeDocument/2006/relationships/slide" Target="slide17.xml"/><Relationship Id="rId14" Type="http://schemas.openxmlformats.org/officeDocument/2006/relationships/slide" Target="slide24.xml"/><Relationship Id="rId22" Type="http://schemas.openxmlformats.org/officeDocument/2006/relationships/slide" Target="slide23.xml"/><Relationship Id="rId27" Type="http://schemas.openxmlformats.org/officeDocument/2006/relationships/slide" Target="slide32.xml"/><Relationship Id="rId30" Type="http://schemas.openxmlformats.org/officeDocument/2006/relationships/slide" Target="slide38.xml"/><Relationship Id="rId35" Type="http://schemas.openxmlformats.org/officeDocument/2006/relationships/slide" Target="slide42.xml"/><Relationship Id="rId8" Type="http://schemas.openxmlformats.org/officeDocument/2006/relationships/slide" Target="slide14.xml"/><Relationship Id="rId3" Type="http://schemas.openxmlformats.org/officeDocument/2006/relationships/slide" Target="slide8.xml"/></Relationships>
</file>

<file path=ppt/slides/_rels/slide16.xml.rels><?xml version="1.0" encoding="UTF-8" standalone="yes"?>
<Relationships xmlns="http://schemas.openxmlformats.org/package/2006/relationships"><Relationship Id="rId3" Type="http://schemas.openxmlformats.org/officeDocument/2006/relationships/slide" Target="slide5.xml"/><Relationship Id="rId7"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19.pn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slide" Target="slide5.xml"/><Relationship Id="rId7"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27.jpg"/><Relationship Id="rId5" Type="http://schemas.openxmlformats.org/officeDocument/2006/relationships/image" Target="../media/image19.png"/><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slide" Target="slide5.xml"/><Relationship Id="rId7"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slide" Target="slide5.xml"/><Relationship Id="rId7"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29.jpg"/><Relationship Id="rId5" Type="http://schemas.openxmlformats.org/officeDocument/2006/relationships/image" Target="../media/image19.png"/><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slide" Target="slide5.xml"/><Relationship Id="rId7"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30.jpg"/><Relationship Id="rId5" Type="http://schemas.openxmlformats.org/officeDocument/2006/relationships/image" Target="../media/image19.png"/><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slide" Target="slide5.xml"/><Relationship Id="rId5" Type="http://schemas.openxmlformats.org/officeDocument/2006/relationships/image" Target="../media/image32.gif"/><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image" Target="../media/image33.jpg"/><Relationship Id="rId7"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21.png"/><Relationship Id="rId4" Type="http://schemas.openxmlformats.org/officeDocument/2006/relationships/slide" Target="slide5.xml"/></Relationships>
</file>

<file path=ppt/slides/_rels/slide23.xml.rels><?xml version="1.0" encoding="UTF-8" standalone="yes"?>
<Relationships xmlns="http://schemas.openxmlformats.org/package/2006/relationships"><Relationship Id="rId3" Type="http://schemas.openxmlformats.org/officeDocument/2006/relationships/slide" Target="slide5.xml"/><Relationship Id="rId7"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35.png"/><Relationship Id="rId4" Type="http://schemas.openxmlformats.org/officeDocument/2006/relationships/image" Target="../media/image34.jpg"/></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slide" Target="slide5.xml"/></Relationships>
</file>

<file path=ppt/slides/_rels/slide2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37.png"/><Relationship Id="rId7" Type="http://schemas.openxmlformats.org/officeDocument/2006/relationships/image" Target="../media/image40.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slide" Target="slide5.xml"/><Relationship Id="rId5" Type="http://schemas.openxmlformats.org/officeDocument/2006/relationships/image" Target="../media/image39.png"/><Relationship Id="rId4" Type="http://schemas.openxmlformats.org/officeDocument/2006/relationships/image" Target="../media/image38.png"/></Relationships>
</file>

<file path=ppt/slides/_rels/slide26.xml.rels><?xml version="1.0" encoding="UTF-8" standalone="yes"?>
<Relationships xmlns="http://schemas.openxmlformats.org/package/2006/relationships"><Relationship Id="rId13" Type="http://schemas.openxmlformats.org/officeDocument/2006/relationships/slide" Target="slide10.xml"/><Relationship Id="rId18" Type="http://schemas.openxmlformats.org/officeDocument/2006/relationships/slide" Target="slide19.xml"/><Relationship Id="rId26" Type="http://schemas.openxmlformats.org/officeDocument/2006/relationships/slide" Target="slide31.xml"/><Relationship Id="rId39" Type="http://schemas.openxmlformats.org/officeDocument/2006/relationships/slide" Target="slide35.xml"/><Relationship Id="rId21" Type="http://schemas.openxmlformats.org/officeDocument/2006/relationships/slide" Target="slide22.xml"/><Relationship Id="rId34" Type="http://schemas.openxmlformats.org/officeDocument/2006/relationships/slide" Target="slide41.xml"/><Relationship Id="rId7" Type="http://schemas.openxmlformats.org/officeDocument/2006/relationships/slide" Target="slide12.xml"/><Relationship Id="rId12" Type="http://schemas.openxmlformats.org/officeDocument/2006/relationships/slide" Target="slide9.xml"/><Relationship Id="rId17" Type="http://schemas.openxmlformats.org/officeDocument/2006/relationships/slide" Target="slide28.xml"/><Relationship Id="rId25" Type="http://schemas.openxmlformats.org/officeDocument/2006/relationships/slide" Target="slide30.xml"/><Relationship Id="rId33" Type="http://schemas.openxmlformats.org/officeDocument/2006/relationships/slide" Target="slide40.xml"/><Relationship Id="rId38" Type="http://schemas.openxmlformats.org/officeDocument/2006/relationships/slide" Target="slide45.xml"/><Relationship Id="rId2" Type="http://schemas.openxmlformats.org/officeDocument/2006/relationships/notesSlide" Target="../notesSlides/notesSlide25.xml"/><Relationship Id="rId16" Type="http://schemas.openxmlformats.org/officeDocument/2006/relationships/slide" Target="slide13.xml"/><Relationship Id="rId20" Type="http://schemas.openxmlformats.org/officeDocument/2006/relationships/slide" Target="slide21.xml"/><Relationship Id="rId29" Type="http://schemas.openxmlformats.org/officeDocument/2006/relationships/slide" Target="slide34.xml"/><Relationship Id="rId1" Type="http://schemas.openxmlformats.org/officeDocument/2006/relationships/slideLayout" Target="../slideLayouts/slideLayout1.xml"/><Relationship Id="rId6" Type="http://schemas.openxmlformats.org/officeDocument/2006/relationships/slide" Target="slide25.xml"/><Relationship Id="rId11" Type="http://schemas.openxmlformats.org/officeDocument/2006/relationships/slide" Target="slide18.xml"/><Relationship Id="rId24" Type="http://schemas.openxmlformats.org/officeDocument/2006/relationships/slide" Target="slide29.xml"/><Relationship Id="rId32" Type="http://schemas.openxmlformats.org/officeDocument/2006/relationships/slide" Target="slide39.xml"/><Relationship Id="rId37" Type="http://schemas.openxmlformats.org/officeDocument/2006/relationships/slide" Target="slide44.xml"/><Relationship Id="rId5" Type="http://schemas.openxmlformats.org/officeDocument/2006/relationships/slide" Target="slide6.xml"/><Relationship Id="rId15" Type="http://schemas.openxmlformats.org/officeDocument/2006/relationships/slide" Target="slide16.xml"/><Relationship Id="rId23" Type="http://schemas.openxmlformats.org/officeDocument/2006/relationships/slide" Target="slide27.xml"/><Relationship Id="rId28" Type="http://schemas.openxmlformats.org/officeDocument/2006/relationships/slide" Target="slide33.xml"/><Relationship Id="rId36" Type="http://schemas.openxmlformats.org/officeDocument/2006/relationships/slide" Target="slide43.xml"/><Relationship Id="rId10" Type="http://schemas.openxmlformats.org/officeDocument/2006/relationships/slide" Target="slide11.xml"/><Relationship Id="rId19" Type="http://schemas.openxmlformats.org/officeDocument/2006/relationships/slide" Target="slide20.xml"/><Relationship Id="rId31" Type="http://schemas.openxmlformats.org/officeDocument/2006/relationships/slide" Target="slide37.xml"/><Relationship Id="rId4" Type="http://schemas.openxmlformats.org/officeDocument/2006/relationships/slide" Target="slide7.xml"/><Relationship Id="rId9" Type="http://schemas.openxmlformats.org/officeDocument/2006/relationships/slide" Target="slide17.xml"/><Relationship Id="rId14" Type="http://schemas.openxmlformats.org/officeDocument/2006/relationships/slide" Target="slide24.xml"/><Relationship Id="rId22" Type="http://schemas.openxmlformats.org/officeDocument/2006/relationships/slide" Target="slide23.xml"/><Relationship Id="rId27" Type="http://schemas.openxmlformats.org/officeDocument/2006/relationships/slide" Target="slide32.xml"/><Relationship Id="rId30" Type="http://schemas.openxmlformats.org/officeDocument/2006/relationships/slide" Target="slide38.xml"/><Relationship Id="rId35" Type="http://schemas.openxmlformats.org/officeDocument/2006/relationships/slide" Target="slide42.xml"/><Relationship Id="rId8" Type="http://schemas.openxmlformats.org/officeDocument/2006/relationships/slide" Target="slide14.xml"/><Relationship Id="rId3" Type="http://schemas.openxmlformats.org/officeDocument/2006/relationships/slide" Target="slide8.xml"/></Relationships>
</file>

<file path=ppt/slides/_rels/slide27.xml.rels><?xml version="1.0" encoding="UTF-8" standalone="yes"?>
<Relationships xmlns="http://schemas.openxmlformats.org/package/2006/relationships"><Relationship Id="rId3" Type="http://schemas.openxmlformats.org/officeDocument/2006/relationships/slide" Target="slide5.xml"/><Relationship Id="rId7" Type="http://schemas.openxmlformats.org/officeDocument/2006/relationships/image" Target="../media/image11.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42.jpg"/><Relationship Id="rId5" Type="http://schemas.openxmlformats.org/officeDocument/2006/relationships/image" Target="../media/image19.png"/><Relationship Id="rId4" Type="http://schemas.openxmlformats.org/officeDocument/2006/relationships/image" Target="../media/image41.png"/></Relationships>
</file>

<file path=ppt/slides/_rels/slide28.xml.rels><?xml version="1.0" encoding="UTF-8" standalone="yes"?>
<Relationships xmlns="http://schemas.openxmlformats.org/package/2006/relationships"><Relationship Id="rId3" Type="http://schemas.openxmlformats.org/officeDocument/2006/relationships/slide" Target="slide5.xml"/><Relationship Id="rId7" Type="http://schemas.openxmlformats.org/officeDocument/2006/relationships/image" Target="../media/image11.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43.jpg"/><Relationship Id="rId5" Type="http://schemas.openxmlformats.org/officeDocument/2006/relationships/image" Target="../media/image19.png"/><Relationship Id="rId4" Type="http://schemas.openxmlformats.org/officeDocument/2006/relationships/image" Target="../media/image41.png"/></Relationships>
</file>

<file path=ppt/slides/_rels/slide29.xml.rels><?xml version="1.0" encoding="UTF-8" standalone="yes"?>
<Relationships xmlns="http://schemas.openxmlformats.org/package/2006/relationships"><Relationship Id="rId3" Type="http://schemas.openxmlformats.org/officeDocument/2006/relationships/slide" Target="slide5.xml"/><Relationship Id="rId7" Type="http://schemas.openxmlformats.org/officeDocument/2006/relationships/image" Target="../media/image11.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45.jpg"/><Relationship Id="rId4" Type="http://schemas.openxmlformats.org/officeDocument/2006/relationships/image" Target="../media/image44.png"/></Relationships>
</file>

<file path=ppt/slides/_rels/slide30.xml.rels><?xml version="1.0" encoding="UTF-8" standalone="yes"?>
<Relationships xmlns="http://schemas.openxmlformats.org/package/2006/relationships"><Relationship Id="rId3" Type="http://schemas.openxmlformats.org/officeDocument/2006/relationships/image" Target="../media/image46.gif"/><Relationship Id="rId7" Type="http://schemas.openxmlformats.org/officeDocument/2006/relationships/image" Target="../media/image11.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44.png"/><Relationship Id="rId4" Type="http://schemas.openxmlformats.org/officeDocument/2006/relationships/slide" Target="slide5.xml"/></Relationships>
</file>

<file path=ppt/slides/_rels/slide31.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3.png"/><Relationship Id="rId4" Type="http://schemas.openxmlformats.org/officeDocument/2006/relationships/image" Target="../media/image47.gif"/></Relationships>
</file>

<file path=ppt/slides/_rels/slide32.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3.png"/><Relationship Id="rId4" Type="http://schemas.openxmlformats.org/officeDocument/2006/relationships/image" Target="../media/image48.jpg"/></Relationships>
</file>

<file path=ppt/slides/_rels/slide33.xml.rels><?xml version="1.0" encoding="UTF-8" standalone="yes"?>
<Relationships xmlns="http://schemas.openxmlformats.org/package/2006/relationships"><Relationship Id="rId3" Type="http://schemas.openxmlformats.org/officeDocument/2006/relationships/slide" Target="slide5.xml"/><Relationship Id="rId7" Type="http://schemas.openxmlformats.org/officeDocument/2006/relationships/image" Target="../media/image11.png"/><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image" Target="../media/image49.jpg"/><Relationship Id="rId5" Type="http://schemas.openxmlformats.org/officeDocument/2006/relationships/image" Target="../media/image19.png"/><Relationship Id="rId4" Type="http://schemas.openxmlformats.org/officeDocument/2006/relationships/image" Target="../media/image21.png"/></Relationships>
</file>

<file path=ppt/slides/_rels/slide34.xml.rels><?xml version="1.0" encoding="UTF-8" standalone="yes"?>
<Relationships xmlns="http://schemas.openxmlformats.org/package/2006/relationships"><Relationship Id="rId3" Type="http://schemas.openxmlformats.org/officeDocument/2006/relationships/image" Target="../media/image50.jpg"/><Relationship Id="rId7" Type="http://schemas.openxmlformats.org/officeDocument/2006/relationships/image" Target="../media/image11.pn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23.png"/><Relationship Id="rId4" Type="http://schemas.openxmlformats.org/officeDocument/2006/relationships/slide" Target="slide5.xml"/></Relationships>
</file>

<file path=ppt/slides/_rels/slide35.xml.rels><?xml version="1.0" encoding="UTF-8" standalone="yes"?>
<Relationships xmlns="http://schemas.openxmlformats.org/package/2006/relationships"><Relationship Id="rId3" Type="http://schemas.openxmlformats.org/officeDocument/2006/relationships/slide" Target="slide5.xml"/><Relationship Id="rId7" Type="http://schemas.openxmlformats.org/officeDocument/2006/relationships/image" Target="../media/image11.png"/><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41.png"/><Relationship Id="rId4" Type="http://schemas.openxmlformats.org/officeDocument/2006/relationships/image" Target="../media/image51.jpg"/></Relationships>
</file>

<file path=ppt/slides/_rels/slide36.xml.rels><?xml version="1.0" encoding="UTF-8" standalone="yes"?>
<Relationships xmlns="http://schemas.openxmlformats.org/package/2006/relationships"><Relationship Id="rId13" Type="http://schemas.openxmlformats.org/officeDocument/2006/relationships/slide" Target="slide10.xml"/><Relationship Id="rId18" Type="http://schemas.openxmlformats.org/officeDocument/2006/relationships/slide" Target="slide19.xml"/><Relationship Id="rId26" Type="http://schemas.openxmlformats.org/officeDocument/2006/relationships/slide" Target="slide31.xml"/><Relationship Id="rId39" Type="http://schemas.openxmlformats.org/officeDocument/2006/relationships/slide" Target="slide35.xml"/><Relationship Id="rId21" Type="http://schemas.openxmlformats.org/officeDocument/2006/relationships/slide" Target="slide22.xml"/><Relationship Id="rId34" Type="http://schemas.openxmlformats.org/officeDocument/2006/relationships/slide" Target="slide41.xml"/><Relationship Id="rId7" Type="http://schemas.openxmlformats.org/officeDocument/2006/relationships/slide" Target="slide12.xml"/><Relationship Id="rId12" Type="http://schemas.openxmlformats.org/officeDocument/2006/relationships/slide" Target="slide9.xml"/><Relationship Id="rId17" Type="http://schemas.openxmlformats.org/officeDocument/2006/relationships/slide" Target="slide28.xml"/><Relationship Id="rId25" Type="http://schemas.openxmlformats.org/officeDocument/2006/relationships/slide" Target="slide30.xml"/><Relationship Id="rId33" Type="http://schemas.openxmlformats.org/officeDocument/2006/relationships/slide" Target="slide40.xml"/><Relationship Id="rId38" Type="http://schemas.openxmlformats.org/officeDocument/2006/relationships/slide" Target="slide45.xml"/><Relationship Id="rId2" Type="http://schemas.openxmlformats.org/officeDocument/2006/relationships/notesSlide" Target="../notesSlides/notesSlide35.xml"/><Relationship Id="rId16" Type="http://schemas.openxmlformats.org/officeDocument/2006/relationships/slide" Target="slide13.xml"/><Relationship Id="rId20" Type="http://schemas.openxmlformats.org/officeDocument/2006/relationships/slide" Target="slide21.xml"/><Relationship Id="rId29" Type="http://schemas.openxmlformats.org/officeDocument/2006/relationships/slide" Target="slide34.xml"/><Relationship Id="rId1" Type="http://schemas.openxmlformats.org/officeDocument/2006/relationships/slideLayout" Target="../slideLayouts/slideLayout1.xml"/><Relationship Id="rId6" Type="http://schemas.openxmlformats.org/officeDocument/2006/relationships/slide" Target="slide25.xml"/><Relationship Id="rId11" Type="http://schemas.openxmlformats.org/officeDocument/2006/relationships/slide" Target="slide18.xml"/><Relationship Id="rId24" Type="http://schemas.openxmlformats.org/officeDocument/2006/relationships/slide" Target="slide29.xml"/><Relationship Id="rId32" Type="http://schemas.openxmlformats.org/officeDocument/2006/relationships/slide" Target="slide39.xml"/><Relationship Id="rId37" Type="http://schemas.openxmlformats.org/officeDocument/2006/relationships/slide" Target="slide44.xml"/><Relationship Id="rId5" Type="http://schemas.openxmlformats.org/officeDocument/2006/relationships/slide" Target="slide6.xml"/><Relationship Id="rId15" Type="http://schemas.openxmlformats.org/officeDocument/2006/relationships/slide" Target="slide16.xml"/><Relationship Id="rId23" Type="http://schemas.openxmlformats.org/officeDocument/2006/relationships/slide" Target="slide27.xml"/><Relationship Id="rId28" Type="http://schemas.openxmlformats.org/officeDocument/2006/relationships/slide" Target="slide33.xml"/><Relationship Id="rId36" Type="http://schemas.openxmlformats.org/officeDocument/2006/relationships/slide" Target="slide43.xml"/><Relationship Id="rId10" Type="http://schemas.openxmlformats.org/officeDocument/2006/relationships/slide" Target="slide11.xml"/><Relationship Id="rId19" Type="http://schemas.openxmlformats.org/officeDocument/2006/relationships/slide" Target="slide20.xml"/><Relationship Id="rId31" Type="http://schemas.openxmlformats.org/officeDocument/2006/relationships/slide" Target="slide37.xml"/><Relationship Id="rId4" Type="http://schemas.openxmlformats.org/officeDocument/2006/relationships/slide" Target="slide7.xml"/><Relationship Id="rId9" Type="http://schemas.openxmlformats.org/officeDocument/2006/relationships/slide" Target="slide17.xml"/><Relationship Id="rId14" Type="http://schemas.openxmlformats.org/officeDocument/2006/relationships/slide" Target="slide24.xml"/><Relationship Id="rId22" Type="http://schemas.openxmlformats.org/officeDocument/2006/relationships/slide" Target="slide23.xml"/><Relationship Id="rId27" Type="http://schemas.openxmlformats.org/officeDocument/2006/relationships/slide" Target="slide32.xml"/><Relationship Id="rId30" Type="http://schemas.openxmlformats.org/officeDocument/2006/relationships/slide" Target="slide38.xml"/><Relationship Id="rId35" Type="http://schemas.openxmlformats.org/officeDocument/2006/relationships/slide" Target="slide42.xml"/><Relationship Id="rId8" Type="http://schemas.openxmlformats.org/officeDocument/2006/relationships/slide" Target="slide14.xml"/><Relationship Id="rId3" Type="http://schemas.openxmlformats.org/officeDocument/2006/relationships/slide" Target="slide8.xml"/></Relationships>
</file>

<file path=ppt/slides/_rels/slide37.xml.rels><?xml version="1.0" encoding="UTF-8" standalone="yes"?>
<Relationships xmlns="http://schemas.openxmlformats.org/package/2006/relationships"><Relationship Id="rId3" Type="http://schemas.openxmlformats.org/officeDocument/2006/relationships/slide" Target="slide5.xml"/><Relationship Id="rId7" Type="http://schemas.openxmlformats.org/officeDocument/2006/relationships/image" Target="../media/image11.png"/><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23.png"/><Relationship Id="rId4" Type="http://schemas.openxmlformats.org/officeDocument/2006/relationships/image" Target="../media/image52.png"/></Relationships>
</file>

<file path=ppt/slides/_rels/slide38.xml.rels><?xml version="1.0" encoding="UTF-8" standalone="yes"?>
<Relationships xmlns="http://schemas.openxmlformats.org/package/2006/relationships"><Relationship Id="rId3" Type="http://schemas.openxmlformats.org/officeDocument/2006/relationships/image" Target="../media/image53.jpg"/><Relationship Id="rId7" Type="http://schemas.openxmlformats.org/officeDocument/2006/relationships/image" Target="../media/image11.png"/><Relationship Id="rId2" Type="http://schemas.openxmlformats.org/officeDocument/2006/relationships/notesSlide" Target="../notesSlides/notesSlide37.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slide" Target="slide5.xml"/></Relationships>
</file>

<file path=ppt/slides/_rels/slide3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54.gif"/><Relationship Id="rId7" Type="http://schemas.openxmlformats.org/officeDocument/2006/relationships/image" Target="../media/image19.png"/><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slide" Target="slide5.xml"/><Relationship Id="rId4" Type="http://schemas.openxmlformats.org/officeDocument/2006/relationships/hyperlink" Target="http://www.maweb.org/en/index.aspx" TargetMode="External"/></Relationships>
</file>

<file path=ppt/slides/_rels/slide40.xml.rels><?xml version="1.0" encoding="UTF-8" standalone="yes"?>
<Relationships xmlns="http://schemas.openxmlformats.org/package/2006/relationships"><Relationship Id="rId3" Type="http://schemas.openxmlformats.org/officeDocument/2006/relationships/slide" Target="slide5.xml"/><Relationship Id="rId7" Type="http://schemas.openxmlformats.org/officeDocument/2006/relationships/image" Target="../media/image11.png"/><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openxmlformats.org/officeDocument/2006/relationships/image" Target="../media/image55.jpg"/><Relationship Id="rId5" Type="http://schemas.openxmlformats.org/officeDocument/2006/relationships/image" Target="../media/image19.png"/><Relationship Id="rId4" Type="http://schemas.openxmlformats.org/officeDocument/2006/relationships/image" Target="../media/image18.png"/></Relationships>
</file>

<file path=ppt/slides/_rels/slide41.xml.rels><?xml version="1.0" encoding="UTF-8" standalone="yes"?>
<Relationships xmlns="http://schemas.openxmlformats.org/package/2006/relationships"><Relationship Id="rId3" Type="http://schemas.openxmlformats.org/officeDocument/2006/relationships/image" Target="../media/image56.png"/><Relationship Id="rId7" Type="http://schemas.openxmlformats.org/officeDocument/2006/relationships/image" Target="../media/image11.png"/><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35.png"/><Relationship Id="rId4" Type="http://schemas.openxmlformats.org/officeDocument/2006/relationships/slide" Target="slide5.xml"/></Relationships>
</file>

<file path=ppt/slides/_rels/slide42.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41.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57.png"/><Relationship Id="rId4" Type="http://schemas.openxmlformats.org/officeDocument/2006/relationships/image" Target="../media/image10.png"/></Relationships>
</file>

<file path=ppt/slides/_rels/slide43.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11.png"/><Relationship Id="rId2" Type="http://schemas.openxmlformats.org/officeDocument/2006/relationships/notesSlide" Target="../notesSlides/notesSlide42.xml"/><Relationship Id="rId1" Type="http://schemas.openxmlformats.org/officeDocument/2006/relationships/slideLayout" Target="../slideLayouts/slideLayout1.xml"/><Relationship Id="rId6" Type="http://schemas.openxmlformats.org/officeDocument/2006/relationships/image" Target="../media/image58.jpg"/><Relationship Id="rId5" Type="http://schemas.openxmlformats.org/officeDocument/2006/relationships/slide" Target="slide5.xml"/><Relationship Id="rId4" Type="http://schemas.openxmlformats.org/officeDocument/2006/relationships/image" Target="../media/image19.png"/></Relationships>
</file>

<file path=ppt/slides/_rels/slide4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59.jpg"/><Relationship Id="rId7" Type="http://schemas.openxmlformats.org/officeDocument/2006/relationships/image" Target="../media/image10.png"/><Relationship Id="rId2" Type="http://schemas.openxmlformats.org/officeDocument/2006/relationships/notesSlide" Target="../notesSlides/notesSlide43.xml"/><Relationship Id="rId1" Type="http://schemas.openxmlformats.org/officeDocument/2006/relationships/slideLayout" Target="../slideLayouts/slideLayout1.xml"/><Relationship Id="rId6" Type="http://schemas.openxmlformats.org/officeDocument/2006/relationships/image" Target="../media/image44.png"/><Relationship Id="rId5" Type="http://schemas.openxmlformats.org/officeDocument/2006/relationships/slide" Target="slide5.xml"/><Relationship Id="rId4" Type="http://schemas.openxmlformats.org/officeDocument/2006/relationships/hyperlink" Target="http://www.nature.com/scitable/knowledge/library/effects-of-rising-atmospheric-concentrations-of-carbon-13254108"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11.png"/><Relationship Id="rId2" Type="http://schemas.openxmlformats.org/officeDocument/2006/relationships/notesSlide" Target="../notesSlides/notesSlide44.xml"/><Relationship Id="rId1" Type="http://schemas.openxmlformats.org/officeDocument/2006/relationships/slideLayout" Target="../slideLayouts/slideLayout1.xml"/><Relationship Id="rId6" Type="http://schemas.openxmlformats.org/officeDocument/2006/relationships/image" Target="../media/image60.jpg"/><Relationship Id="rId5" Type="http://schemas.openxmlformats.org/officeDocument/2006/relationships/slide" Target="slide5.xml"/><Relationship Id="rId4" Type="http://schemas.openxmlformats.org/officeDocument/2006/relationships/image" Target="../media/image19.png"/></Relationships>
</file>

<file path=ppt/slides/_rels/slide4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Shape 33"/>
        <p:cNvGrpSpPr/>
        <p:nvPr/>
      </p:nvGrpSpPr>
      <p:grpSpPr>
        <a:xfrm>
          <a:off x="0" y="0"/>
          <a:ext cx="0" cy="0"/>
          <a:chOff x="0" y="0"/>
          <a:chExt cx="0" cy="0"/>
        </a:xfrm>
      </p:grpSpPr>
      <p:sp>
        <p:nvSpPr>
          <p:cNvPr id="34" name="Shape 34"/>
          <p:cNvSpPr txBox="1">
            <a:spLocks noGrp="1"/>
          </p:cNvSpPr>
          <p:nvPr>
            <p:ph type="body" idx="1"/>
          </p:nvPr>
        </p:nvSpPr>
        <p:spPr>
          <a:xfrm>
            <a:off x="521636" y="1298757"/>
            <a:ext cx="8088451" cy="154037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FFFFFF"/>
              </a:buClr>
              <a:buFont typeface="Arial"/>
              <a:buNone/>
            </a:pPr>
            <a:r>
              <a:rPr lang="en-US" sz="4000">
                <a:solidFill>
                  <a:schemeClr val="tx1"/>
                </a:solidFill>
              </a:rPr>
              <a:t>Fact - Myth - Fallacy</a:t>
            </a:r>
            <a:endParaRPr sz="4000">
              <a:solidFill>
                <a:schemeClr val="tx1"/>
              </a:solidFill>
            </a:endParaRPr>
          </a:p>
          <a:p>
            <a:pPr marL="0" marR="0" lvl="0" indent="0" algn="ctr" rtl="0">
              <a:spcBef>
                <a:spcPts val="0"/>
              </a:spcBef>
              <a:spcAft>
                <a:spcPts val="0"/>
              </a:spcAft>
              <a:buClr>
                <a:srgbClr val="FFFFFF"/>
              </a:buClr>
              <a:buFont typeface="Arial"/>
              <a:buNone/>
            </a:pPr>
            <a:r>
              <a:rPr lang="en-US" sz="4000">
                <a:solidFill>
                  <a:schemeClr val="tx1"/>
                </a:solidFill>
              </a:rPr>
              <a:t>Compilation of Slides</a:t>
            </a:r>
            <a:endParaRPr sz="4000">
              <a:solidFill>
                <a:schemeClr val="tx1"/>
              </a:solidFill>
            </a:endParaRPr>
          </a:p>
        </p:txBody>
      </p:sp>
      <p:pic>
        <p:nvPicPr>
          <p:cNvPr id="35" name="Shape 35"/>
          <p:cNvPicPr preferRelativeResize="0"/>
          <p:nvPr/>
        </p:nvPicPr>
        <p:blipFill rotWithShape="1">
          <a:blip r:embed="rId3">
            <a:alphaModFix/>
          </a:blip>
          <a:srcRect l="8528"/>
          <a:stretch>
            <a:fillRect/>
          </a:stretch>
        </p:blipFill>
        <p:spPr>
          <a:xfrm>
            <a:off x="3456532" y="3509648"/>
            <a:ext cx="2235974" cy="77178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3"/>
        <p:cNvGrpSpPr/>
        <p:nvPr/>
      </p:nvGrpSpPr>
      <p:grpSpPr>
        <a:xfrm>
          <a:off x="0" y="0"/>
          <a:ext cx="0" cy="0"/>
          <a:chOff x="0" y="0"/>
          <a:chExt cx="0" cy="0"/>
        </a:xfrm>
      </p:grpSpPr>
      <p:pic>
        <p:nvPicPr>
          <p:cNvPr id="3" name="Grafik 2">
            <a:extLst>
              <a:ext uri="{FF2B5EF4-FFF2-40B4-BE49-F238E27FC236}">
                <a16:creationId xmlns:a16="http://schemas.microsoft.com/office/drawing/2014/main" id="{1EFBB038-2A0D-E018-80CF-96C0752102D2}"/>
              </a:ext>
            </a:extLst>
          </p:cNvPr>
          <p:cNvPicPr>
            <a:picLocks noChangeAspect="1"/>
          </p:cNvPicPr>
          <p:nvPr/>
        </p:nvPicPr>
        <p:blipFill>
          <a:blip r:embed="rId3"/>
          <a:srcRect/>
          <a:stretch/>
        </p:blipFill>
        <p:spPr>
          <a:xfrm>
            <a:off x="1476963" y="830792"/>
            <a:ext cx="6190074" cy="3481916"/>
          </a:xfrm>
          <a:prstGeom prst="rect">
            <a:avLst/>
          </a:prstGeom>
        </p:spPr>
      </p:pic>
      <p:pic>
        <p:nvPicPr>
          <p:cNvPr id="4" name="Grafik 3">
            <a:extLst>
              <a:ext uri="{FF2B5EF4-FFF2-40B4-BE49-F238E27FC236}">
                <a16:creationId xmlns:a16="http://schemas.microsoft.com/office/drawing/2014/main" id="{CB84126C-883B-572D-8C05-179663CC95E5}"/>
              </a:ext>
            </a:extLst>
          </p:cNvPr>
          <p:cNvPicPr>
            <a:picLocks noChangeAspect="1"/>
          </p:cNvPicPr>
          <p:nvPr/>
        </p:nvPicPr>
        <p:blipFill>
          <a:blip r:embed="rId4"/>
          <a:srcRect/>
          <a:stretch/>
        </p:blipFill>
        <p:spPr>
          <a:xfrm>
            <a:off x="6920205" y="4041111"/>
            <a:ext cx="669838" cy="669838"/>
          </a:xfrm>
          <a:prstGeom prst="rect">
            <a:avLst/>
          </a:prstGeom>
        </p:spPr>
      </p:pic>
      <p:sp>
        <p:nvSpPr>
          <p:cNvPr id="2" name="Textfeld 1">
            <a:extLst>
              <a:ext uri="{FF2B5EF4-FFF2-40B4-BE49-F238E27FC236}">
                <a16:creationId xmlns:a16="http://schemas.microsoft.com/office/drawing/2014/main" id="{1E1E020C-55AF-788B-FD97-87825386C32A}"/>
              </a:ext>
            </a:extLst>
          </p:cNvPr>
          <p:cNvSpPr txBox="1"/>
          <p:nvPr/>
        </p:nvSpPr>
        <p:spPr>
          <a:xfrm>
            <a:off x="0" y="433388"/>
            <a:ext cx="9144000" cy="400110"/>
          </a:xfrm>
          <a:prstGeom prst="rect">
            <a:avLst/>
          </a:prstGeom>
          <a:noFill/>
        </p:spPr>
        <p:txBody>
          <a:bodyPr wrap="square" rtlCol="0">
            <a:spAutoFit/>
          </a:bodyPr>
          <a:lstStyle/>
          <a:p>
            <a:pPr algn="ctr"/>
            <a:r>
              <a:rPr lang="de-DE" sz="2000" b="1">
                <a:solidFill>
                  <a:srgbClr val="D62527"/>
                </a:solidFill>
              </a:rPr>
              <a:t>The FLICC Techniques of Science Denial</a:t>
            </a:r>
          </a:p>
        </p:txBody>
      </p:sp>
    </p:spTree>
    <p:extLst>
      <p:ext uri="{BB962C8B-B14F-4D97-AF65-F5344CB8AC3E}">
        <p14:creationId xmlns:p14="http://schemas.microsoft.com/office/powerpoint/2010/main" val="30332093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3"/>
        <p:cNvGrpSpPr/>
        <p:nvPr/>
      </p:nvGrpSpPr>
      <p:grpSpPr>
        <a:xfrm>
          <a:off x="0" y="0"/>
          <a:ext cx="0" cy="0"/>
          <a:chOff x="0" y="0"/>
          <a:chExt cx="0" cy="0"/>
        </a:xfrm>
      </p:grpSpPr>
      <p:sp>
        <p:nvSpPr>
          <p:cNvPr id="8" name="TextBox 7">
            <a:extLst>
              <a:ext uri="{FF2B5EF4-FFF2-40B4-BE49-F238E27FC236}">
                <a16:creationId xmlns:a16="http://schemas.microsoft.com/office/drawing/2014/main" id="{95A86368-69EC-FC2A-F47C-DB3615B38D53}"/>
              </a:ext>
            </a:extLst>
          </p:cNvPr>
          <p:cNvSpPr txBox="1"/>
          <p:nvPr/>
        </p:nvSpPr>
        <p:spPr>
          <a:xfrm>
            <a:off x="1" y="145243"/>
            <a:ext cx="4572000" cy="1015663"/>
          </a:xfrm>
          <a:prstGeom prst="rect">
            <a:avLst/>
          </a:prstGeom>
          <a:noFill/>
        </p:spPr>
        <p:txBody>
          <a:bodyPr wrap="square" rtlCol="0">
            <a:spAutoFit/>
          </a:bodyPr>
          <a:lstStyle/>
          <a:p>
            <a:pPr algn="ctr"/>
            <a:r>
              <a:rPr lang="en-US" sz="3000">
                <a:latin typeface="Calibri" panose="020F0502020204030204" pitchFamily="34" charset="0"/>
                <a:cs typeface="Calibri" panose="020F0502020204030204" pitchFamily="34" charset="0"/>
              </a:rPr>
              <a:t>Components of </a:t>
            </a:r>
            <a:br>
              <a:rPr lang="en-US" sz="3000">
                <a:latin typeface="Calibri" panose="020F0502020204030204" pitchFamily="34" charset="0"/>
                <a:cs typeface="Calibri" panose="020F0502020204030204" pitchFamily="34" charset="0"/>
              </a:rPr>
            </a:br>
            <a:r>
              <a:rPr lang="en-US" sz="3000">
                <a:latin typeface="Calibri" panose="020F0502020204030204" pitchFamily="34" charset="0"/>
                <a:cs typeface="Calibri" panose="020F0502020204030204" pitchFamily="34" charset="0"/>
              </a:rPr>
              <a:t>successful debunking</a:t>
            </a:r>
          </a:p>
        </p:txBody>
      </p:sp>
      <p:pic>
        <p:nvPicPr>
          <p:cNvPr id="3" name="Grafik 2">
            <a:extLst>
              <a:ext uri="{FF2B5EF4-FFF2-40B4-BE49-F238E27FC236}">
                <a16:creationId xmlns:a16="http://schemas.microsoft.com/office/drawing/2014/main" id="{B19C5766-02CD-43AA-A6DA-CEC586FA3EE4}"/>
              </a:ext>
            </a:extLst>
          </p:cNvPr>
          <p:cNvPicPr>
            <a:picLocks noChangeAspect="1"/>
          </p:cNvPicPr>
          <p:nvPr/>
        </p:nvPicPr>
        <p:blipFill>
          <a:blip r:embed="rId3"/>
          <a:stretch>
            <a:fillRect/>
          </a:stretch>
        </p:blipFill>
        <p:spPr>
          <a:xfrm>
            <a:off x="374188" y="1243003"/>
            <a:ext cx="3958876" cy="2667000"/>
          </a:xfrm>
          <a:prstGeom prst="rect">
            <a:avLst/>
          </a:prstGeom>
        </p:spPr>
      </p:pic>
      <p:pic>
        <p:nvPicPr>
          <p:cNvPr id="6" name="Grafik 5">
            <a:extLst>
              <a:ext uri="{FF2B5EF4-FFF2-40B4-BE49-F238E27FC236}">
                <a16:creationId xmlns:a16="http://schemas.microsoft.com/office/drawing/2014/main" id="{A71AB711-BC08-AF63-017D-F0B7B21DE7C2}"/>
              </a:ext>
            </a:extLst>
          </p:cNvPr>
          <p:cNvPicPr>
            <a:picLocks noChangeAspect="1"/>
          </p:cNvPicPr>
          <p:nvPr/>
        </p:nvPicPr>
        <p:blipFill>
          <a:blip r:embed="rId4"/>
          <a:stretch>
            <a:fillRect/>
          </a:stretch>
        </p:blipFill>
        <p:spPr>
          <a:xfrm>
            <a:off x="4810937" y="231278"/>
            <a:ext cx="3880625" cy="4682208"/>
          </a:xfrm>
          <a:prstGeom prst="rect">
            <a:avLst/>
          </a:prstGeom>
        </p:spPr>
      </p:pic>
    </p:spTree>
    <p:extLst>
      <p:ext uri="{BB962C8B-B14F-4D97-AF65-F5344CB8AC3E}">
        <p14:creationId xmlns:p14="http://schemas.microsoft.com/office/powerpoint/2010/main" val="38732832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extBox 8"/>
          <p:cNvSpPr txBox="1"/>
          <p:nvPr/>
        </p:nvSpPr>
        <p:spPr>
          <a:xfrm>
            <a:off x="263234" y="1817092"/>
            <a:ext cx="8624453" cy="892552"/>
          </a:xfrm>
          <a:prstGeom prst="rect">
            <a:avLst/>
          </a:prstGeom>
          <a:noFill/>
        </p:spPr>
        <p:txBody>
          <a:bodyPr wrap="square" rtlCol="0">
            <a:spAutoFit/>
          </a:bodyPr>
          <a:lstStyle/>
          <a:p>
            <a:pPr algn="ctr"/>
            <a:r>
              <a:rPr lang="en-US" sz="2600">
                <a:solidFill>
                  <a:schemeClr val="tx1"/>
                </a:solidFill>
                <a:latin typeface="Calibri" panose="020F0502020204030204" pitchFamily="34" charset="0"/>
                <a:cs typeface="Calibri" panose="020F0502020204030204" pitchFamily="34" charset="0"/>
              </a:rPr>
              <a:t>The shown graphics are just suggestions – </a:t>
            </a:r>
            <a:br>
              <a:rPr lang="en-US" sz="2600">
                <a:solidFill>
                  <a:schemeClr val="tx1"/>
                </a:solidFill>
                <a:latin typeface="Calibri" panose="020F0502020204030204" pitchFamily="34" charset="0"/>
                <a:cs typeface="Calibri" panose="020F0502020204030204" pitchFamily="34" charset="0"/>
              </a:rPr>
            </a:br>
            <a:r>
              <a:rPr lang="en-US" sz="2600">
                <a:solidFill>
                  <a:schemeClr val="tx1"/>
                </a:solidFill>
                <a:latin typeface="Calibri" panose="020F0502020204030204" pitchFamily="34" charset="0"/>
                <a:cs typeface="Calibri" panose="020F0502020204030204" pitchFamily="34" charset="0"/>
              </a:rPr>
              <a:t>there may be better ones to suit your purposes</a:t>
            </a:r>
          </a:p>
        </p:txBody>
      </p:sp>
      <p:sp>
        <p:nvSpPr>
          <p:cNvPr id="10" name="TextBox 9"/>
          <p:cNvSpPr txBox="1"/>
          <p:nvPr/>
        </p:nvSpPr>
        <p:spPr>
          <a:xfrm>
            <a:off x="263236" y="2884711"/>
            <a:ext cx="8624453" cy="492443"/>
          </a:xfrm>
          <a:prstGeom prst="rect">
            <a:avLst/>
          </a:prstGeom>
          <a:noFill/>
        </p:spPr>
        <p:txBody>
          <a:bodyPr wrap="square" rtlCol="0">
            <a:spAutoFit/>
          </a:bodyPr>
          <a:lstStyle/>
          <a:p>
            <a:pPr algn="ctr"/>
            <a:r>
              <a:rPr lang="en-US" sz="2600">
                <a:solidFill>
                  <a:schemeClr val="tx1"/>
                </a:solidFill>
                <a:latin typeface="Calibri" panose="020F0502020204030204" pitchFamily="34" charset="0"/>
                <a:cs typeface="Calibri" panose="020F0502020204030204" pitchFamily="34" charset="0"/>
              </a:rPr>
              <a:t>The Fact-Myth-Fallacy texts are just very short explanations</a:t>
            </a:r>
          </a:p>
        </p:txBody>
      </p:sp>
      <p:sp>
        <p:nvSpPr>
          <p:cNvPr id="7" name="TextBox 7">
            <a:extLst>
              <a:ext uri="{FF2B5EF4-FFF2-40B4-BE49-F238E27FC236}">
                <a16:creationId xmlns:a16="http://schemas.microsoft.com/office/drawing/2014/main" id="{70BAACFA-3EEE-478D-AEA9-447B145B33E4}"/>
              </a:ext>
            </a:extLst>
          </p:cNvPr>
          <p:cNvSpPr txBox="1"/>
          <p:nvPr/>
        </p:nvSpPr>
        <p:spPr>
          <a:xfrm>
            <a:off x="1105775" y="145242"/>
            <a:ext cx="6935598" cy="646331"/>
          </a:xfrm>
          <a:prstGeom prst="rect">
            <a:avLst/>
          </a:prstGeom>
          <a:noFill/>
        </p:spPr>
        <p:txBody>
          <a:bodyPr wrap="square" rtlCol="0">
            <a:spAutoFit/>
          </a:bodyPr>
          <a:lstStyle/>
          <a:p>
            <a:pPr algn="ctr"/>
            <a:r>
              <a:rPr lang="en-US" sz="3600">
                <a:solidFill>
                  <a:schemeClr val="tx1"/>
                </a:solidFill>
                <a:latin typeface="Calibri" panose="020F0502020204030204" pitchFamily="34" charset="0"/>
                <a:cs typeface="Calibri" panose="020F0502020204030204" pitchFamily="34" charset="0"/>
              </a:rPr>
              <a:t>Some notes about this slide-deck</a:t>
            </a:r>
          </a:p>
        </p:txBody>
      </p:sp>
      <p:sp>
        <p:nvSpPr>
          <p:cNvPr id="12" name="TextBox 15">
            <a:extLst>
              <a:ext uri="{FF2B5EF4-FFF2-40B4-BE49-F238E27FC236}">
                <a16:creationId xmlns:a16="http://schemas.microsoft.com/office/drawing/2014/main" id="{4E298874-7FDD-4332-B927-7F677957F5C8}"/>
              </a:ext>
            </a:extLst>
          </p:cNvPr>
          <p:cNvSpPr txBox="1"/>
          <p:nvPr/>
        </p:nvSpPr>
        <p:spPr>
          <a:xfrm>
            <a:off x="983673" y="3704622"/>
            <a:ext cx="7190510" cy="892552"/>
          </a:xfrm>
          <a:prstGeom prst="rect">
            <a:avLst/>
          </a:prstGeom>
          <a:noFill/>
        </p:spPr>
        <p:txBody>
          <a:bodyPr wrap="square" rtlCol="0">
            <a:spAutoFit/>
          </a:bodyPr>
          <a:lstStyle/>
          <a:p>
            <a:pPr algn="ctr"/>
            <a:r>
              <a:rPr lang="en-US" sz="2600">
                <a:solidFill>
                  <a:schemeClr val="tx1"/>
                </a:solidFill>
                <a:latin typeface="Calibri" panose="020F0502020204030204" pitchFamily="34" charset="0"/>
                <a:cs typeface="Calibri" panose="020F0502020204030204" pitchFamily="34" charset="0"/>
              </a:rPr>
              <a:t>Please use the URL shown at the bottom right of each slide for longer explanations</a:t>
            </a:r>
          </a:p>
        </p:txBody>
      </p:sp>
      <p:sp>
        <p:nvSpPr>
          <p:cNvPr id="14" name="TextBox 8">
            <a:extLst>
              <a:ext uri="{FF2B5EF4-FFF2-40B4-BE49-F238E27FC236}">
                <a16:creationId xmlns:a16="http://schemas.microsoft.com/office/drawing/2014/main" id="{131C1286-7988-4582-832E-39BCC7BA5205}"/>
              </a:ext>
            </a:extLst>
          </p:cNvPr>
          <p:cNvSpPr txBox="1"/>
          <p:nvPr/>
        </p:nvSpPr>
        <p:spPr>
          <a:xfrm>
            <a:off x="263235" y="878060"/>
            <a:ext cx="8624454" cy="892552"/>
          </a:xfrm>
          <a:prstGeom prst="rect">
            <a:avLst/>
          </a:prstGeom>
          <a:noFill/>
        </p:spPr>
        <p:txBody>
          <a:bodyPr wrap="square" rtlCol="0">
            <a:spAutoFit/>
          </a:bodyPr>
          <a:lstStyle/>
          <a:p>
            <a:pPr algn="ctr"/>
            <a:r>
              <a:rPr lang="en-US" sz="2600">
                <a:solidFill>
                  <a:schemeClr val="tx1"/>
                </a:solidFill>
                <a:latin typeface="Calibri" panose="020F0502020204030204" pitchFamily="34" charset="0"/>
                <a:cs typeface="Calibri" panose="020F0502020204030204" pitchFamily="34" charset="0"/>
              </a:rPr>
              <a:t>The code words on the index page are from here: https://skepticalscience.com/shorturls.php</a:t>
            </a:r>
          </a:p>
        </p:txBody>
      </p:sp>
    </p:spTree>
    <p:extLst>
      <p:ext uri="{BB962C8B-B14F-4D97-AF65-F5344CB8AC3E}">
        <p14:creationId xmlns:p14="http://schemas.microsoft.com/office/powerpoint/2010/main" val="12825590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Shape 47"/>
        <p:cNvGrpSpPr/>
        <p:nvPr/>
      </p:nvGrpSpPr>
      <p:grpSpPr>
        <a:xfrm>
          <a:off x="0" y="0"/>
          <a:ext cx="0" cy="0"/>
          <a:chOff x="0" y="0"/>
          <a:chExt cx="0" cy="0"/>
        </a:xfrm>
      </p:grpSpPr>
      <p:sp>
        <p:nvSpPr>
          <p:cNvPr id="53" name="Shape 53">
            <a:hlinkClick r:id="rId3" action="ppaction://hlinksldjump"/>
          </p:cNvPr>
          <p:cNvSpPr txBox="1"/>
          <p:nvPr/>
        </p:nvSpPr>
        <p:spPr>
          <a:xfrm>
            <a:off x="4569135" y="85950"/>
            <a:ext cx="1191900" cy="399900"/>
          </a:xfrm>
          <a:prstGeom prst="rect">
            <a:avLst/>
          </a:prstGeom>
          <a:solidFill>
            <a:schemeClr val="bg2">
              <a:lumMod val="40000"/>
              <a:lumOff val="60000"/>
            </a:schemeClr>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Glacier</a:t>
            </a:r>
            <a:endParaRPr>
              <a:solidFill>
                <a:schemeClr val="tx1"/>
              </a:solidFill>
            </a:endParaRPr>
          </a:p>
        </p:txBody>
      </p:sp>
      <p:sp>
        <p:nvSpPr>
          <p:cNvPr id="49" name="Shape 49">
            <a:hlinkClick r:id="rId4" action="ppaction://hlinksldjump"/>
          </p:cNvPr>
          <p:cNvSpPr txBox="1"/>
          <p:nvPr/>
        </p:nvSpPr>
        <p:spPr>
          <a:xfrm>
            <a:off x="3131210" y="82788"/>
            <a:ext cx="1191900" cy="399900"/>
          </a:xfrm>
          <a:prstGeom prst="rect">
            <a:avLst/>
          </a:prstGeom>
          <a:solidFill>
            <a:schemeClr val="bg2">
              <a:lumMod val="40000"/>
              <a:lumOff val="60000"/>
            </a:schemeClr>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Cold</a:t>
            </a:r>
            <a:endParaRPr>
              <a:solidFill>
                <a:schemeClr val="tx1"/>
              </a:solidFill>
            </a:endParaRPr>
          </a:p>
        </p:txBody>
      </p:sp>
      <p:sp>
        <p:nvSpPr>
          <p:cNvPr id="55" name="Shape 55">
            <a:hlinkClick r:id="rId5" action="ppaction://hlinksldjump"/>
          </p:cNvPr>
          <p:cNvSpPr txBox="1"/>
          <p:nvPr/>
        </p:nvSpPr>
        <p:spPr>
          <a:xfrm>
            <a:off x="1669685" y="80925"/>
            <a:ext cx="1191900" cy="399900"/>
          </a:xfrm>
          <a:prstGeom prst="rect">
            <a:avLst/>
          </a:prstGeom>
          <a:solidFill>
            <a:schemeClr val="bg2">
              <a:lumMod val="40000"/>
              <a:lumOff val="60000"/>
            </a:schemeClr>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1998</a:t>
            </a:r>
            <a:endParaRPr>
              <a:solidFill>
                <a:schemeClr val="tx1"/>
              </a:solidFill>
            </a:endParaRPr>
          </a:p>
        </p:txBody>
      </p:sp>
      <p:sp>
        <p:nvSpPr>
          <p:cNvPr id="48" name="Shape 48">
            <a:hlinkClick r:id="rId6" action="ppaction://hlinksldjump"/>
          </p:cNvPr>
          <p:cNvSpPr txBox="1"/>
          <p:nvPr/>
        </p:nvSpPr>
        <p:spPr>
          <a:xfrm>
            <a:off x="7466087" y="2047404"/>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a:spcBef>
                <a:spcPts val="0"/>
              </a:spcBef>
              <a:spcAft>
                <a:spcPts val="0"/>
              </a:spcAft>
              <a:buNone/>
            </a:pPr>
            <a:r>
              <a:rPr lang="en-US">
                <a:solidFill>
                  <a:schemeClr val="tx1"/>
                </a:solidFill>
              </a:rPr>
              <a:t>Consensus</a:t>
            </a:r>
            <a:endParaRPr>
              <a:solidFill>
                <a:schemeClr val="tx1"/>
              </a:solidFill>
            </a:endParaRPr>
          </a:p>
        </p:txBody>
      </p:sp>
      <p:sp>
        <p:nvSpPr>
          <p:cNvPr id="50" name="Shape 50">
            <a:hlinkClick r:id="rId7" action="ppaction://hlinksldjump"/>
          </p:cNvPr>
          <p:cNvSpPr txBox="1"/>
          <p:nvPr/>
        </p:nvSpPr>
        <p:spPr>
          <a:xfrm>
            <a:off x="3121335" y="735932"/>
            <a:ext cx="1191900" cy="399900"/>
          </a:xfrm>
          <a:prstGeom prst="rect">
            <a:avLst/>
          </a:prstGeom>
          <a:solidFill>
            <a:schemeClr val="bg2">
              <a:lumMod val="40000"/>
              <a:lumOff val="60000"/>
            </a:schemeClr>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UHI</a:t>
            </a:r>
            <a:endParaRPr>
              <a:solidFill>
                <a:schemeClr val="tx1"/>
              </a:solidFill>
            </a:endParaRPr>
          </a:p>
        </p:txBody>
      </p:sp>
      <p:sp>
        <p:nvSpPr>
          <p:cNvPr id="51" name="Shape 51">
            <a:hlinkClick r:id="rId8" action="ppaction://hlinksldjump"/>
          </p:cNvPr>
          <p:cNvSpPr txBox="1"/>
          <p:nvPr/>
        </p:nvSpPr>
        <p:spPr>
          <a:xfrm>
            <a:off x="6012385" y="735943"/>
            <a:ext cx="1191900" cy="399900"/>
          </a:xfrm>
          <a:prstGeom prst="rect">
            <a:avLst/>
          </a:prstGeom>
          <a:solidFill>
            <a:schemeClr val="bg2">
              <a:lumMod val="40000"/>
              <a:lumOff val="60000"/>
            </a:schemeClr>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Name</a:t>
            </a:r>
            <a:endParaRPr>
              <a:solidFill>
                <a:schemeClr val="tx1"/>
              </a:solidFill>
            </a:endParaRPr>
          </a:p>
        </p:txBody>
      </p:sp>
      <p:sp>
        <p:nvSpPr>
          <p:cNvPr id="52" name="Shape 52">
            <a:hlinkClick r:id="rId9" action="ppaction://hlinksldjump"/>
          </p:cNvPr>
          <p:cNvSpPr txBox="1"/>
          <p:nvPr/>
        </p:nvSpPr>
        <p:spPr>
          <a:xfrm>
            <a:off x="3119410" y="1389077"/>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Volcano</a:t>
            </a:r>
            <a:endParaRPr>
              <a:solidFill>
                <a:schemeClr val="tx1"/>
              </a:solidFill>
            </a:endParaRPr>
          </a:p>
        </p:txBody>
      </p:sp>
      <p:sp>
        <p:nvSpPr>
          <p:cNvPr id="54" name="Shape 54">
            <a:hlinkClick r:id="rId10" action="ppaction://hlinksldjump"/>
          </p:cNvPr>
          <p:cNvSpPr txBox="1"/>
          <p:nvPr/>
        </p:nvSpPr>
        <p:spPr>
          <a:xfrm>
            <a:off x="1676460" y="735932"/>
            <a:ext cx="1191900" cy="399900"/>
          </a:xfrm>
          <a:prstGeom prst="rect">
            <a:avLst/>
          </a:prstGeom>
          <a:solidFill>
            <a:schemeClr val="bg2">
              <a:lumMod val="40000"/>
              <a:lumOff val="60000"/>
            </a:schemeClr>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Temp</a:t>
            </a:r>
            <a:endParaRPr>
              <a:solidFill>
                <a:schemeClr val="tx1"/>
              </a:solidFill>
            </a:endParaRPr>
          </a:p>
        </p:txBody>
      </p:sp>
      <p:sp>
        <p:nvSpPr>
          <p:cNvPr id="56" name="Shape 56">
            <a:hlinkClick r:id="rId11" action="ppaction://hlinksldjump"/>
          </p:cNvPr>
          <p:cNvSpPr txBox="1"/>
          <p:nvPr/>
        </p:nvSpPr>
        <p:spPr>
          <a:xfrm>
            <a:off x="4569135" y="1393586"/>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Residence</a:t>
            </a:r>
            <a:endParaRPr>
              <a:solidFill>
                <a:schemeClr val="tx1"/>
              </a:solidFill>
            </a:endParaRPr>
          </a:p>
        </p:txBody>
      </p:sp>
      <p:sp>
        <p:nvSpPr>
          <p:cNvPr id="57" name="Shape 57">
            <a:hlinkClick r:id="rId12" action="ppaction://hlinksldjump"/>
          </p:cNvPr>
          <p:cNvSpPr txBox="1"/>
          <p:nvPr/>
        </p:nvSpPr>
        <p:spPr>
          <a:xfrm>
            <a:off x="6007060" y="82800"/>
            <a:ext cx="1191900" cy="399900"/>
          </a:xfrm>
          <a:prstGeom prst="rect">
            <a:avLst/>
          </a:prstGeom>
          <a:solidFill>
            <a:schemeClr val="bg2">
              <a:lumMod val="40000"/>
              <a:lumOff val="60000"/>
            </a:schemeClr>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Greenland</a:t>
            </a:r>
            <a:endParaRPr>
              <a:solidFill>
                <a:schemeClr val="tx1"/>
              </a:solidFill>
            </a:endParaRPr>
          </a:p>
        </p:txBody>
      </p:sp>
      <p:sp>
        <p:nvSpPr>
          <p:cNvPr id="58" name="Shape 58">
            <a:hlinkClick r:id="rId13" action="ppaction://hlinksldjump"/>
          </p:cNvPr>
          <p:cNvSpPr txBox="1"/>
          <p:nvPr/>
        </p:nvSpPr>
        <p:spPr>
          <a:xfrm>
            <a:off x="7444985" y="85950"/>
            <a:ext cx="1191900" cy="399900"/>
          </a:xfrm>
          <a:prstGeom prst="rect">
            <a:avLst/>
          </a:prstGeom>
          <a:solidFill>
            <a:schemeClr val="bg2">
              <a:lumMod val="40000"/>
              <a:lumOff val="60000"/>
            </a:schemeClr>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Antarctica</a:t>
            </a:r>
            <a:endParaRPr>
              <a:solidFill>
                <a:schemeClr val="tx1"/>
              </a:solidFill>
            </a:endParaRPr>
          </a:p>
        </p:txBody>
      </p:sp>
      <p:sp>
        <p:nvSpPr>
          <p:cNvPr id="59" name="Shape 59">
            <a:hlinkClick r:id="rId14" action="ppaction://hlinksldjump"/>
          </p:cNvPr>
          <p:cNvSpPr txBox="1"/>
          <p:nvPr/>
        </p:nvSpPr>
        <p:spPr>
          <a:xfrm>
            <a:off x="6016935" y="2042229"/>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Sun</a:t>
            </a:r>
            <a:endParaRPr>
              <a:solidFill>
                <a:schemeClr val="tx1"/>
              </a:solidFill>
            </a:endParaRPr>
          </a:p>
        </p:txBody>
      </p:sp>
      <p:sp>
        <p:nvSpPr>
          <p:cNvPr id="60" name="Shape 60">
            <a:hlinkClick r:id="rId15" action="ppaction://hlinksldjump"/>
          </p:cNvPr>
          <p:cNvSpPr txBox="1"/>
          <p:nvPr/>
        </p:nvSpPr>
        <p:spPr>
          <a:xfrm>
            <a:off x="1669685" y="1389077"/>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lvl="0" algn="ctr"/>
            <a:r>
              <a:rPr lang="en-US">
                <a:solidFill>
                  <a:schemeClr val="tx1"/>
                </a:solidFill>
                <a:latin typeface="Calibri"/>
                <a:ea typeface="Calibri"/>
                <a:cs typeface="Calibri"/>
                <a:sym typeface="Calibri"/>
              </a:rPr>
              <a:t>CO</a:t>
            </a:r>
            <a:r>
              <a:rPr lang="en-US" baseline="-25000">
                <a:solidFill>
                  <a:schemeClr val="tx1"/>
                </a:solidFill>
                <a:latin typeface="Calibri"/>
                <a:ea typeface="Calibri"/>
                <a:cs typeface="Calibri"/>
                <a:sym typeface="Calibri"/>
              </a:rPr>
              <a:t>2</a:t>
            </a:r>
            <a:endParaRPr>
              <a:solidFill>
                <a:schemeClr val="tx1"/>
              </a:solidFill>
            </a:endParaRPr>
          </a:p>
        </p:txBody>
      </p:sp>
      <p:sp>
        <p:nvSpPr>
          <p:cNvPr id="61" name="Shape 61">
            <a:hlinkClick r:id="rId16" action="ppaction://hlinksldjump"/>
          </p:cNvPr>
          <p:cNvSpPr txBox="1"/>
          <p:nvPr/>
        </p:nvSpPr>
        <p:spPr>
          <a:xfrm>
            <a:off x="4566860" y="739768"/>
            <a:ext cx="1191900" cy="399900"/>
          </a:xfrm>
          <a:prstGeom prst="rect">
            <a:avLst/>
          </a:prstGeom>
          <a:solidFill>
            <a:schemeClr val="bg2">
              <a:lumMod val="40000"/>
              <a:lumOff val="60000"/>
            </a:schemeClr>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Winter</a:t>
            </a:r>
            <a:endParaRPr>
              <a:solidFill>
                <a:schemeClr val="tx1"/>
              </a:solidFill>
            </a:endParaRPr>
          </a:p>
        </p:txBody>
      </p:sp>
      <p:sp>
        <p:nvSpPr>
          <p:cNvPr id="62" name="Shape 62">
            <a:hlinkClick r:id="rId17" action="ppaction://hlinksldjump"/>
          </p:cNvPr>
          <p:cNvSpPr txBox="1"/>
          <p:nvPr/>
        </p:nvSpPr>
        <p:spPr>
          <a:xfrm>
            <a:off x="3131210" y="2695366"/>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LIA</a:t>
            </a:r>
            <a:endParaRPr>
              <a:solidFill>
                <a:schemeClr val="tx1"/>
              </a:solidFill>
            </a:endParaRPr>
          </a:p>
        </p:txBody>
      </p:sp>
      <p:sp>
        <p:nvSpPr>
          <p:cNvPr id="63" name="Shape 63">
            <a:hlinkClick r:id="rId18" action="ppaction://hlinksldjump"/>
          </p:cNvPr>
          <p:cNvSpPr txBox="1"/>
          <p:nvPr/>
        </p:nvSpPr>
        <p:spPr>
          <a:xfrm>
            <a:off x="6016935" y="1389086"/>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err="1">
                <a:solidFill>
                  <a:schemeClr val="tx1"/>
                </a:solidFill>
              </a:rPr>
              <a:t>Thermo</a:t>
            </a:r>
            <a:endParaRPr>
              <a:solidFill>
                <a:schemeClr val="tx1"/>
              </a:solidFill>
            </a:endParaRPr>
          </a:p>
        </p:txBody>
      </p:sp>
      <p:sp>
        <p:nvSpPr>
          <p:cNvPr id="64" name="Shape 64">
            <a:hlinkClick r:id="rId19" action="ppaction://hlinksldjump"/>
          </p:cNvPr>
          <p:cNvSpPr txBox="1"/>
          <p:nvPr/>
        </p:nvSpPr>
        <p:spPr>
          <a:xfrm>
            <a:off x="7464735" y="1393575"/>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Saturate</a:t>
            </a:r>
            <a:endParaRPr>
              <a:solidFill>
                <a:schemeClr val="tx1"/>
              </a:solidFill>
            </a:endParaRPr>
          </a:p>
        </p:txBody>
      </p:sp>
      <p:sp>
        <p:nvSpPr>
          <p:cNvPr id="65" name="Shape 65">
            <a:hlinkClick r:id="rId20" action="ppaction://hlinksldjump"/>
          </p:cNvPr>
          <p:cNvSpPr txBox="1"/>
          <p:nvPr/>
        </p:nvSpPr>
        <p:spPr>
          <a:xfrm>
            <a:off x="1669685" y="2042221"/>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Lag</a:t>
            </a:r>
            <a:endParaRPr>
              <a:solidFill>
                <a:schemeClr val="tx1"/>
              </a:solidFill>
            </a:endParaRPr>
          </a:p>
        </p:txBody>
      </p:sp>
      <p:sp>
        <p:nvSpPr>
          <p:cNvPr id="66" name="Shape 66">
            <a:hlinkClick r:id="rId21" action="ppaction://hlinksldjump"/>
          </p:cNvPr>
          <p:cNvSpPr txBox="1"/>
          <p:nvPr/>
        </p:nvSpPr>
        <p:spPr>
          <a:xfrm>
            <a:off x="3119410" y="2042221"/>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Hotspot</a:t>
            </a:r>
            <a:endParaRPr>
              <a:solidFill>
                <a:schemeClr val="tx1"/>
              </a:solidFill>
            </a:endParaRPr>
          </a:p>
        </p:txBody>
      </p:sp>
      <p:sp>
        <p:nvSpPr>
          <p:cNvPr id="67" name="Shape 67">
            <a:hlinkClick r:id="rId22" action="ppaction://hlinksldjump"/>
          </p:cNvPr>
          <p:cNvSpPr txBox="1"/>
          <p:nvPr/>
        </p:nvSpPr>
        <p:spPr>
          <a:xfrm>
            <a:off x="4595035" y="2047404"/>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Trace</a:t>
            </a:r>
            <a:endParaRPr>
              <a:solidFill>
                <a:schemeClr val="tx1"/>
              </a:solidFill>
            </a:endParaRPr>
          </a:p>
        </p:txBody>
      </p:sp>
      <p:sp>
        <p:nvSpPr>
          <p:cNvPr id="68" name="Shape 68">
            <a:hlinkClick r:id="rId23" action="ppaction://hlinksldjump"/>
          </p:cNvPr>
          <p:cNvSpPr txBox="1"/>
          <p:nvPr/>
        </p:nvSpPr>
        <p:spPr>
          <a:xfrm>
            <a:off x="1669685" y="2695366"/>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Past</a:t>
            </a:r>
            <a:endParaRPr>
              <a:solidFill>
                <a:schemeClr val="tx1"/>
              </a:solidFill>
            </a:endParaRPr>
          </a:p>
        </p:txBody>
      </p:sp>
      <p:sp>
        <p:nvSpPr>
          <p:cNvPr id="69" name="Shape 69">
            <a:hlinkClick r:id="rId24" action="ppaction://hlinksldjump"/>
          </p:cNvPr>
          <p:cNvSpPr txBox="1"/>
          <p:nvPr/>
        </p:nvSpPr>
        <p:spPr>
          <a:xfrm>
            <a:off x="4566860" y="2701221"/>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lvl="0" algn="ctr"/>
            <a:r>
              <a:rPr lang="en-US">
                <a:solidFill>
                  <a:schemeClr val="tx1"/>
                </a:solidFill>
              </a:rPr>
              <a:t>Past</a:t>
            </a:r>
            <a:r>
              <a:rPr lang="en-US">
                <a:solidFill>
                  <a:schemeClr val="tx1"/>
                </a:solidFill>
                <a:latin typeface="Calibri"/>
                <a:ea typeface="Calibri"/>
                <a:cs typeface="Calibri"/>
                <a:sym typeface="Calibri"/>
              </a:rPr>
              <a:t> CO</a:t>
            </a:r>
            <a:r>
              <a:rPr lang="en-US" baseline="-25000">
                <a:solidFill>
                  <a:schemeClr val="tx1"/>
                </a:solidFill>
                <a:latin typeface="Calibri"/>
                <a:ea typeface="Calibri"/>
                <a:cs typeface="Calibri"/>
                <a:sym typeface="Calibri"/>
              </a:rPr>
              <a:t>2</a:t>
            </a:r>
            <a:endParaRPr>
              <a:solidFill>
                <a:schemeClr val="tx1"/>
              </a:solidFill>
            </a:endParaRPr>
          </a:p>
        </p:txBody>
      </p:sp>
      <p:sp>
        <p:nvSpPr>
          <p:cNvPr id="70" name="Shape 70">
            <a:hlinkClick r:id="rId25" action="ppaction://hlinksldjump"/>
          </p:cNvPr>
          <p:cNvSpPr txBox="1"/>
          <p:nvPr/>
        </p:nvSpPr>
        <p:spPr>
          <a:xfrm>
            <a:off x="6002510" y="2695371"/>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MWP</a:t>
            </a:r>
            <a:endParaRPr>
              <a:solidFill>
                <a:schemeClr val="tx1"/>
              </a:solidFill>
            </a:endParaRPr>
          </a:p>
        </p:txBody>
      </p:sp>
      <p:sp>
        <p:nvSpPr>
          <p:cNvPr id="71" name="Shape 71">
            <a:hlinkClick r:id="rId26" action="ppaction://hlinksldjump"/>
          </p:cNvPr>
          <p:cNvSpPr txBox="1"/>
          <p:nvPr/>
        </p:nvSpPr>
        <p:spPr>
          <a:xfrm>
            <a:off x="7464035" y="2695375"/>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Model</a:t>
            </a:r>
            <a:endParaRPr>
              <a:solidFill>
                <a:schemeClr val="tx1"/>
              </a:solidFill>
            </a:endParaRPr>
          </a:p>
        </p:txBody>
      </p:sp>
      <p:sp>
        <p:nvSpPr>
          <p:cNvPr id="72" name="Shape 72">
            <a:hlinkClick r:id="rId27" action="ppaction://hlinksldjump"/>
          </p:cNvPr>
          <p:cNvSpPr txBox="1"/>
          <p:nvPr/>
        </p:nvSpPr>
        <p:spPr>
          <a:xfrm>
            <a:off x="1669685" y="3348511"/>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Hansen1988</a:t>
            </a:r>
            <a:endParaRPr>
              <a:solidFill>
                <a:schemeClr val="tx1"/>
              </a:solidFill>
            </a:endParaRPr>
          </a:p>
        </p:txBody>
      </p:sp>
      <p:sp>
        <p:nvSpPr>
          <p:cNvPr id="73" name="Shape 73">
            <a:hlinkClick r:id="rId28" action="ppaction://hlinksldjump"/>
          </p:cNvPr>
          <p:cNvSpPr txBox="1"/>
          <p:nvPr/>
        </p:nvSpPr>
        <p:spPr>
          <a:xfrm>
            <a:off x="3121335" y="3348511"/>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Weather</a:t>
            </a:r>
            <a:endParaRPr>
              <a:solidFill>
                <a:schemeClr val="tx1"/>
              </a:solidFill>
            </a:endParaRPr>
          </a:p>
        </p:txBody>
      </p:sp>
      <p:sp>
        <p:nvSpPr>
          <p:cNvPr id="74" name="Shape 74">
            <a:hlinkClick r:id="rId29" action="ppaction://hlinksldjump"/>
          </p:cNvPr>
          <p:cNvSpPr txBox="1"/>
          <p:nvPr/>
        </p:nvSpPr>
        <p:spPr>
          <a:xfrm>
            <a:off x="4572985" y="3355039"/>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1970s</a:t>
            </a:r>
            <a:endParaRPr>
              <a:solidFill>
                <a:schemeClr val="tx1"/>
              </a:solidFill>
            </a:endParaRPr>
          </a:p>
        </p:txBody>
      </p:sp>
      <p:sp>
        <p:nvSpPr>
          <p:cNvPr id="76" name="Shape 76">
            <a:hlinkClick r:id="rId30" action="ppaction://hlinksldjump"/>
          </p:cNvPr>
          <p:cNvSpPr txBox="1"/>
          <p:nvPr/>
        </p:nvSpPr>
        <p:spPr>
          <a:xfrm>
            <a:off x="3131210" y="4001655"/>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Cloud</a:t>
            </a:r>
            <a:endParaRPr>
              <a:solidFill>
                <a:schemeClr val="tx1"/>
              </a:solidFill>
            </a:endParaRPr>
          </a:p>
        </p:txBody>
      </p:sp>
      <p:sp>
        <p:nvSpPr>
          <p:cNvPr id="77" name="Shape 77">
            <a:hlinkClick r:id="rId31" action="ppaction://hlinksldjump"/>
          </p:cNvPr>
          <p:cNvSpPr txBox="1"/>
          <p:nvPr/>
        </p:nvSpPr>
        <p:spPr>
          <a:xfrm>
            <a:off x="1669685" y="4001655"/>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Vapor</a:t>
            </a:r>
            <a:endParaRPr>
              <a:solidFill>
                <a:schemeClr val="tx1"/>
              </a:solidFill>
            </a:endParaRPr>
          </a:p>
        </p:txBody>
      </p:sp>
      <p:sp>
        <p:nvSpPr>
          <p:cNvPr id="78" name="Shape 78">
            <a:hlinkClick r:id="rId32" action="ppaction://hlinksldjump"/>
          </p:cNvPr>
          <p:cNvSpPr txBox="1"/>
          <p:nvPr/>
        </p:nvSpPr>
        <p:spPr>
          <a:xfrm>
            <a:off x="4566860" y="4008857"/>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Species</a:t>
            </a:r>
            <a:endParaRPr>
              <a:solidFill>
                <a:schemeClr val="tx1"/>
              </a:solidFill>
            </a:endParaRPr>
          </a:p>
        </p:txBody>
      </p:sp>
      <p:sp>
        <p:nvSpPr>
          <p:cNvPr id="79" name="Shape 79">
            <a:hlinkClick r:id="rId33" action="ppaction://hlinksldjump"/>
          </p:cNvPr>
          <p:cNvSpPr txBox="1"/>
          <p:nvPr/>
        </p:nvSpPr>
        <p:spPr>
          <a:xfrm>
            <a:off x="6002510" y="4001657"/>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Bear</a:t>
            </a:r>
            <a:r>
              <a:rPr lang="en-US" i="1">
                <a:solidFill>
                  <a:schemeClr val="tx1"/>
                </a:solidFill>
              </a:rPr>
              <a:t> </a:t>
            </a:r>
            <a:endParaRPr i="1">
              <a:solidFill>
                <a:schemeClr val="tx1"/>
              </a:solidFill>
            </a:endParaRPr>
          </a:p>
        </p:txBody>
      </p:sp>
      <p:sp>
        <p:nvSpPr>
          <p:cNvPr id="80" name="Shape 80">
            <a:hlinkClick r:id="rId34" action="ppaction://hlinksldjump"/>
          </p:cNvPr>
          <p:cNvSpPr txBox="1"/>
          <p:nvPr/>
        </p:nvSpPr>
        <p:spPr>
          <a:xfrm>
            <a:off x="7438160" y="3997175"/>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Acid</a:t>
            </a:r>
            <a:endParaRPr>
              <a:solidFill>
                <a:schemeClr val="tx1"/>
              </a:solidFill>
            </a:endParaRPr>
          </a:p>
        </p:txBody>
      </p:sp>
      <p:sp>
        <p:nvSpPr>
          <p:cNvPr id="81" name="Shape 81">
            <a:hlinkClick r:id="rId35" action="ppaction://hlinksldjump"/>
          </p:cNvPr>
          <p:cNvSpPr txBox="1"/>
          <p:nvPr/>
        </p:nvSpPr>
        <p:spPr>
          <a:xfrm>
            <a:off x="1669685" y="4654800"/>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Impacts</a:t>
            </a:r>
            <a:endParaRPr>
              <a:solidFill>
                <a:schemeClr val="tx1"/>
              </a:solidFill>
            </a:endParaRPr>
          </a:p>
        </p:txBody>
      </p:sp>
      <p:sp>
        <p:nvSpPr>
          <p:cNvPr id="82" name="Shape 82">
            <a:hlinkClick r:id="rId36" action="ppaction://hlinksldjump"/>
          </p:cNvPr>
          <p:cNvSpPr txBox="1"/>
          <p:nvPr/>
        </p:nvSpPr>
        <p:spPr>
          <a:xfrm>
            <a:off x="3121335" y="4654800"/>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Pollutant</a:t>
            </a:r>
            <a:endParaRPr>
              <a:solidFill>
                <a:schemeClr val="tx1"/>
              </a:solidFill>
            </a:endParaRPr>
          </a:p>
        </p:txBody>
      </p:sp>
      <p:sp>
        <p:nvSpPr>
          <p:cNvPr id="83" name="Shape 83">
            <a:hlinkClick r:id="rId37" action="ppaction://hlinksldjump"/>
          </p:cNvPr>
          <p:cNvSpPr txBox="1"/>
          <p:nvPr/>
        </p:nvSpPr>
        <p:spPr>
          <a:xfrm>
            <a:off x="4572985" y="4662675"/>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Plant</a:t>
            </a:r>
            <a:endParaRPr>
              <a:solidFill>
                <a:schemeClr val="tx1"/>
              </a:solidFill>
            </a:endParaRPr>
          </a:p>
        </p:txBody>
      </p:sp>
      <p:sp>
        <p:nvSpPr>
          <p:cNvPr id="84" name="Shape 84">
            <a:hlinkClick r:id="rId38" action="ppaction://hlinksldjump"/>
          </p:cNvPr>
          <p:cNvSpPr txBox="1"/>
          <p:nvPr/>
        </p:nvSpPr>
        <p:spPr>
          <a:xfrm>
            <a:off x="6024635" y="4654800"/>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200">
                <a:solidFill>
                  <a:schemeClr val="tx1"/>
                </a:solidFill>
              </a:rPr>
              <a:t>Extreme</a:t>
            </a:r>
            <a:endParaRPr sz="1200">
              <a:solidFill>
                <a:schemeClr val="tx1"/>
              </a:solidFill>
            </a:endParaRPr>
          </a:p>
        </p:txBody>
      </p:sp>
      <p:sp>
        <p:nvSpPr>
          <p:cNvPr id="85" name="Shape 85">
            <a:hlinkClick r:id="rId39" action="ppaction://hlinksldjump"/>
          </p:cNvPr>
          <p:cNvSpPr txBox="1"/>
          <p:nvPr/>
        </p:nvSpPr>
        <p:spPr>
          <a:xfrm>
            <a:off x="6002510" y="3348502"/>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err="1">
                <a:solidFill>
                  <a:schemeClr val="tx1"/>
                </a:solidFill>
              </a:rPr>
              <a:t>Iceage</a:t>
            </a:r>
            <a:endParaRPr>
              <a:solidFill>
                <a:schemeClr val="tx1"/>
              </a:solidFill>
            </a:endParaRPr>
          </a:p>
        </p:txBody>
      </p:sp>
      <p:sp>
        <p:nvSpPr>
          <p:cNvPr id="40" name="Shape 55">
            <a:extLst>
              <a:ext uri="{FF2B5EF4-FFF2-40B4-BE49-F238E27FC236}">
                <a16:creationId xmlns:a16="http://schemas.microsoft.com/office/drawing/2014/main" id="{7927E051-6C0F-44E1-AA86-4B70976D4209}"/>
              </a:ext>
            </a:extLst>
          </p:cNvPr>
          <p:cNvSpPr txBox="1"/>
          <p:nvPr/>
        </p:nvSpPr>
        <p:spPr>
          <a:xfrm>
            <a:off x="223658" y="80924"/>
            <a:ext cx="1191900" cy="1054907"/>
          </a:xfrm>
          <a:prstGeom prst="rect">
            <a:avLst/>
          </a:prstGeom>
          <a:solidFill>
            <a:schemeClr val="bg2">
              <a:lumMod val="40000"/>
              <a:lumOff val="60000"/>
            </a:schemeClr>
          </a:solidFill>
          <a:ln w="2857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Global Warming is happening</a:t>
            </a:r>
            <a:endParaRPr>
              <a:solidFill>
                <a:schemeClr val="tx1"/>
              </a:solidFill>
            </a:endParaRPr>
          </a:p>
        </p:txBody>
      </p:sp>
      <p:sp>
        <p:nvSpPr>
          <p:cNvPr id="41" name="Shape 55">
            <a:extLst>
              <a:ext uri="{FF2B5EF4-FFF2-40B4-BE49-F238E27FC236}">
                <a16:creationId xmlns:a16="http://schemas.microsoft.com/office/drawing/2014/main" id="{EA2802F3-155D-460A-8AF0-E0C1F46995A9}"/>
              </a:ext>
            </a:extLst>
          </p:cNvPr>
          <p:cNvSpPr txBox="1"/>
          <p:nvPr/>
        </p:nvSpPr>
        <p:spPr>
          <a:xfrm>
            <a:off x="235378" y="1407977"/>
            <a:ext cx="1191900" cy="1054907"/>
          </a:xfrm>
          <a:prstGeom prst="rect">
            <a:avLst/>
          </a:prstGeom>
          <a:noFill/>
          <a:ln w="2857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We are causing Global Warming</a:t>
            </a:r>
            <a:endParaRPr>
              <a:solidFill>
                <a:schemeClr val="tx1"/>
              </a:solidFill>
            </a:endParaRPr>
          </a:p>
        </p:txBody>
      </p:sp>
      <p:sp>
        <p:nvSpPr>
          <p:cNvPr id="42" name="Shape 55">
            <a:extLst>
              <a:ext uri="{FF2B5EF4-FFF2-40B4-BE49-F238E27FC236}">
                <a16:creationId xmlns:a16="http://schemas.microsoft.com/office/drawing/2014/main" id="{82552081-EF28-4907-8BB1-856BA534DE98}"/>
              </a:ext>
            </a:extLst>
          </p:cNvPr>
          <p:cNvSpPr txBox="1"/>
          <p:nvPr/>
        </p:nvSpPr>
        <p:spPr>
          <a:xfrm>
            <a:off x="221310" y="2702202"/>
            <a:ext cx="1191900" cy="1054907"/>
          </a:xfrm>
          <a:prstGeom prst="rect">
            <a:avLst/>
          </a:prstGeom>
          <a:noFill/>
          <a:ln w="2857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Past and future climate change</a:t>
            </a:r>
            <a:endParaRPr>
              <a:solidFill>
                <a:schemeClr val="tx1"/>
              </a:solidFill>
            </a:endParaRPr>
          </a:p>
        </p:txBody>
      </p:sp>
      <p:sp>
        <p:nvSpPr>
          <p:cNvPr id="43" name="Shape 55">
            <a:extLst>
              <a:ext uri="{FF2B5EF4-FFF2-40B4-BE49-F238E27FC236}">
                <a16:creationId xmlns:a16="http://schemas.microsoft.com/office/drawing/2014/main" id="{937D7739-8E7A-4771-83DC-E43B626404E8}"/>
              </a:ext>
            </a:extLst>
          </p:cNvPr>
          <p:cNvSpPr txBox="1"/>
          <p:nvPr/>
        </p:nvSpPr>
        <p:spPr>
          <a:xfrm>
            <a:off x="228344" y="3996429"/>
            <a:ext cx="1191900" cy="1054907"/>
          </a:xfrm>
          <a:prstGeom prst="rect">
            <a:avLst/>
          </a:prstGeom>
          <a:noFill/>
          <a:ln w="2857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Climate change impacts</a:t>
            </a:r>
            <a:endParaRPr>
              <a:solidFill>
                <a:schemeClr val="tx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Shape 89"/>
        <p:cNvGrpSpPr/>
        <p:nvPr/>
      </p:nvGrpSpPr>
      <p:grpSpPr>
        <a:xfrm>
          <a:off x="0" y="0"/>
          <a:ext cx="0" cy="0"/>
          <a:chOff x="0" y="0"/>
          <a:chExt cx="0" cy="0"/>
        </a:xfrm>
      </p:grpSpPr>
      <p:sp>
        <p:nvSpPr>
          <p:cNvPr id="90" name="Shape 90"/>
          <p:cNvSpPr txBox="1"/>
          <p:nvPr/>
        </p:nvSpPr>
        <p:spPr>
          <a:xfrm>
            <a:off x="100043" y="4534229"/>
            <a:ext cx="1190561" cy="58477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b="1">
                <a:solidFill>
                  <a:schemeClr val="tx1"/>
                </a:solidFill>
                <a:latin typeface="Calibri"/>
                <a:ea typeface="Calibri"/>
                <a:cs typeface="Calibri"/>
                <a:sym typeface="Calibri"/>
              </a:rPr>
              <a:t>Cherry-</a:t>
            </a:r>
            <a:br>
              <a:rPr lang="en-US" sz="1600" b="1">
                <a:solidFill>
                  <a:schemeClr val="tx1"/>
                </a:solidFill>
                <a:latin typeface="Calibri"/>
                <a:ea typeface="Calibri"/>
                <a:cs typeface="Calibri"/>
                <a:sym typeface="Calibri"/>
              </a:rPr>
            </a:br>
            <a:r>
              <a:rPr lang="en-US" sz="1600" b="1">
                <a:solidFill>
                  <a:schemeClr val="tx1"/>
                </a:solidFill>
                <a:latin typeface="Calibri"/>
                <a:ea typeface="Calibri"/>
                <a:cs typeface="Calibri"/>
                <a:sym typeface="Calibri"/>
              </a:rPr>
              <a:t>picking</a:t>
            </a:r>
            <a:endParaRPr sz="1600" b="1">
              <a:solidFill>
                <a:schemeClr val="tx1"/>
              </a:solidFill>
              <a:latin typeface="Calibri"/>
              <a:ea typeface="Calibri"/>
              <a:cs typeface="Calibri"/>
              <a:sym typeface="Calibri"/>
            </a:endParaRPr>
          </a:p>
        </p:txBody>
      </p:sp>
      <p:sp>
        <p:nvSpPr>
          <p:cNvPr id="92" name="Shape 92"/>
          <p:cNvSpPr txBox="1"/>
          <p:nvPr/>
        </p:nvSpPr>
        <p:spPr>
          <a:xfrm>
            <a:off x="1242936" y="672686"/>
            <a:ext cx="2571367" cy="147732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FACT</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Our planet has continued to build up heat since 1998 - global warming is still happening.</a:t>
            </a:r>
            <a:endParaRPr>
              <a:solidFill>
                <a:schemeClr val="tx1"/>
              </a:solidFill>
            </a:endParaRPr>
          </a:p>
        </p:txBody>
      </p:sp>
      <p:sp>
        <p:nvSpPr>
          <p:cNvPr id="93" name="Shape 93"/>
          <p:cNvSpPr txBox="1"/>
          <p:nvPr/>
        </p:nvSpPr>
        <p:spPr>
          <a:xfrm>
            <a:off x="1272596" y="2321003"/>
            <a:ext cx="2571367" cy="92333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MYTH</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Global warming stopped in 1998.</a:t>
            </a:r>
            <a:endParaRPr sz="1800">
              <a:solidFill>
                <a:schemeClr val="tx1"/>
              </a:solidFill>
              <a:latin typeface="Calibri"/>
              <a:ea typeface="Calibri"/>
              <a:cs typeface="Calibri"/>
              <a:sym typeface="Calibri"/>
            </a:endParaRPr>
          </a:p>
        </p:txBody>
      </p:sp>
      <p:sp>
        <p:nvSpPr>
          <p:cNvPr id="94" name="Shape 94"/>
          <p:cNvSpPr txBox="1"/>
          <p:nvPr/>
        </p:nvSpPr>
        <p:spPr>
          <a:xfrm>
            <a:off x="1282088" y="3481579"/>
            <a:ext cx="2901600" cy="124662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FALLACY</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Looking at one region or a short period ignores the full picture.</a:t>
            </a:r>
            <a:endParaRPr>
              <a:solidFill>
                <a:schemeClr val="tx1"/>
              </a:solidFill>
            </a:endParaRPr>
          </a:p>
        </p:txBody>
      </p:sp>
      <p:pic>
        <p:nvPicPr>
          <p:cNvPr id="95" name="Shape 95"/>
          <p:cNvPicPr preferRelativeResize="0"/>
          <p:nvPr/>
        </p:nvPicPr>
        <p:blipFill>
          <a:blip r:embed="rId3">
            <a:alphaModFix/>
          </a:blip>
          <a:srcRect t="375" b="375"/>
          <a:stretch/>
        </p:blipFill>
        <p:spPr>
          <a:xfrm>
            <a:off x="292952" y="3735584"/>
            <a:ext cx="804661" cy="798618"/>
          </a:xfrm>
          <a:prstGeom prst="rect">
            <a:avLst/>
          </a:prstGeom>
          <a:noFill/>
          <a:ln>
            <a:noFill/>
          </a:ln>
        </p:spPr>
      </p:pic>
      <p:sp>
        <p:nvSpPr>
          <p:cNvPr id="96" name="Shape 96">
            <a:hlinkClick r:id="rId4" action="ppaction://hlinksldjump"/>
          </p:cNvPr>
          <p:cNvSpPr/>
          <p:nvPr/>
        </p:nvSpPr>
        <p:spPr>
          <a:xfrm>
            <a:off x="8599200" y="4739350"/>
            <a:ext cx="408000" cy="274800"/>
          </a:xfrm>
          <a:prstGeom prst="leftArrow">
            <a:avLst>
              <a:gd name="adj1" fmla="val 50000"/>
              <a:gd name="adj2" fmla="val 50000"/>
            </a:avLst>
          </a:prstGeom>
          <a:solidFill>
            <a:srgbClr val="D9D9D9"/>
          </a:solidFill>
          <a:ln w="9525" cap="flat" cmpd="sng">
            <a:solidFill>
              <a:srgbClr val="888888"/>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solidFill>
                <a:schemeClr val="tx1"/>
              </a:solidFill>
            </a:endParaRPr>
          </a:p>
        </p:txBody>
      </p:sp>
      <p:sp>
        <p:nvSpPr>
          <p:cNvPr id="97" name="Shape 97"/>
          <p:cNvSpPr txBox="1"/>
          <p:nvPr/>
        </p:nvSpPr>
        <p:spPr>
          <a:xfrm>
            <a:off x="5988275" y="4728200"/>
            <a:ext cx="2571300" cy="2748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b="1">
                <a:solidFill>
                  <a:schemeClr val="tx1"/>
                </a:solidFill>
                <a:latin typeface="Calibri"/>
                <a:ea typeface="Calibri"/>
                <a:cs typeface="Calibri"/>
                <a:sym typeface="Calibri"/>
              </a:rPr>
              <a:t>http://sks.to/1998</a:t>
            </a:r>
            <a:endParaRPr sz="1200">
              <a:solidFill>
                <a:schemeClr val="tx1"/>
              </a:solidFill>
              <a:latin typeface="Calibri"/>
              <a:ea typeface="Calibri"/>
              <a:cs typeface="Calibri"/>
              <a:sym typeface="Calibri"/>
            </a:endParaRPr>
          </a:p>
        </p:txBody>
      </p:sp>
      <p:sp>
        <p:nvSpPr>
          <p:cNvPr id="2" name="Textfeld 1">
            <a:extLst>
              <a:ext uri="{FF2B5EF4-FFF2-40B4-BE49-F238E27FC236}">
                <a16:creationId xmlns:a16="http://schemas.microsoft.com/office/drawing/2014/main" id="{279CBCF8-281E-4319-BA2A-D903E69440B6}"/>
              </a:ext>
            </a:extLst>
          </p:cNvPr>
          <p:cNvSpPr txBox="1"/>
          <p:nvPr/>
        </p:nvSpPr>
        <p:spPr>
          <a:xfrm flipH="1">
            <a:off x="239150" y="79866"/>
            <a:ext cx="8676249" cy="461665"/>
          </a:xfrm>
          <a:prstGeom prst="rect">
            <a:avLst/>
          </a:prstGeom>
          <a:noFill/>
        </p:spPr>
        <p:txBody>
          <a:bodyPr wrap="square" rtlCol="0">
            <a:spAutoFit/>
          </a:bodyPr>
          <a:lstStyle/>
          <a:p>
            <a:pPr lvl="0" algn="ctr"/>
            <a:r>
              <a:rPr lang="en-US" sz="2400">
                <a:solidFill>
                  <a:schemeClr val="tx1"/>
                </a:solidFill>
              </a:rPr>
              <a:t>Global Warming is happening</a:t>
            </a:r>
          </a:p>
        </p:txBody>
      </p:sp>
      <p:pic>
        <p:nvPicPr>
          <p:cNvPr id="6" name="Grafik 5">
            <a:extLst>
              <a:ext uri="{FF2B5EF4-FFF2-40B4-BE49-F238E27FC236}">
                <a16:creationId xmlns:a16="http://schemas.microsoft.com/office/drawing/2014/main" id="{6325197A-E2D5-4362-8322-499DD0FC2590}"/>
              </a:ext>
            </a:extLst>
          </p:cNvPr>
          <p:cNvPicPr>
            <a:picLocks noChangeAspect="1"/>
          </p:cNvPicPr>
          <p:nvPr/>
        </p:nvPicPr>
        <p:blipFill>
          <a:blip r:embed="rId5"/>
          <a:stretch>
            <a:fillRect/>
          </a:stretch>
        </p:blipFill>
        <p:spPr>
          <a:xfrm>
            <a:off x="4240871" y="4607831"/>
            <a:ext cx="651513" cy="481553"/>
          </a:xfrm>
          <a:prstGeom prst="rect">
            <a:avLst/>
          </a:prstGeom>
          <a:solidFill>
            <a:schemeClr val="bg1">
              <a:lumMod val="85000"/>
            </a:schemeClr>
          </a:solidFill>
        </p:spPr>
      </p:pic>
      <p:sp>
        <p:nvSpPr>
          <p:cNvPr id="5" name="Shape 122">
            <a:extLst>
              <a:ext uri="{FF2B5EF4-FFF2-40B4-BE49-F238E27FC236}">
                <a16:creationId xmlns:a16="http://schemas.microsoft.com/office/drawing/2014/main" id="{D4F7C1AB-DFC0-B997-F709-4EA525D7661D}"/>
              </a:ext>
            </a:extLst>
          </p:cNvPr>
          <p:cNvSpPr txBox="1"/>
          <p:nvPr/>
        </p:nvSpPr>
        <p:spPr>
          <a:xfrm>
            <a:off x="4167556" y="4126792"/>
            <a:ext cx="5521200" cy="534000"/>
          </a:xfrm>
          <a:prstGeom prst="rect">
            <a:avLst/>
          </a:prstGeom>
          <a:noFill/>
          <a:ln>
            <a:noFill/>
          </a:ln>
        </p:spPr>
        <p:txBody>
          <a:bodyPr spcFirstLastPara="1" wrap="square" lIns="121900" tIns="60933" rIns="121900" bIns="60933" anchor="t" anchorCtr="0">
            <a:noAutofit/>
          </a:bodyPr>
          <a:lstStyle/>
          <a:p>
            <a:pPr algn="ctr">
              <a:buSzPts val="1100"/>
            </a:pPr>
            <a:r>
              <a:rPr lang="en-US" sz="1000">
                <a:ea typeface="Calibri"/>
                <a:cs typeface="Calibri"/>
                <a:sym typeface="Calibri"/>
              </a:rPr>
              <a:t>Source: </a:t>
            </a:r>
            <a:r>
              <a:rPr lang="en-US" sz="1000">
                <a:ea typeface="Calibri"/>
                <a:cs typeface="Calibri"/>
                <a:sym typeface="Calibri"/>
                <a:hlinkClick r:id="rId6"/>
              </a:rPr>
              <a:t>Cross-Chapter Box 9.1 Figure 1 (part a)</a:t>
            </a:r>
            <a:r>
              <a:rPr lang="en-US" sz="1000">
                <a:ea typeface="Calibri"/>
                <a:cs typeface="Calibri"/>
                <a:sym typeface="Calibri"/>
              </a:rPr>
              <a:t> IPCC AR6 WGI Chapter 9.</a:t>
            </a:r>
            <a:endParaRPr sz="1000">
              <a:latin typeface="Calibri"/>
              <a:ea typeface="Calibri"/>
              <a:cs typeface="Calibri"/>
              <a:sym typeface="Calibri"/>
            </a:endParaRPr>
          </a:p>
        </p:txBody>
      </p:sp>
      <p:pic>
        <p:nvPicPr>
          <p:cNvPr id="7" name="Grafik 6" descr="Ein Bild, das Text, Screenshot, Berg, Steigung enthält.&#10;&#10;Automatisch generierte Beschreibung">
            <a:extLst>
              <a:ext uri="{FF2B5EF4-FFF2-40B4-BE49-F238E27FC236}">
                <a16:creationId xmlns:a16="http://schemas.microsoft.com/office/drawing/2014/main" id="{BEC4821F-6A4B-FF63-2B33-18EAC6D2E10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03231" y="1034862"/>
            <a:ext cx="2901600" cy="306958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Shape 101"/>
        <p:cNvGrpSpPr/>
        <p:nvPr/>
      </p:nvGrpSpPr>
      <p:grpSpPr>
        <a:xfrm>
          <a:off x="0" y="0"/>
          <a:ext cx="0" cy="0"/>
          <a:chOff x="0" y="0"/>
          <a:chExt cx="0" cy="0"/>
        </a:xfrm>
      </p:grpSpPr>
      <p:sp>
        <p:nvSpPr>
          <p:cNvPr id="102" name="Shape 102"/>
          <p:cNvSpPr txBox="1"/>
          <p:nvPr/>
        </p:nvSpPr>
        <p:spPr>
          <a:xfrm>
            <a:off x="1237912" y="619217"/>
            <a:ext cx="3137139" cy="147732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FACT</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Global warming is like rigging the weather dice, making it more likely to get hot days.</a:t>
            </a:r>
            <a:endParaRPr sz="1800">
              <a:solidFill>
                <a:schemeClr val="tx1"/>
              </a:solidFill>
              <a:latin typeface="Calibri"/>
              <a:ea typeface="Calibri"/>
              <a:cs typeface="Calibri"/>
              <a:sym typeface="Calibri"/>
            </a:endParaRPr>
          </a:p>
        </p:txBody>
      </p:sp>
      <p:sp>
        <p:nvSpPr>
          <p:cNvPr id="103" name="Shape 103"/>
          <p:cNvSpPr txBox="1"/>
          <p:nvPr/>
        </p:nvSpPr>
        <p:spPr>
          <a:xfrm>
            <a:off x="1237912" y="2007400"/>
            <a:ext cx="3253795" cy="92333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MYTH</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It's cold outside, so global warming must have stopped.</a:t>
            </a:r>
            <a:endParaRPr sz="1800">
              <a:solidFill>
                <a:schemeClr val="tx1"/>
              </a:solidFill>
              <a:latin typeface="Calibri"/>
              <a:ea typeface="Calibri"/>
              <a:cs typeface="Calibri"/>
              <a:sym typeface="Calibri"/>
            </a:endParaRPr>
          </a:p>
        </p:txBody>
      </p:sp>
      <p:sp>
        <p:nvSpPr>
          <p:cNvPr id="104" name="Shape 104"/>
          <p:cNvSpPr txBox="1"/>
          <p:nvPr/>
        </p:nvSpPr>
        <p:spPr>
          <a:xfrm>
            <a:off x="1237912" y="3145674"/>
            <a:ext cx="2917045" cy="1754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FALLACY</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Global warming doesn't mean no more cold weather, just fewer cold days compared to hot days.</a:t>
            </a:r>
            <a:endParaRPr sz="1800">
              <a:solidFill>
                <a:schemeClr val="tx1"/>
              </a:solidFill>
              <a:latin typeface="Calibri"/>
              <a:ea typeface="Calibri"/>
              <a:cs typeface="Calibri"/>
              <a:sym typeface="Calibri"/>
            </a:endParaRPr>
          </a:p>
        </p:txBody>
      </p:sp>
      <p:sp>
        <p:nvSpPr>
          <p:cNvPr id="106" name="Shape 106"/>
          <p:cNvSpPr/>
          <p:nvPr/>
        </p:nvSpPr>
        <p:spPr>
          <a:xfrm>
            <a:off x="-1" y="4550468"/>
            <a:ext cx="1383092" cy="58477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b="1">
                <a:solidFill>
                  <a:schemeClr val="tx1"/>
                </a:solidFill>
                <a:latin typeface="Calibri"/>
                <a:ea typeface="Calibri"/>
                <a:cs typeface="Calibri"/>
                <a:sym typeface="Calibri"/>
              </a:rPr>
              <a:t>Impossible</a:t>
            </a:r>
            <a:br>
              <a:rPr lang="en-US" sz="1600" b="1">
                <a:solidFill>
                  <a:schemeClr val="tx1"/>
                </a:solidFill>
                <a:latin typeface="Calibri"/>
                <a:ea typeface="Calibri"/>
                <a:cs typeface="Calibri"/>
                <a:sym typeface="Calibri"/>
              </a:rPr>
            </a:br>
            <a:r>
              <a:rPr lang="en-US" sz="1600" b="1">
                <a:solidFill>
                  <a:schemeClr val="tx1"/>
                </a:solidFill>
                <a:latin typeface="Calibri"/>
                <a:ea typeface="Calibri"/>
                <a:cs typeface="Calibri"/>
                <a:sym typeface="Calibri"/>
              </a:rPr>
              <a:t>Expectations</a:t>
            </a:r>
            <a:endParaRPr sz="1600" b="1">
              <a:solidFill>
                <a:schemeClr val="tx1"/>
              </a:solidFill>
              <a:latin typeface="Calibri"/>
              <a:ea typeface="Calibri"/>
              <a:cs typeface="Calibri"/>
              <a:sym typeface="Calibri"/>
            </a:endParaRPr>
          </a:p>
        </p:txBody>
      </p:sp>
      <p:pic>
        <p:nvPicPr>
          <p:cNvPr id="107" name="Shape 107"/>
          <p:cNvPicPr preferRelativeResize="0"/>
          <p:nvPr/>
        </p:nvPicPr>
        <p:blipFill>
          <a:blip r:embed="rId3">
            <a:alphaModFix/>
          </a:blip>
          <a:srcRect/>
          <a:stretch/>
        </p:blipFill>
        <p:spPr>
          <a:xfrm>
            <a:off x="295126" y="3782812"/>
            <a:ext cx="779940" cy="779940"/>
          </a:xfrm>
          <a:prstGeom prst="rect">
            <a:avLst/>
          </a:prstGeom>
          <a:noFill/>
          <a:ln>
            <a:noFill/>
          </a:ln>
        </p:spPr>
      </p:pic>
      <p:sp>
        <p:nvSpPr>
          <p:cNvPr id="109" name="Shape 109"/>
          <p:cNvSpPr txBox="1"/>
          <p:nvPr/>
        </p:nvSpPr>
        <p:spPr>
          <a:xfrm>
            <a:off x="5988275" y="4728200"/>
            <a:ext cx="2571300" cy="2748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b="1">
                <a:solidFill>
                  <a:schemeClr val="tx1"/>
                </a:solidFill>
                <a:latin typeface="Calibri"/>
                <a:ea typeface="Calibri"/>
                <a:cs typeface="Calibri"/>
                <a:sym typeface="Calibri"/>
              </a:rPr>
              <a:t>http://sks.to/cold</a:t>
            </a:r>
            <a:endParaRPr sz="1200">
              <a:solidFill>
                <a:schemeClr val="tx1"/>
              </a:solidFill>
              <a:latin typeface="Calibri"/>
              <a:ea typeface="Calibri"/>
              <a:cs typeface="Calibri"/>
              <a:sym typeface="Calibri"/>
            </a:endParaRPr>
          </a:p>
        </p:txBody>
      </p:sp>
      <p:sp>
        <p:nvSpPr>
          <p:cNvPr id="10" name="Shape 96">
            <a:hlinkClick r:id="rId4" action="ppaction://hlinksldjump"/>
            <a:extLst>
              <a:ext uri="{FF2B5EF4-FFF2-40B4-BE49-F238E27FC236}">
                <a16:creationId xmlns:a16="http://schemas.microsoft.com/office/drawing/2014/main" id="{8C418388-CBAD-4323-AE18-3662028977B9}"/>
              </a:ext>
            </a:extLst>
          </p:cNvPr>
          <p:cNvSpPr/>
          <p:nvPr/>
        </p:nvSpPr>
        <p:spPr>
          <a:xfrm>
            <a:off x="8599200" y="4739350"/>
            <a:ext cx="408000" cy="274800"/>
          </a:xfrm>
          <a:prstGeom prst="leftArrow">
            <a:avLst>
              <a:gd name="adj1" fmla="val 50000"/>
              <a:gd name="adj2" fmla="val 50000"/>
            </a:avLst>
          </a:prstGeom>
          <a:solidFill>
            <a:srgbClr val="D9D9D9"/>
          </a:solidFill>
          <a:ln w="9525" cap="flat" cmpd="sng">
            <a:solidFill>
              <a:srgbClr val="888888"/>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solidFill>
                <a:schemeClr val="tx1"/>
              </a:solidFill>
            </a:endParaRPr>
          </a:p>
        </p:txBody>
      </p:sp>
      <p:pic>
        <p:nvPicPr>
          <p:cNvPr id="3" name="Grafik 2">
            <a:extLst>
              <a:ext uri="{FF2B5EF4-FFF2-40B4-BE49-F238E27FC236}">
                <a16:creationId xmlns:a16="http://schemas.microsoft.com/office/drawing/2014/main" id="{ADD831C2-7B6B-4D98-98F0-AC9F5114E960}"/>
              </a:ext>
            </a:extLst>
          </p:cNvPr>
          <p:cNvPicPr>
            <a:picLocks noChangeAspect="1"/>
          </p:cNvPicPr>
          <p:nvPr/>
        </p:nvPicPr>
        <p:blipFill>
          <a:blip r:embed="rId5"/>
          <a:stretch>
            <a:fillRect/>
          </a:stretch>
        </p:blipFill>
        <p:spPr>
          <a:xfrm>
            <a:off x="4201325" y="1325364"/>
            <a:ext cx="4683207" cy="2634304"/>
          </a:xfrm>
          <a:prstGeom prst="rect">
            <a:avLst/>
          </a:prstGeom>
        </p:spPr>
      </p:pic>
      <p:sp>
        <p:nvSpPr>
          <p:cNvPr id="12" name="Shape 122">
            <a:extLst>
              <a:ext uri="{FF2B5EF4-FFF2-40B4-BE49-F238E27FC236}">
                <a16:creationId xmlns:a16="http://schemas.microsoft.com/office/drawing/2014/main" id="{66EFAAF2-5912-4112-AB81-8EB9CFE37A7C}"/>
              </a:ext>
            </a:extLst>
          </p:cNvPr>
          <p:cNvSpPr txBox="1"/>
          <p:nvPr/>
        </p:nvSpPr>
        <p:spPr>
          <a:xfrm>
            <a:off x="4774500" y="3977721"/>
            <a:ext cx="4140900" cy="400500"/>
          </a:xfrm>
          <a:prstGeom prst="rect">
            <a:avLst/>
          </a:prstGeom>
          <a:noFill/>
          <a:ln>
            <a:noFill/>
          </a:ln>
        </p:spPr>
        <p:txBody>
          <a:bodyPr spcFirstLastPara="1" wrap="square" lIns="91425" tIns="45700" rIns="91425" bIns="45700" anchor="t" anchorCtr="0">
            <a:noAutofit/>
          </a:bodyPr>
          <a:lstStyle/>
          <a:p>
            <a:pPr lvl="0" algn="r">
              <a:buSzPts val="1100"/>
            </a:pPr>
            <a:r>
              <a:rPr lang="en-US" sz="1000">
                <a:solidFill>
                  <a:schemeClr val="tx1"/>
                </a:solidFill>
                <a:latin typeface="Calibri"/>
                <a:ea typeface="Calibri"/>
                <a:cs typeface="Calibri"/>
                <a:sym typeface="Calibri"/>
              </a:rPr>
              <a:t>Climate Central - http://www.climatecentral.org/gallery/graphics/daily-record-highs-are-dramatically-outpacing-daily-record-lows</a:t>
            </a:r>
            <a:endParaRPr sz="1000">
              <a:solidFill>
                <a:schemeClr val="tx1"/>
              </a:solidFill>
              <a:latin typeface="Calibri"/>
              <a:ea typeface="Calibri"/>
              <a:cs typeface="Calibri"/>
              <a:sym typeface="Calibri"/>
            </a:endParaRPr>
          </a:p>
        </p:txBody>
      </p:sp>
      <p:sp>
        <p:nvSpPr>
          <p:cNvPr id="11" name="Textfeld 10">
            <a:extLst>
              <a:ext uri="{FF2B5EF4-FFF2-40B4-BE49-F238E27FC236}">
                <a16:creationId xmlns:a16="http://schemas.microsoft.com/office/drawing/2014/main" id="{559810B6-6719-4641-B94C-74F6A0519923}"/>
              </a:ext>
            </a:extLst>
          </p:cNvPr>
          <p:cNvSpPr txBox="1"/>
          <p:nvPr/>
        </p:nvSpPr>
        <p:spPr>
          <a:xfrm flipH="1">
            <a:off x="239150" y="70340"/>
            <a:ext cx="8676249" cy="461665"/>
          </a:xfrm>
          <a:prstGeom prst="rect">
            <a:avLst/>
          </a:prstGeom>
          <a:noFill/>
        </p:spPr>
        <p:txBody>
          <a:bodyPr wrap="square" rtlCol="0">
            <a:spAutoFit/>
          </a:bodyPr>
          <a:lstStyle/>
          <a:p>
            <a:pPr lvl="0" algn="ctr"/>
            <a:r>
              <a:rPr lang="en-US" sz="2400">
                <a:solidFill>
                  <a:schemeClr val="tx1"/>
                </a:solidFill>
              </a:rPr>
              <a:t>Global Warming is happening</a:t>
            </a:r>
          </a:p>
        </p:txBody>
      </p:sp>
      <p:pic>
        <p:nvPicPr>
          <p:cNvPr id="4" name="Grafik 3">
            <a:extLst>
              <a:ext uri="{FF2B5EF4-FFF2-40B4-BE49-F238E27FC236}">
                <a16:creationId xmlns:a16="http://schemas.microsoft.com/office/drawing/2014/main" id="{57300912-C65D-B049-9662-9BD6249B8314}"/>
              </a:ext>
            </a:extLst>
          </p:cNvPr>
          <p:cNvPicPr>
            <a:picLocks noChangeAspect="1"/>
          </p:cNvPicPr>
          <p:nvPr/>
        </p:nvPicPr>
        <p:blipFill>
          <a:blip r:embed="rId6"/>
          <a:stretch>
            <a:fillRect/>
          </a:stretch>
        </p:blipFill>
        <p:spPr>
          <a:xfrm>
            <a:off x="4240871" y="4622120"/>
            <a:ext cx="651513" cy="481553"/>
          </a:xfrm>
          <a:prstGeom prst="rect">
            <a:avLst/>
          </a:prstGeom>
          <a:solidFill>
            <a:schemeClr val="bg1">
              <a:lumMod val="85000"/>
            </a:schemeClr>
          </a:solid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Shape 113"/>
        <p:cNvGrpSpPr/>
        <p:nvPr/>
      </p:nvGrpSpPr>
      <p:grpSpPr>
        <a:xfrm>
          <a:off x="0" y="0"/>
          <a:ext cx="0" cy="0"/>
          <a:chOff x="0" y="0"/>
          <a:chExt cx="0" cy="0"/>
        </a:xfrm>
      </p:grpSpPr>
      <p:sp>
        <p:nvSpPr>
          <p:cNvPr id="115" name="Shape 115"/>
          <p:cNvSpPr txBox="1"/>
          <p:nvPr/>
        </p:nvSpPr>
        <p:spPr>
          <a:xfrm>
            <a:off x="1249970" y="665644"/>
            <a:ext cx="3225000" cy="1477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FACT</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Overall, glaciers across the globe are shrinking at an accelerating rate, threatening water supplies for millions of people.</a:t>
            </a:r>
            <a:endParaRPr>
              <a:solidFill>
                <a:schemeClr val="tx1"/>
              </a:solidFill>
            </a:endParaRPr>
          </a:p>
        </p:txBody>
      </p:sp>
      <p:sp>
        <p:nvSpPr>
          <p:cNvPr id="116" name="Shape 116"/>
          <p:cNvSpPr txBox="1"/>
          <p:nvPr/>
        </p:nvSpPr>
        <p:spPr>
          <a:xfrm>
            <a:off x="1249970" y="2255208"/>
            <a:ext cx="3083400" cy="117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MYTH</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Glaciers around the world are increasing, disproving global warming.</a:t>
            </a:r>
            <a:endParaRPr sz="1800">
              <a:solidFill>
                <a:schemeClr val="tx1"/>
              </a:solidFill>
              <a:latin typeface="Calibri"/>
              <a:ea typeface="Calibri"/>
              <a:cs typeface="Calibri"/>
              <a:sym typeface="Calibri"/>
            </a:endParaRPr>
          </a:p>
        </p:txBody>
      </p:sp>
      <p:sp>
        <p:nvSpPr>
          <p:cNvPr id="117" name="Shape 117"/>
          <p:cNvSpPr txBox="1"/>
          <p:nvPr/>
        </p:nvSpPr>
        <p:spPr>
          <a:xfrm>
            <a:off x="1249969" y="3483999"/>
            <a:ext cx="3331401" cy="144672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FALLACY</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Picking a handful of growing glaciers ignores the vast majority of glaciers that are shrinking.</a:t>
            </a:r>
            <a:endParaRPr>
              <a:solidFill>
                <a:schemeClr val="tx1"/>
              </a:solidFill>
            </a:endParaRPr>
          </a:p>
        </p:txBody>
      </p:sp>
      <p:sp>
        <p:nvSpPr>
          <p:cNvPr id="120" name="Shape 120"/>
          <p:cNvSpPr txBox="1"/>
          <p:nvPr/>
        </p:nvSpPr>
        <p:spPr>
          <a:xfrm>
            <a:off x="5988275" y="4728200"/>
            <a:ext cx="2571300" cy="2748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b="1">
                <a:solidFill>
                  <a:schemeClr val="tx1"/>
                </a:solidFill>
                <a:latin typeface="Calibri"/>
                <a:ea typeface="Calibri"/>
                <a:cs typeface="Calibri"/>
                <a:sym typeface="Calibri"/>
              </a:rPr>
              <a:t>http://sks.to/glacier</a:t>
            </a:r>
            <a:endParaRPr sz="1200">
              <a:solidFill>
                <a:schemeClr val="tx1"/>
              </a:solidFill>
              <a:latin typeface="Calibri"/>
              <a:ea typeface="Calibri"/>
              <a:cs typeface="Calibri"/>
              <a:sym typeface="Calibri"/>
            </a:endParaRPr>
          </a:p>
        </p:txBody>
      </p:sp>
      <p:pic>
        <p:nvPicPr>
          <p:cNvPr id="121" name="Shape 121" descr="worldGlacierStatus_wgms_2014data_1of4_1024px_med.jpg"/>
          <p:cNvPicPr preferRelativeResize="0"/>
          <p:nvPr/>
        </p:nvPicPr>
        <p:blipFill>
          <a:blip r:embed="rId3">
            <a:alphaModFix/>
          </a:blip>
          <a:stretch>
            <a:fillRect/>
          </a:stretch>
        </p:blipFill>
        <p:spPr>
          <a:xfrm>
            <a:off x="4831126" y="722224"/>
            <a:ext cx="4049636" cy="3854618"/>
          </a:xfrm>
          <a:prstGeom prst="rect">
            <a:avLst/>
          </a:prstGeom>
          <a:noFill/>
          <a:ln>
            <a:noFill/>
          </a:ln>
        </p:spPr>
      </p:pic>
      <p:sp>
        <p:nvSpPr>
          <p:cNvPr id="122" name="Shape 122"/>
          <p:cNvSpPr txBox="1"/>
          <p:nvPr/>
        </p:nvSpPr>
        <p:spPr>
          <a:xfrm>
            <a:off x="4774500" y="4549131"/>
            <a:ext cx="4140900" cy="19985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SzPts val="1100"/>
              <a:buNone/>
            </a:pPr>
            <a:r>
              <a:rPr lang="en-US" sz="1000">
                <a:solidFill>
                  <a:schemeClr val="tx1"/>
                </a:solidFill>
                <a:latin typeface="Calibri"/>
                <a:ea typeface="Calibri"/>
                <a:cs typeface="Calibri"/>
                <a:sym typeface="Calibri"/>
              </a:rPr>
              <a:t>Skeptical Science - https://skepticalscience.com/graphics.php?g=246</a:t>
            </a:r>
            <a:endParaRPr sz="1000">
              <a:solidFill>
                <a:schemeClr val="tx1"/>
              </a:solidFill>
              <a:latin typeface="Calibri"/>
              <a:ea typeface="Calibri"/>
              <a:cs typeface="Calibri"/>
              <a:sym typeface="Calibri"/>
            </a:endParaRPr>
          </a:p>
        </p:txBody>
      </p:sp>
      <p:sp>
        <p:nvSpPr>
          <p:cNvPr id="11" name="Shape 96">
            <a:hlinkClick r:id="rId4" action="ppaction://hlinksldjump"/>
            <a:extLst>
              <a:ext uri="{FF2B5EF4-FFF2-40B4-BE49-F238E27FC236}">
                <a16:creationId xmlns:a16="http://schemas.microsoft.com/office/drawing/2014/main" id="{FF793790-D8E2-4FD7-902C-CF9C9A13B0DB}"/>
              </a:ext>
            </a:extLst>
          </p:cNvPr>
          <p:cNvSpPr/>
          <p:nvPr/>
        </p:nvSpPr>
        <p:spPr>
          <a:xfrm>
            <a:off x="8599200" y="4739350"/>
            <a:ext cx="408000" cy="274800"/>
          </a:xfrm>
          <a:prstGeom prst="leftArrow">
            <a:avLst>
              <a:gd name="adj1" fmla="val 50000"/>
              <a:gd name="adj2" fmla="val 50000"/>
            </a:avLst>
          </a:prstGeom>
          <a:solidFill>
            <a:srgbClr val="D9D9D9"/>
          </a:solidFill>
          <a:ln w="9525" cap="flat" cmpd="sng">
            <a:solidFill>
              <a:srgbClr val="888888"/>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solidFill>
                <a:schemeClr val="tx1"/>
              </a:solidFill>
            </a:endParaRPr>
          </a:p>
        </p:txBody>
      </p:sp>
      <p:sp>
        <p:nvSpPr>
          <p:cNvPr id="14" name="Shape 122">
            <a:extLst>
              <a:ext uri="{FF2B5EF4-FFF2-40B4-BE49-F238E27FC236}">
                <a16:creationId xmlns:a16="http://schemas.microsoft.com/office/drawing/2014/main" id="{F4412204-CDE9-420C-AF6A-4768FDF4C009}"/>
              </a:ext>
            </a:extLst>
          </p:cNvPr>
          <p:cNvSpPr txBox="1"/>
          <p:nvPr/>
        </p:nvSpPr>
        <p:spPr>
          <a:xfrm>
            <a:off x="4698537" y="5143500"/>
            <a:ext cx="4140900" cy="19985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SzPts val="1100"/>
              <a:buNone/>
            </a:pPr>
            <a:r>
              <a:rPr lang="en-US" sz="1000">
                <a:solidFill>
                  <a:schemeClr val="tx1"/>
                </a:solidFill>
                <a:latin typeface="Calibri"/>
                <a:ea typeface="Calibri"/>
                <a:cs typeface="Calibri"/>
                <a:sym typeface="Calibri"/>
              </a:rPr>
              <a:t>Skeptical Science - https://skepticalscience.com/graphics.php?g=246</a:t>
            </a:r>
            <a:endParaRPr sz="1000">
              <a:solidFill>
                <a:schemeClr val="tx1"/>
              </a:solidFill>
              <a:latin typeface="Calibri"/>
              <a:ea typeface="Calibri"/>
              <a:cs typeface="Calibri"/>
              <a:sym typeface="Calibri"/>
            </a:endParaRPr>
          </a:p>
        </p:txBody>
      </p:sp>
      <p:sp>
        <p:nvSpPr>
          <p:cNvPr id="12" name="Textfeld 11">
            <a:extLst>
              <a:ext uri="{FF2B5EF4-FFF2-40B4-BE49-F238E27FC236}">
                <a16:creationId xmlns:a16="http://schemas.microsoft.com/office/drawing/2014/main" id="{10FAE9AB-67F5-4489-B692-2B528C46D564}"/>
              </a:ext>
            </a:extLst>
          </p:cNvPr>
          <p:cNvSpPr txBox="1"/>
          <p:nvPr/>
        </p:nvSpPr>
        <p:spPr>
          <a:xfrm flipH="1">
            <a:off x="239150" y="70340"/>
            <a:ext cx="8676249" cy="461665"/>
          </a:xfrm>
          <a:prstGeom prst="rect">
            <a:avLst/>
          </a:prstGeom>
          <a:noFill/>
        </p:spPr>
        <p:txBody>
          <a:bodyPr wrap="square" rtlCol="0">
            <a:spAutoFit/>
          </a:bodyPr>
          <a:lstStyle/>
          <a:p>
            <a:pPr lvl="0" algn="ctr"/>
            <a:r>
              <a:rPr lang="en-US" sz="2400">
                <a:solidFill>
                  <a:schemeClr val="tx1"/>
                </a:solidFill>
              </a:rPr>
              <a:t>Global Warming is happening</a:t>
            </a:r>
          </a:p>
        </p:txBody>
      </p:sp>
      <p:sp>
        <p:nvSpPr>
          <p:cNvPr id="15" name="Shape 90">
            <a:extLst>
              <a:ext uri="{FF2B5EF4-FFF2-40B4-BE49-F238E27FC236}">
                <a16:creationId xmlns:a16="http://schemas.microsoft.com/office/drawing/2014/main" id="{DDD47171-27A4-4315-A6F2-16590748E4C2}"/>
              </a:ext>
            </a:extLst>
          </p:cNvPr>
          <p:cNvSpPr txBox="1"/>
          <p:nvPr/>
        </p:nvSpPr>
        <p:spPr>
          <a:xfrm>
            <a:off x="100043" y="4534229"/>
            <a:ext cx="1190561" cy="58477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b="1">
                <a:solidFill>
                  <a:schemeClr val="tx1"/>
                </a:solidFill>
                <a:latin typeface="Calibri"/>
                <a:ea typeface="Calibri"/>
                <a:cs typeface="Calibri"/>
                <a:sym typeface="Calibri"/>
              </a:rPr>
              <a:t>Cherry-</a:t>
            </a:r>
            <a:br>
              <a:rPr lang="en-US" sz="1600" b="1">
                <a:solidFill>
                  <a:schemeClr val="tx1"/>
                </a:solidFill>
                <a:latin typeface="Calibri"/>
                <a:ea typeface="Calibri"/>
                <a:cs typeface="Calibri"/>
                <a:sym typeface="Calibri"/>
              </a:rPr>
            </a:br>
            <a:r>
              <a:rPr lang="en-US" sz="1600" b="1">
                <a:solidFill>
                  <a:schemeClr val="tx1"/>
                </a:solidFill>
                <a:latin typeface="Calibri"/>
                <a:ea typeface="Calibri"/>
                <a:cs typeface="Calibri"/>
                <a:sym typeface="Calibri"/>
              </a:rPr>
              <a:t>picking</a:t>
            </a:r>
            <a:endParaRPr sz="1600" b="1">
              <a:solidFill>
                <a:schemeClr val="tx1"/>
              </a:solidFill>
              <a:latin typeface="Calibri"/>
              <a:ea typeface="Calibri"/>
              <a:cs typeface="Calibri"/>
              <a:sym typeface="Calibri"/>
            </a:endParaRPr>
          </a:p>
        </p:txBody>
      </p:sp>
      <p:pic>
        <p:nvPicPr>
          <p:cNvPr id="16" name="Shape 95">
            <a:extLst>
              <a:ext uri="{FF2B5EF4-FFF2-40B4-BE49-F238E27FC236}">
                <a16:creationId xmlns:a16="http://schemas.microsoft.com/office/drawing/2014/main" id="{75420D8F-AAC5-4A84-B6C7-25A83B291175}"/>
              </a:ext>
            </a:extLst>
          </p:cNvPr>
          <p:cNvPicPr preferRelativeResize="0"/>
          <p:nvPr/>
        </p:nvPicPr>
        <p:blipFill>
          <a:blip r:embed="rId5">
            <a:alphaModFix/>
          </a:blip>
          <a:srcRect t="375" b="375"/>
          <a:stretch/>
        </p:blipFill>
        <p:spPr>
          <a:xfrm>
            <a:off x="292952" y="3735584"/>
            <a:ext cx="804661" cy="798618"/>
          </a:xfrm>
          <a:prstGeom prst="rect">
            <a:avLst/>
          </a:prstGeom>
          <a:noFill/>
          <a:ln>
            <a:noFill/>
          </a:ln>
        </p:spPr>
      </p:pic>
      <p:pic>
        <p:nvPicPr>
          <p:cNvPr id="3" name="Grafik 2">
            <a:extLst>
              <a:ext uri="{FF2B5EF4-FFF2-40B4-BE49-F238E27FC236}">
                <a16:creationId xmlns:a16="http://schemas.microsoft.com/office/drawing/2014/main" id="{79715852-D3C2-AAB8-9D20-4F13705BBBE3}"/>
              </a:ext>
            </a:extLst>
          </p:cNvPr>
          <p:cNvPicPr>
            <a:picLocks noChangeAspect="1"/>
          </p:cNvPicPr>
          <p:nvPr/>
        </p:nvPicPr>
        <p:blipFill>
          <a:blip r:embed="rId6"/>
          <a:stretch>
            <a:fillRect/>
          </a:stretch>
        </p:blipFill>
        <p:spPr>
          <a:xfrm>
            <a:off x="4240871" y="4603068"/>
            <a:ext cx="651513" cy="481553"/>
          </a:xfrm>
          <a:prstGeom prst="rect">
            <a:avLst/>
          </a:prstGeom>
          <a:solidFill>
            <a:schemeClr val="bg1">
              <a:lumMod val="85000"/>
            </a:schemeClr>
          </a:solid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Shape 126"/>
        <p:cNvGrpSpPr/>
        <p:nvPr/>
      </p:nvGrpSpPr>
      <p:grpSpPr>
        <a:xfrm>
          <a:off x="0" y="0"/>
          <a:ext cx="0" cy="0"/>
          <a:chOff x="0" y="0"/>
          <a:chExt cx="0" cy="0"/>
        </a:xfrm>
      </p:grpSpPr>
      <p:pic>
        <p:nvPicPr>
          <p:cNvPr id="128" name="Shape 128" descr="Greenlandicelosses.jpg"/>
          <p:cNvPicPr preferRelativeResize="0"/>
          <p:nvPr/>
        </p:nvPicPr>
        <p:blipFill rotWithShape="1">
          <a:blip r:embed="rId3">
            <a:alphaModFix/>
          </a:blip>
          <a:srcRect l="1493" r="1493"/>
          <a:stretch/>
        </p:blipFill>
        <p:spPr>
          <a:xfrm>
            <a:off x="4536692" y="1172197"/>
            <a:ext cx="4369299" cy="2905424"/>
          </a:xfrm>
          <a:prstGeom prst="rect">
            <a:avLst/>
          </a:prstGeom>
          <a:noFill/>
          <a:ln>
            <a:noFill/>
          </a:ln>
        </p:spPr>
      </p:pic>
      <p:sp>
        <p:nvSpPr>
          <p:cNvPr id="129" name="Shape 129"/>
          <p:cNvSpPr txBox="1"/>
          <p:nvPr/>
        </p:nvSpPr>
        <p:spPr>
          <a:xfrm>
            <a:off x="1228869" y="630471"/>
            <a:ext cx="3225000" cy="1477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FACT</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Greenland on the whole is losing ice, at a rate of over 2 Mount </a:t>
            </a:r>
            <a:r>
              <a:rPr lang="en-US" sz="1800" err="1">
                <a:solidFill>
                  <a:schemeClr val="tx1"/>
                </a:solidFill>
                <a:latin typeface="Calibri"/>
                <a:ea typeface="Calibri"/>
                <a:cs typeface="Calibri"/>
                <a:sym typeface="Calibri"/>
              </a:rPr>
              <a:t>Everests</a:t>
            </a:r>
            <a:r>
              <a:rPr lang="en-US" sz="1800">
                <a:solidFill>
                  <a:schemeClr val="tx1"/>
                </a:solidFill>
                <a:latin typeface="Calibri"/>
                <a:ea typeface="Calibri"/>
                <a:cs typeface="Calibri"/>
                <a:sym typeface="Calibri"/>
              </a:rPr>
              <a:t> worth of ice every year.</a:t>
            </a:r>
            <a:endParaRPr>
              <a:solidFill>
                <a:schemeClr val="tx1"/>
              </a:solidFill>
            </a:endParaRPr>
          </a:p>
        </p:txBody>
      </p:sp>
      <p:sp>
        <p:nvSpPr>
          <p:cNvPr id="130" name="Shape 130"/>
          <p:cNvSpPr txBox="1"/>
          <p:nvPr/>
        </p:nvSpPr>
        <p:spPr>
          <a:xfrm>
            <a:off x="1228869" y="2202449"/>
            <a:ext cx="3083400" cy="117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MYTH</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Greenland ice sheet is thick- </a:t>
            </a:r>
            <a:r>
              <a:rPr lang="en-US" sz="1800" err="1">
                <a:solidFill>
                  <a:schemeClr val="tx1"/>
                </a:solidFill>
                <a:latin typeface="Calibri"/>
                <a:ea typeface="Calibri"/>
                <a:cs typeface="Calibri"/>
                <a:sym typeface="Calibri"/>
              </a:rPr>
              <a:t>ening</a:t>
            </a:r>
            <a:r>
              <a:rPr lang="en-US" sz="1800">
                <a:solidFill>
                  <a:schemeClr val="tx1"/>
                </a:solidFill>
                <a:latin typeface="Calibri"/>
                <a:ea typeface="Calibri"/>
                <a:cs typeface="Calibri"/>
                <a:sym typeface="Calibri"/>
              </a:rPr>
              <a:t> in the middle so it must be gaining mass.</a:t>
            </a:r>
            <a:endParaRPr sz="1800">
              <a:solidFill>
                <a:schemeClr val="tx1"/>
              </a:solidFill>
              <a:latin typeface="Calibri"/>
              <a:ea typeface="Calibri"/>
              <a:cs typeface="Calibri"/>
              <a:sym typeface="Calibri"/>
            </a:endParaRPr>
          </a:p>
        </p:txBody>
      </p:sp>
      <p:sp>
        <p:nvSpPr>
          <p:cNvPr id="131" name="Shape 131"/>
          <p:cNvSpPr txBox="1"/>
          <p:nvPr/>
        </p:nvSpPr>
        <p:spPr>
          <a:xfrm>
            <a:off x="1228868" y="3474548"/>
            <a:ext cx="3225000" cy="149692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FALLACY</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Looking at the whole ice sheet shows it's thickening in the middle but ice loss at the edges is accelerating.</a:t>
            </a:r>
            <a:endParaRPr>
              <a:solidFill>
                <a:schemeClr val="tx1"/>
              </a:solidFill>
            </a:endParaRPr>
          </a:p>
        </p:txBody>
      </p:sp>
      <p:sp>
        <p:nvSpPr>
          <p:cNvPr id="134" name="Shape 134"/>
          <p:cNvSpPr txBox="1"/>
          <p:nvPr/>
        </p:nvSpPr>
        <p:spPr>
          <a:xfrm>
            <a:off x="5988275" y="4728200"/>
            <a:ext cx="2571300" cy="2748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b="1">
                <a:solidFill>
                  <a:schemeClr val="tx1"/>
                </a:solidFill>
                <a:latin typeface="Calibri"/>
                <a:ea typeface="Calibri"/>
                <a:cs typeface="Calibri"/>
                <a:sym typeface="Calibri"/>
              </a:rPr>
              <a:t>http://sks.to/greenland</a:t>
            </a:r>
            <a:endParaRPr sz="1200">
              <a:solidFill>
                <a:schemeClr val="tx1"/>
              </a:solidFill>
              <a:latin typeface="Calibri"/>
              <a:ea typeface="Calibri"/>
              <a:cs typeface="Calibri"/>
              <a:sym typeface="Calibri"/>
            </a:endParaRPr>
          </a:p>
        </p:txBody>
      </p:sp>
      <p:sp>
        <p:nvSpPr>
          <p:cNvPr id="10" name="Shape 96">
            <a:hlinkClick r:id="rId4" action="ppaction://hlinksldjump"/>
            <a:extLst>
              <a:ext uri="{FF2B5EF4-FFF2-40B4-BE49-F238E27FC236}">
                <a16:creationId xmlns:a16="http://schemas.microsoft.com/office/drawing/2014/main" id="{10413F6A-BAAA-40C4-B243-A95AD3A8297C}"/>
              </a:ext>
            </a:extLst>
          </p:cNvPr>
          <p:cNvSpPr/>
          <p:nvPr/>
        </p:nvSpPr>
        <p:spPr>
          <a:xfrm>
            <a:off x="8599200" y="4739350"/>
            <a:ext cx="408000" cy="274800"/>
          </a:xfrm>
          <a:prstGeom prst="leftArrow">
            <a:avLst>
              <a:gd name="adj1" fmla="val 50000"/>
              <a:gd name="adj2" fmla="val 50000"/>
            </a:avLst>
          </a:prstGeom>
          <a:solidFill>
            <a:srgbClr val="D9D9D9"/>
          </a:solidFill>
          <a:ln w="9525" cap="flat" cmpd="sng">
            <a:solidFill>
              <a:srgbClr val="888888"/>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solidFill>
                <a:schemeClr val="tx1"/>
              </a:solidFill>
            </a:endParaRPr>
          </a:p>
        </p:txBody>
      </p:sp>
      <p:sp>
        <p:nvSpPr>
          <p:cNvPr id="11" name="Shape 122">
            <a:extLst>
              <a:ext uri="{FF2B5EF4-FFF2-40B4-BE49-F238E27FC236}">
                <a16:creationId xmlns:a16="http://schemas.microsoft.com/office/drawing/2014/main" id="{CD8460AB-6EE2-4726-9B5B-563C2221A70C}"/>
              </a:ext>
            </a:extLst>
          </p:cNvPr>
          <p:cNvSpPr txBox="1"/>
          <p:nvPr/>
        </p:nvSpPr>
        <p:spPr>
          <a:xfrm>
            <a:off x="4809135" y="4085005"/>
            <a:ext cx="4140900" cy="396939"/>
          </a:xfrm>
          <a:prstGeom prst="rect">
            <a:avLst/>
          </a:prstGeom>
          <a:noFill/>
          <a:ln>
            <a:noFill/>
          </a:ln>
        </p:spPr>
        <p:txBody>
          <a:bodyPr spcFirstLastPara="1" wrap="square" lIns="91425" tIns="45700" rIns="91425" bIns="45700" anchor="t" anchorCtr="0">
            <a:noAutofit/>
          </a:bodyPr>
          <a:lstStyle/>
          <a:p>
            <a:pPr lvl="0" algn="r">
              <a:buSzPts val="1100"/>
            </a:pPr>
            <a:r>
              <a:rPr lang="en-US" sz="1000">
                <a:solidFill>
                  <a:schemeClr val="tx1"/>
                </a:solidFill>
                <a:latin typeface="Calibri" panose="020F0502020204030204" pitchFamily="34" charset="0"/>
                <a:cs typeface="Calibri" panose="020F0502020204030204" pitchFamily="34" charset="0"/>
              </a:rPr>
              <a:t>Estimated Greenland Ice Sheet mass balance changes since 1950 using three different methods (Jiang 2010)</a:t>
            </a:r>
            <a:endParaRPr sz="1000">
              <a:solidFill>
                <a:schemeClr val="tx1"/>
              </a:solidFill>
              <a:latin typeface="Calibri" panose="020F0502020204030204" pitchFamily="34" charset="0"/>
              <a:ea typeface="Calibri"/>
              <a:cs typeface="Calibri" panose="020F0502020204030204" pitchFamily="34" charset="0"/>
              <a:sym typeface="Calibri"/>
            </a:endParaRPr>
          </a:p>
        </p:txBody>
      </p:sp>
      <p:sp>
        <p:nvSpPr>
          <p:cNvPr id="12" name="Textfeld 11">
            <a:extLst>
              <a:ext uri="{FF2B5EF4-FFF2-40B4-BE49-F238E27FC236}">
                <a16:creationId xmlns:a16="http://schemas.microsoft.com/office/drawing/2014/main" id="{F4F6377C-9032-4E09-8BD4-FC8D9D34E1A6}"/>
              </a:ext>
            </a:extLst>
          </p:cNvPr>
          <p:cNvSpPr txBox="1"/>
          <p:nvPr/>
        </p:nvSpPr>
        <p:spPr>
          <a:xfrm flipH="1">
            <a:off x="239150" y="70340"/>
            <a:ext cx="8676249" cy="461665"/>
          </a:xfrm>
          <a:prstGeom prst="rect">
            <a:avLst/>
          </a:prstGeom>
          <a:noFill/>
        </p:spPr>
        <p:txBody>
          <a:bodyPr wrap="square" rtlCol="0">
            <a:spAutoFit/>
          </a:bodyPr>
          <a:lstStyle/>
          <a:p>
            <a:pPr lvl="0" algn="ctr"/>
            <a:r>
              <a:rPr lang="en-US" sz="2400">
                <a:solidFill>
                  <a:schemeClr val="tx1"/>
                </a:solidFill>
              </a:rPr>
              <a:t>Global Warming is happening</a:t>
            </a:r>
          </a:p>
        </p:txBody>
      </p:sp>
      <p:sp>
        <p:nvSpPr>
          <p:cNvPr id="14" name="Shape 90">
            <a:extLst>
              <a:ext uri="{FF2B5EF4-FFF2-40B4-BE49-F238E27FC236}">
                <a16:creationId xmlns:a16="http://schemas.microsoft.com/office/drawing/2014/main" id="{EDC3FF83-1E47-446D-8674-E32496492AF5}"/>
              </a:ext>
            </a:extLst>
          </p:cNvPr>
          <p:cNvSpPr txBox="1"/>
          <p:nvPr/>
        </p:nvSpPr>
        <p:spPr>
          <a:xfrm>
            <a:off x="100043" y="4534229"/>
            <a:ext cx="1190561" cy="58477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b="1">
                <a:solidFill>
                  <a:schemeClr val="tx1"/>
                </a:solidFill>
                <a:latin typeface="Calibri"/>
                <a:ea typeface="Calibri"/>
                <a:cs typeface="Calibri"/>
                <a:sym typeface="Calibri"/>
              </a:rPr>
              <a:t>Cherry-</a:t>
            </a:r>
            <a:br>
              <a:rPr lang="en-US" sz="1600" b="1">
                <a:solidFill>
                  <a:schemeClr val="tx1"/>
                </a:solidFill>
                <a:latin typeface="Calibri"/>
                <a:ea typeface="Calibri"/>
                <a:cs typeface="Calibri"/>
                <a:sym typeface="Calibri"/>
              </a:rPr>
            </a:br>
            <a:r>
              <a:rPr lang="en-US" sz="1600" b="1">
                <a:solidFill>
                  <a:schemeClr val="tx1"/>
                </a:solidFill>
                <a:latin typeface="Calibri"/>
                <a:ea typeface="Calibri"/>
                <a:cs typeface="Calibri"/>
                <a:sym typeface="Calibri"/>
              </a:rPr>
              <a:t>picking</a:t>
            </a:r>
            <a:endParaRPr sz="1600" b="1">
              <a:solidFill>
                <a:schemeClr val="tx1"/>
              </a:solidFill>
              <a:latin typeface="Calibri"/>
              <a:ea typeface="Calibri"/>
              <a:cs typeface="Calibri"/>
              <a:sym typeface="Calibri"/>
            </a:endParaRPr>
          </a:p>
        </p:txBody>
      </p:sp>
      <p:pic>
        <p:nvPicPr>
          <p:cNvPr id="15" name="Shape 95">
            <a:extLst>
              <a:ext uri="{FF2B5EF4-FFF2-40B4-BE49-F238E27FC236}">
                <a16:creationId xmlns:a16="http://schemas.microsoft.com/office/drawing/2014/main" id="{3A998061-1E90-457B-891E-5C92665B51F2}"/>
              </a:ext>
            </a:extLst>
          </p:cNvPr>
          <p:cNvPicPr preferRelativeResize="0"/>
          <p:nvPr/>
        </p:nvPicPr>
        <p:blipFill>
          <a:blip r:embed="rId5">
            <a:alphaModFix/>
          </a:blip>
          <a:srcRect t="375" b="375"/>
          <a:stretch/>
        </p:blipFill>
        <p:spPr>
          <a:xfrm>
            <a:off x="292952" y="3735584"/>
            <a:ext cx="804661" cy="798618"/>
          </a:xfrm>
          <a:prstGeom prst="rect">
            <a:avLst/>
          </a:prstGeom>
          <a:noFill/>
          <a:ln>
            <a:noFill/>
          </a:ln>
        </p:spPr>
      </p:pic>
      <p:pic>
        <p:nvPicPr>
          <p:cNvPr id="3" name="Grafik 2">
            <a:extLst>
              <a:ext uri="{FF2B5EF4-FFF2-40B4-BE49-F238E27FC236}">
                <a16:creationId xmlns:a16="http://schemas.microsoft.com/office/drawing/2014/main" id="{8ECDFC4A-C287-4FC7-97A2-89C816216819}"/>
              </a:ext>
            </a:extLst>
          </p:cNvPr>
          <p:cNvPicPr>
            <a:picLocks noChangeAspect="1"/>
          </p:cNvPicPr>
          <p:nvPr/>
        </p:nvPicPr>
        <p:blipFill>
          <a:blip r:embed="rId6"/>
          <a:stretch>
            <a:fillRect/>
          </a:stretch>
        </p:blipFill>
        <p:spPr>
          <a:xfrm>
            <a:off x="4240871" y="4603068"/>
            <a:ext cx="651513" cy="481553"/>
          </a:xfrm>
          <a:prstGeom prst="rect">
            <a:avLst/>
          </a:prstGeom>
          <a:solidFill>
            <a:schemeClr val="bg1">
              <a:lumMod val="85000"/>
            </a:schemeClr>
          </a:solid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Shape 138"/>
        <p:cNvGrpSpPr/>
        <p:nvPr/>
      </p:nvGrpSpPr>
      <p:grpSpPr>
        <a:xfrm>
          <a:off x="0" y="0"/>
          <a:ext cx="0" cy="0"/>
          <a:chOff x="0" y="0"/>
          <a:chExt cx="0" cy="0"/>
        </a:xfrm>
      </p:grpSpPr>
      <p:sp>
        <p:nvSpPr>
          <p:cNvPr id="140" name="Shape 140"/>
          <p:cNvSpPr txBox="1"/>
          <p:nvPr/>
        </p:nvSpPr>
        <p:spPr>
          <a:xfrm>
            <a:off x="1242935" y="534347"/>
            <a:ext cx="3706789" cy="1706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FACT</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The West Antarctic ice sheet is losing hundreds of billions of </a:t>
            </a:r>
            <a:r>
              <a:rPr lang="en-US" sz="1800" err="1">
                <a:solidFill>
                  <a:schemeClr val="tx1"/>
                </a:solidFill>
                <a:latin typeface="Calibri"/>
                <a:ea typeface="Calibri"/>
                <a:cs typeface="Calibri"/>
                <a:sym typeface="Calibri"/>
              </a:rPr>
              <a:t>tonnes</a:t>
            </a:r>
            <a:r>
              <a:rPr lang="en-US" sz="1800">
                <a:solidFill>
                  <a:schemeClr val="tx1"/>
                </a:solidFill>
                <a:latin typeface="Calibri"/>
                <a:ea typeface="Calibri"/>
                <a:cs typeface="Calibri"/>
                <a:sym typeface="Calibri"/>
              </a:rPr>
              <a:t> of ice every year, making it a major contributor to global sea level rise.</a:t>
            </a:r>
            <a:endParaRPr>
              <a:solidFill>
                <a:schemeClr val="tx1"/>
              </a:solidFill>
            </a:endParaRPr>
          </a:p>
        </p:txBody>
      </p:sp>
      <p:sp>
        <p:nvSpPr>
          <p:cNvPr id="141" name="Shape 141"/>
          <p:cNvSpPr txBox="1"/>
          <p:nvPr/>
        </p:nvSpPr>
        <p:spPr>
          <a:xfrm>
            <a:off x="1242935" y="2256379"/>
            <a:ext cx="3503392" cy="117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MYTH</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Antarctic sea ice is on the increase and casts doubt on global warming.</a:t>
            </a:r>
            <a:endParaRPr sz="1800">
              <a:solidFill>
                <a:schemeClr val="tx1"/>
              </a:solidFill>
              <a:latin typeface="Calibri"/>
              <a:ea typeface="Calibri"/>
              <a:cs typeface="Calibri"/>
              <a:sym typeface="Calibri"/>
            </a:endParaRPr>
          </a:p>
        </p:txBody>
      </p:sp>
      <p:sp>
        <p:nvSpPr>
          <p:cNvPr id="142" name="Shape 142"/>
          <p:cNvSpPr txBox="1"/>
          <p:nvPr/>
        </p:nvSpPr>
        <p:spPr>
          <a:xfrm>
            <a:off x="1242935" y="3340901"/>
            <a:ext cx="3582804" cy="1754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FALLACY</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A number of factors may contribute to the increase in sea ice - but in no way does it change the fact that climate change is happening.</a:t>
            </a:r>
            <a:endParaRPr>
              <a:solidFill>
                <a:schemeClr val="tx1"/>
              </a:solidFill>
            </a:endParaRPr>
          </a:p>
        </p:txBody>
      </p:sp>
      <p:sp>
        <p:nvSpPr>
          <p:cNvPr id="145" name="Shape 145"/>
          <p:cNvSpPr txBox="1"/>
          <p:nvPr/>
        </p:nvSpPr>
        <p:spPr>
          <a:xfrm>
            <a:off x="5988275" y="4728200"/>
            <a:ext cx="2571300" cy="2748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b="1">
                <a:solidFill>
                  <a:schemeClr val="tx1"/>
                </a:solidFill>
                <a:latin typeface="Calibri"/>
                <a:ea typeface="Calibri"/>
                <a:cs typeface="Calibri"/>
                <a:sym typeface="Calibri"/>
              </a:rPr>
              <a:t>http://sks.to/antarctica</a:t>
            </a:r>
            <a:endParaRPr sz="1200">
              <a:solidFill>
                <a:schemeClr val="tx1"/>
              </a:solidFill>
              <a:latin typeface="Calibri"/>
              <a:ea typeface="Calibri"/>
              <a:cs typeface="Calibri"/>
              <a:sym typeface="Calibri"/>
            </a:endParaRPr>
          </a:p>
        </p:txBody>
      </p:sp>
      <p:sp>
        <p:nvSpPr>
          <p:cNvPr id="9" name="Shape 96">
            <a:hlinkClick r:id="rId3" action="ppaction://hlinksldjump"/>
            <a:extLst>
              <a:ext uri="{FF2B5EF4-FFF2-40B4-BE49-F238E27FC236}">
                <a16:creationId xmlns:a16="http://schemas.microsoft.com/office/drawing/2014/main" id="{9A6791B8-6377-4FAC-99DB-90FDD0455406}"/>
              </a:ext>
            </a:extLst>
          </p:cNvPr>
          <p:cNvSpPr/>
          <p:nvPr/>
        </p:nvSpPr>
        <p:spPr>
          <a:xfrm>
            <a:off x="8599200" y="4739350"/>
            <a:ext cx="408000" cy="274800"/>
          </a:xfrm>
          <a:prstGeom prst="leftArrow">
            <a:avLst>
              <a:gd name="adj1" fmla="val 50000"/>
              <a:gd name="adj2" fmla="val 50000"/>
            </a:avLst>
          </a:prstGeom>
          <a:solidFill>
            <a:srgbClr val="D9D9D9"/>
          </a:solidFill>
          <a:ln w="9525" cap="flat" cmpd="sng">
            <a:solidFill>
              <a:srgbClr val="888888"/>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solidFill>
                <a:schemeClr val="tx1"/>
              </a:solidFill>
            </a:endParaRPr>
          </a:p>
        </p:txBody>
      </p:sp>
      <p:pic>
        <p:nvPicPr>
          <p:cNvPr id="3" name="Grafik 2">
            <a:extLst>
              <a:ext uri="{FF2B5EF4-FFF2-40B4-BE49-F238E27FC236}">
                <a16:creationId xmlns:a16="http://schemas.microsoft.com/office/drawing/2014/main" id="{C20C278A-2C5D-4B1A-A063-82D3E74B3431}"/>
              </a:ext>
            </a:extLst>
          </p:cNvPr>
          <p:cNvPicPr>
            <a:picLocks noChangeAspect="1"/>
          </p:cNvPicPr>
          <p:nvPr/>
        </p:nvPicPr>
        <p:blipFill rotWithShape="1">
          <a:blip r:embed="rId4"/>
          <a:srcRect b="53255"/>
          <a:stretch/>
        </p:blipFill>
        <p:spPr>
          <a:xfrm>
            <a:off x="5181600" y="1202919"/>
            <a:ext cx="3706789" cy="2594044"/>
          </a:xfrm>
          <a:prstGeom prst="rect">
            <a:avLst/>
          </a:prstGeom>
        </p:spPr>
      </p:pic>
      <p:sp>
        <p:nvSpPr>
          <p:cNvPr id="11" name="Shape 122">
            <a:extLst>
              <a:ext uri="{FF2B5EF4-FFF2-40B4-BE49-F238E27FC236}">
                <a16:creationId xmlns:a16="http://schemas.microsoft.com/office/drawing/2014/main" id="{82E31ABB-5A27-4AD9-BC51-763811E5B757}"/>
              </a:ext>
            </a:extLst>
          </p:cNvPr>
          <p:cNvSpPr txBox="1"/>
          <p:nvPr/>
        </p:nvSpPr>
        <p:spPr>
          <a:xfrm>
            <a:off x="4790889" y="3779688"/>
            <a:ext cx="4140900" cy="542612"/>
          </a:xfrm>
          <a:prstGeom prst="rect">
            <a:avLst/>
          </a:prstGeom>
          <a:noFill/>
          <a:ln>
            <a:noFill/>
          </a:ln>
        </p:spPr>
        <p:txBody>
          <a:bodyPr spcFirstLastPara="1" wrap="square" lIns="91425" tIns="45700" rIns="91425" bIns="45700" anchor="t" anchorCtr="0">
            <a:noAutofit/>
          </a:bodyPr>
          <a:lstStyle/>
          <a:p>
            <a:pPr lvl="0" algn="r">
              <a:buSzPts val="1100"/>
            </a:pPr>
            <a:r>
              <a:rPr lang="en-US" sz="1000">
                <a:solidFill>
                  <a:schemeClr val="tx1"/>
                </a:solidFill>
                <a:latin typeface="Calibri" panose="020F0502020204030204" pitchFamily="34" charset="0"/>
                <a:cs typeface="Calibri" panose="020F0502020204030204" pitchFamily="34" charset="0"/>
              </a:rPr>
              <a:t>Estimates of total Antarctic land ice changes and approximate sea level contributions using a combination of different measurement techniques (Shepherd, 2012). </a:t>
            </a:r>
            <a:endParaRPr sz="1000">
              <a:solidFill>
                <a:schemeClr val="tx1"/>
              </a:solidFill>
              <a:latin typeface="Calibri" panose="020F0502020204030204" pitchFamily="34" charset="0"/>
              <a:ea typeface="Calibri"/>
              <a:cs typeface="Calibri" panose="020F0502020204030204" pitchFamily="34" charset="0"/>
              <a:sym typeface="Calibri"/>
            </a:endParaRPr>
          </a:p>
        </p:txBody>
      </p:sp>
      <p:sp>
        <p:nvSpPr>
          <p:cNvPr id="12" name="Textfeld 11">
            <a:extLst>
              <a:ext uri="{FF2B5EF4-FFF2-40B4-BE49-F238E27FC236}">
                <a16:creationId xmlns:a16="http://schemas.microsoft.com/office/drawing/2014/main" id="{C94CABCA-DE5A-4203-BDEB-29AC64F55488}"/>
              </a:ext>
            </a:extLst>
          </p:cNvPr>
          <p:cNvSpPr txBox="1"/>
          <p:nvPr/>
        </p:nvSpPr>
        <p:spPr>
          <a:xfrm flipH="1">
            <a:off x="239150" y="70340"/>
            <a:ext cx="8676249" cy="461665"/>
          </a:xfrm>
          <a:prstGeom prst="rect">
            <a:avLst/>
          </a:prstGeom>
          <a:noFill/>
        </p:spPr>
        <p:txBody>
          <a:bodyPr wrap="square" rtlCol="0">
            <a:spAutoFit/>
          </a:bodyPr>
          <a:lstStyle/>
          <a:p>
            <a:pPr lvl="0" algn="ctr"/>
            <a:r>
              <a:rPr lang="en-US" sz="2400">
                <a:solidFill>
                  <a:schemeClr val="tx1"/>
                </a:solidFill>
              </a:rPr>
              <a:t>Global Warming is happening</a:t>
            </a:r>
          </a:p>
        </p:txBody>
      </p:sp>
      <p:sp>
        <p:nvSpPr>
          <p:cNvPr id="14" name="Shape 532">
            <a:extLst>
              <a:ext uri="{FF2B5EF4-FFF2-40B4-BE49-F238E27FC236}">
                <a16:creationId xmlns:a16="http://schemas.microsoft.com/office/drawing/2014/main" id="{86096EBE-48A9-4081-A09E-776118C97F40}"/>
              </a:ext>
            </a:extLst>
          </p:cNvPr>
          <p:cNvSpPr txBox="1"/>
          <p:nvPr/>
        </p:nvSpPr>
        <p:spPr>
          <a:xfrm>
            <a:off x="0" y="4549628"/>
            <a:ext cx="1399309" cy="58457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b="1">
                <a:solidFill>
                  <a:schemeClr val="tx1"/>
                </a:solidFill>
                <a:latin typeface="Calibri"/>
                <a:ea typeface="Calibri"/>
                <a:cs typeface="Calibri"/>
                <a:sym typeface="Calibri"/>
              </a:rPr>
              <a:t>Over-</a:t>
            </a:r>
            <a:endParaRPr sz="1600" b="1">
              <a:solidFill>
                <a:schemeClr val="tx1"/>
              </a:solidFill>
              <a:latin typeface="Calibri"/>
              <a:ea typeface="Calibri"/>
              <a:cs typeface="Calibri"/>
              <a:sym typeface="Calibri"/>
            </a:endParaRPr>
          </a:p>
          <a:p>
            <a:pPr marL="0" marR="0" lvl="0" indent="0" algn="ctr" rtl="0">
              <a:spcBef>
                <a:spcPts val="0"/>
              </a:spcBef>
              <a:spcAft>
                <a:spcPts val="0"/>
              </a:spcAft>
              <a:buNone/>
            </a:pPr>
            <a:r>
              <a:rPr lang="en-US" sz="1600" b="1">
                <a:solidFill>
                  <a:schemeClr val="tx1"/>
                </a:solidFill>
                <a:latin typeface="Calibri"/>
                <a:ea typeface="Calibri"/>
                <a:cs typeface="Calibri"/>
                <a:sym typeface="Calibri"/>
              </a:rPr>
              <a:t>simplification</a:t>
            </a:r>
            <a:endParaRPr sz="1600" b="1">
              <a:solidFill>
                <a:schemeClr val="tx1"/>
              </a:solidFill>
              <a:latin typeface="Calibri"/>
              <a:ea typeface="Calibri"/>
              <a:cs typeface="Calibri"/>
              <a:sym typeface="Calibri"/>
            </a:endParaRPr>
          </a:p>
        </p:txBody>
      </p:sp>
      <p:pic>
        <p:nvPicPr>
          <p:cNvPr id="15" name="Shape 533">
            <a:extLst>
              <a:ext uri="{FF2B5EF4-FFF2-40B4-BE49-F238E27FC236}">
                <a16:creationId xmlns:a16="http://schemas.microsoft.com/office/drawing/2014/main" id="{F4B1CF72-377B-4044-8E3C-EEA0274BD6DC}"/>
              </a:ext>
            </a:extLst>
          </p:cNvPr>
          <p:cNvPicPr preferRelativeResize="0"/>
          <p:nvPr/>
        </p:nvPicPr>
        <p:blipFill>
          <a:blip r:embed="rId5">
            <a:alphaModFix/>
          </a:blip>
          <a:srcRect t="367" b="367"/>
          <a:stretch/>
        </p:blipFill>
        <p:spPr>
          <a:xfrm>
            <a:off x="301178" y="3744876"/>
            <a:ext cx="810608" cy="804661"/>
          </a:xfrm>
          <a:prstGeom prst="rect">
            <a:avLst/>
          </a:prstGeom>
          <a:noFill/>
          <a:ln>
            <a:noFill/>
          </a:ln>
        </p:spPr>
      </p:pic>
      <p:pic>
        <p:nvPicPr>
          <p:cNvPr id="16" name="Shape 534">
            <a:extLst>
              <a:ext uri="{FF2B5EF4-FFF2-40B4-BE49-F238E27FC236}">
                <a16:creationId xmlns:a16="http://schemas.microsoft.com/office/drawing/2014/main" id="{B40362A0-6085-4FCA-AED4-EE0ADA4DA5AB}"/>
              </a:ext>
            </a:extLst>
          </p:cNvPr>
          <p:cNvPicPr preferRelativeResize="0"/>
          <p:nvPr/>
        </p:nvPicPr>
        <p:blipFill>
          <a:blip r:embed="rId6">
            <a:alphaModFix/>
          </a:blip>
          <a:srcRect/>
          <a:stretch/>
        </p:blipFill>
        <p:spPr>
          <a:xfrm>
            <a:off x="304335" y="2835693"/>
            <a:ext cx="779940" cy="779940"/>
          </a:xfrm>
          <a:prstGeom prst="rect">
            <a:avLst/>
          </a:prstGeom>
          <a:noFill/>
          <a:ln>
            <a:noFill/>
          </a:ln>
        </p:spPr>
      </p:pic>
      <p:pic>
        <p:nvPicPr>
          <p:cNvPr id="6" name="Grafik 5">
            <a:extLst>
              <a:ext uri="{FF2B5EF4-FFF2-40B4-BE49-F238E27FC236}">
                <a16:creationId xmlns:a16="http://schemas.microsoft.com/office/drawing/2014/main" id="{FF9BA374-E9C4-2CF7-5BEE-47AE367F6044}"/>
              </a:ext>
            </a:extLst>
          </p:cNvPr>
          <p:cNvPicPr>
            <a:picLocks noChangeAspect="1"/>
          </p:cNvPicPr>
          <p:nvPr/>
        </p:nvPicPr>
        <p:blipFill>
          <a:blip r:embed="rId7"/>
          <a:stretch>
            <a:fillRect/>
          </a:stretch>
        </p:blipFill>
        <p:spPr>
          <a:xfrm>
            <a:off x="4240871" y="4603068"/>
            <a:ext cx="651513" cy="481553"/>
          </a:xfrm>
          <a:prstGeom prst="rect">
            <a:avLst/>
          </a:prstGeom>
          <a:solidFill>
            <a:schemeClr val="bg1">
              <a:lumMod val="85000"/>
            </a:schemeClr>
          </a:solid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Shape 149"/>
        <p:cNvGrpSpPr/>
        <p:nvPr/>
      </p:nvGrpSpPr>
      <p:grpSpPr>
        <a:xfrm>
          <a:off x="0" y="0"/>
          <a:ext cx="0" cy="0"/>
          <a:chOff x="0" y="0"/>
          <a:chExt cx="0" cy="0"/>
        </a:xfrm>
      </p:grpSpPr>
      <p:sp>
        <p:nvSpPr>
          <p:cNvPr id="151" name="Shape 151"/>
          <p:cNvSpPr txBox="1"/>
          <p:nvPr/>
        </p:nvSpPr>
        <p:spPr>
          <a:xfrm>
            <a:off x="1242937" y="597655"/>
            <a:ext cx="3225000" cy="1706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FACT</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We can measure temperature in many ways and they all say the same thing - our planet is warming.</a:t>
            </a:r>
            <a:endParaRPr>
              <a:solidFill>
                <a:schemeClr val="tx1"/>
              </a:solidFill>
            </a:endParaRPr>
          </a:p>
        </p:txBody>
      </p:sp>
      <p:sp>
        <p:nvSpPr>
          <p:cNvPr id="152" name="Shape 152"/>
          <p:cNvSpPr txBox="1"/>
          <p:nvPr/>
        </p:nvSpPr>
        <p:spPr>
          <a:xfrm>
            <a:off x="1242937" y="2017736"/>
            <a:ext cx="3083400" cy="117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MYTH</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The thermometer record is unreliable.</a:t>
            </a:r>
            <a:endParaRPr sz="1800">
              <a:solidFill>
                <a:schemeClr val="tx1"/>
              </a:solidFill>
              <a:latin typeface="Calibri"/>
              <a:ea typeface="Calibri"/>
              <a:cs typeface="Calibri"/>
              <a:sym typeface="Calibri"/>
            </a:endParaRPr>
          </a:p>
        </p:txBody>
      </p:sp>
      <p:sp>
        <p:nvSpPr>
          <p:cNvPr id="153" name="Shape 153"/>
          <p:cNvSpPr txBox="1"/>
          <p:nvPr/>
        </p:nvSpPr>
        <p:spPr>
          <a:xfrm>
            <a:off x="1242937" y="2937620"/>
            <a:ext cx="3282721" cy="1754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FALLACY</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Just because measurements have uncertainties doesn't mean it's unknowable. The uncertainty is smaller than measured global warming. The ambiguity of the term “uncertainty” is exploited.</a:t>
            </a:r>
            <a:endParaRPr>
              <a:solidFill>
                <a:schemeClr val="tx1"/>
              </a:solidFill>
            </a:endParaRPr>
          </a:p>
        </p:txBody>
      </p:sp>
      <p:sp>
        <p:nvSpPr>
          <p:cNvPr id="156" name="Shape 156"/>
          <p:cNvSpPr txBox="1"/>
          <p:nvPr/>
        </p:nvSpPr>
        <p:spPr>
          <a:xfrm>
            <a:off x="5988275" y="4728200"/>
            <a:ext cx="2571300" cy="2748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b="1">
                <a:solidFill>
                  <a:schemeClr val="tx1"/>
                </a:solidFill>
                <a:latin typeface="Calibri"/>
                <a:ea typeface="Calibri"/>
                <a:cs typeface="Calibri"/>
                <a:sym typeface="Calibri"/>
              </a:rPr>
              <a:t>http://sks.to/temp</a:t>
            </a:r>
            <a:endParaRPr sz="1200">
              <a:solidFill>
                <a:schemeClr val="tx1"/>
              </a:solidFill>
              <a:latin typeface="Calibri"/>
              <a:ea typeface="Calibri"/>
              <a:cs typeface="Calibri"/>
              <a:sym typeface="Calibri"/>
            </a:endParaRPr>
          </a:p>
        </p:txBody>
      </p:sp>
      <p:pic>
        <p:nvPicPr>
          <p:cNvPr id="157" name="Shape 157"/>
          <p:cNvPicPr preferRelativeResize="0"/>
          <p:nvPr/>
        </p:nvPicPr>
        <p:blipFill>
          <a:blip r:embed="rId3">
            <a:alphaModFix/>
          </a:blip>
          <a:stretch>
            <a:fillRect/>
          </a:stretch>
        </p:blipFill>
        <p:spPr>
          <a:xfrm>
            <a:off x="4574040" y="1530325"/>
            <a:ext cx="4292978" cy="2435875"/>
          </a:xfrm>
          <a:prstGeom prst="rect">
            <a:avLst/>
          </a:prstGeom>
          <a:noFill/>
          <a:ln>
            <a:noFill/>
          </a:ln>
        </p:spPr>
      </p:pic>
      <p:sp>
        <p:nvSpPr>
          <p:cNvPr id="158" name="Shape 158"/>
          <p:cNvSpPr txBox="1"/>
          <p:nvPr/>
        </p:nvSpPr>
        <p:spPr>
          <a:xfrm>
            <a:off x="4774500" y="3952746"/>
            <a:ext cx="4140900" cy="2748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SzPts val="1100"/>
              <a:buNone/>
            </a:pPr>
            <a:r>
              <a:rPr lang="en-US" sz="1000">
                <a:solidFill>
                  <a:schemeClr val="tx1"/>
                </a:solidFill>
                <a:latin typeface="Calibri"/>
                <a:ea typeface="Calibri"/>
                <a:cs typeface="Calibri"/>
                <a:sym typeface="Calibri"/>
              </a:rPr>
              <a:t>Denial101x - 2.4.1. - https://youtu.be/YKQiyBkt4Vs</a:t>
            </a:r>
            <a:endParaRPr sz="1000">
              <a:solidFill>
                <a:schemeClr val="tx1"/>
              </a:solidFill>
              <a:latin typeface="Calibri"/>
              <a:ea typeface="Calibri"/>
              <a:cs typeface="Calibri"/>
              <a:sym typeface="Calibri"/>
            </a:endParaRPr>
          </a:p>
        </p:txBody>
      </p:sp>
      <p:sp>
        <p:nvSpPr>
          <p:cNvPr id="11" name="Shape 96">
            <a:hlinkClick r:id="rId4" action="ppaction://hlinksldjump"/>
            <a:extLst>
              <a:ext uri="{FF2B5EF4-FFF2-40B4-BE49-F238E27FC236}">
                <a16:creationId xmlns:a16="http://schemas.microsoft.com/office/drawing/2014/main" id="{017E2F96-5D9C-40ED-92BA-68C97F0E74EC}"/>
              </a:ext>
            </a:extLst>
          </p:cNvPr>
          <p:cNvSpPr/>
          <p:nvPr/>
        </p:nvSpPr>
        <p:spPr>
          <a:xfrm>
            <a:off x="8599200" y="4739350"/>
            <a:ext cx="408000" cy="274800"/>
          </a:xfrm>
          <a:prstGeom prst="leftArrow">
            <a:avLst>
              <a:gd name="adj1" fmla="val 50000"/>
              <a:gd name="adj2" fmla="val 50000"/>
            </a:avLst>
          </a:prstGeom>
          <a:solidFill>
            <a:srgbClr val="D9D9D9"/>
          </a:solidFill>
          <a:ln w="9525" cap="flat" cmpd="sng">
            <a:solidFill>
              <a:srgbClr val="888888"/>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solidFill>
                <a:schemeClr val="tx1"/>
              </a:solidFill>
            </a:endParaRPr>
          </a:p>
        </p:txBody>
      </p:sp>
      <p:sp>
        <p:nvSpPr>
          <p:cNvPr id="12" name="Textfeld 11">
            <a:extLst>
              <a:ext uri="{FF2B5EF4-FFF2-40B4-BE49-F238E27FC236}">
                <a16:creationId xmlns:a16="http://schemas.microsoft.com/office/drawing/2014/main" id="{111651DF-6219-4004-A9EB-D7D0A347A3DF}"/>
              </a:ext>
            </a:extLst>
          </p:cNvPr>
          <p:cNvSpPr txBox="1"/>
          <p:nvPr/>
        </p:nvSpPr>
        <p:spPr>
          <a:xfrm flipH="1">
            <a:off x="239150" y="77374"/>
            <a:ext cx="8676249" cy="461665"/>
          </a:xfrm>
          <a:prstGeom prst="rect">
            <a:avLst/>
          </a:prstGeom>
          <a:noFill/>
        </p:spPr>
        <p:txBody>
          <a:bodyPr wrap="square" rtlCol="0">
            <a:spAutoFit/>
          </a:bodyPr>
          <a:lstStyle/>
          <a:p>
            <a:pPr lvl="0" algn="ctr"/>
            <a:r>
              <a:rPr lang="en-US" sz="2400">
                <a:solidFill>
                  <a:schemeClr val="tx1"/>
                </a:solidFill>
              </a:rPr>
              <a:t>Global Warming is happening</a:t>
            </a:r>
          </a:p>
        </p:txBody>
      </p:sp>
      <p:sp>
        <p:nvSpPr>
          <p:cNvPr id="14" name="Shape 546">
            <a:extLst>
              <a:ext uri="{FF2B5EF4-FFF2-40B4-BE49-F238E27FC236}">
                <a16:creationId xmlns:a16="http://schemas.microsoft.com/office/drawing/2014/main" id="{0A0FC924-30D0-496A-B0AA-95EC29D422E1}"/>
              </a:ext>
            </a:extLst>
          </p:cNvPr>
          <p:cNvSpPr txBox="1"/>
          <p:nvPr/>
        </p:nvSpPr>
        <p:spPr>
          <a:xfrm>
            <a:off x="35107" y="4528844"/>
            <a:ext cx="1287300" cy="597336"/>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b="1">
                <a:solidFill>
                  <a:schemeClr val="tx1"/>
                </a:solidFill>
                <a:latin typeface="Calibri"/>
                <a:ea typeface="Calibri"/>
                <a:cs typeface="Calibri"/>
                <a:sym typeface="Calibri"/>
              </a:rPr>
              <a:t>Ambiguity</a:t>
            </a:r>
            <a:endParaRPr sz="1600" b="1">
              <a:solidFill>
                <a:schemeClr val="tx1"/>
              </a:solidFill>
              <a:latin typeface="Calibri"/>
              <a:ea typeface="Calibri"/>
              <a:cs typeface="Calibri"/>
              <a:sym typeface="Calibri"/>
            </a:endParaRPr>
          </a:p>
        </p:txBody>
      </p:sp>
      <p:pic>
        <p:nvPicPr>
          <p:cNvPr id="15" name="Shape 547">
            <a:extLst>
              <a:ext uri="{FF2B5EF4-FFF2-40B4-BE49-F238E27FC236}">
                <a16:creationId xmlns:a16="http://schemas.microsoft.com/office/drawing/2014/main" id="{2E722906-E333-4712-BAAB-38918CCD40F7}"/>
              </a:ext>
            </a:extLst>
          </p:cNvPr>
          <p:cNvPicPr preferRelativeResize="0"/>
          <p:nvPr/>
        </p:nvPicPr>
        <p:blipFill>
          <a:blip r:embed="rId5">
            <a:alphaModFix/>
          </a:blip>
          <a:srcRect t="367" b="367"/>
          <a:stretch/>
        </p:blipFill>
        <p:spPr>
          <a:xfrm>
            <a:off x="301178" y="3724092"/>
            <a:ext cx="810608" cy="804661"/>
          </a:xfrm>
          <a:prstGeom prst="rect">
            <a:avLst/>
          </a:prstGeom>
          <a:noFill/>
          <a:ln>
            <a:noFill/>
          </a:ln>
        </p:spPr>
      </p:pic>
      <p:pic>
        <p:nvPicPr>
          <p:cNvPr id="16" name="Shape 548">
            <a:extLst>
              <a:ext uri="{FF2B5EF4-FFF2-40B4-BE49-F238E27FC236}">
                <a16:creationId xmlns:a16="http://schemas.microsoft.com/office/drawing/2014/main" id="{B897D3C6-7666-4118-9CA1-7BFEB9528274}"/>
              </a:ext>
            </a:extLst>
          </p:cNvPr>
          <p:cNvPicPr preferRelativeResize="0"/>
          <p:nvPr/>
        </p:nvPicPr>
        <p:blipFill>
          <a:blip r:embed="rId6">
            <a:alphaModFix/>
          </a:blip>
          <a:srcRect/>
          <a:stretch/>
        </p:blipFill>
        <p:spPr>
          <a:xfrm>
            <a:off x="304335" y="2814909"/>
            <a:ext cx="779940" cy="779940"/>
          </a:xfrm>
          <a:prstGeom prst="rect">
            <a:avLst/>
          </a:prstGeom>
          <a:noFill/>
          <a:ln>
            <a:noFill/>
          </a:ln>
        </p:spPr>
      </p:pic>
      <p:pic>
        <p:nvPicPr>
          <p:cNvPr id="3" name="Grafik 2">
            <a:extLst>
              <a:ext uri="{FF2B5EF4-FFF2-40B4-BE49-F238E27FC236}">
                <a16:creationId xmlns:a16="http://schemas.microsoft.com/office/drawing/2014/main" id="{1A28636C-A636-5644-0B81-3604532B99F2}"/>
              </a:ext>
            </a:extLst>
          </p:cNvPr>
          <p:cNvPicPr>
            <a:picLocks noChangeAspect="1"/>
          </p:cNvPicPr>
          <p:nvPr/>
        </p:nvPicPr>
        <p:blipFill>
          <a:blip r:embed="rId7"/>
          <a:stretch>
            <a:fillRect/>
          </a:stretch>
        </p:blipFill>
        <p:spPr>
          <a:xfrm>
            <a:off x="4240871" y="4603068"/>
            <a:ext cx="651513" cy="481553"/>
          </a:xfrm>
          <a:prstGeom prst="rect">
            <a:avLst/>
          </a:prstGeom>
          <a:solidFill>
            <a:schemeClr val="bg1">
              <a:lumMod val="85000"/>
            </a:schemeClr>
          </a:solid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Shape 162"/>
        <p:cNvGrpSpPr/>
        <p:nvPr/>
      </p:nvGrpSpPr>
      <p:grpSpPr>
        <a:xfrm>
          <a:off x="0" y="0"/>
          <a:ext cx="0" cy="0"/>
          <a:chOff x="0" y="0"/>
          <a:chExt cx="0" cy="0"/>
        </a:xfrm>
      </p:grpSpPr>
      <p:pic>
        <p:nvPicPr>
          <p:cNvPr id="164" name="Shape 164" descr="jones_china.gif"/>
          <p:cNvPicPr preferRelativeResize="0"/>
          <p:nvPr/>
        </p:nvPicPr>
        <p:blipFill>
          <a:blip r:embed="rId3">
            <a:alphaModFix/>
          </a:blip>
          <a:stretch>
            <a:fillRect/>
          </a:stretch>
        </p:blipFill>
        <p:spPr>
          <a:xfrm>
            <a:off x="5070366" y="625963"/>
            <a:ext cx="3816490" cy="3759002"/>
          </a:xfrm>
          <a:prstGeom prst="rect">
            <a:avLst/>
          </a:prstGeom>
          <a:noFill/>
          <a:ln>
            <a:noFill/>
          </a:ln>
        </p:spPr>
      </p:pic>
      <p:sp>
        <p:nvSpPr>
          <p:cNvPr id="165" name="Shape 165"/>
          <p:cNvSpPr txBox="1"/>
          <p:nvPr/>
        </p:nvSpPr>
        <p:spPr>
          <a:xfrm>
            <a:off x="1242935" y="590619"/>
            <a:ext cx="3723919" cy="1706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FACT</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Urban heat has had minimal effect on the climate record, with much warming happening where there is little urban development.</a:t>
            </a:r>
            <a:endParaRPr>
              <a:solidFill>
                <a:schemeClr val="tx1"/>
              </a:solidFill>
            </a:endParaRPr>
          </a:p>
        </p:txBody>
      </p:sp>
      <p:sp>
        <p:nvSpPr>
          <p:cNvPr id="166" name="Shape 166"/>
          <p:cNvSpPr txBox="1"/>
          <p:nvPr/>
        </p:nvSpPr>
        <p:spPr>
          <a:xfrm>
            <a:off x="1242935" y="2116771"/>
            <a:ext cx="3816490" cy="117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MYTH</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Urban development is responsible for much of global warming over the last century.</a:t>
            </a:r>
            <a:endParaRPr sz="1800">
              <a:solidFill>
                <a:schemeClr val="tx1"/>
              </a:solidFill>
              <a:latin typeface="Calibri"/>
              <a:ea typeface="Calibri"/>
              <a:cs typeface="Calibri"/>
              <a:sym typeface="Calibri"/>
            </a:endParaRPr>
          </a:p>
        </p:txBody>
      </p:sp>
      <p:sp>
        <p:nvSpPr>
          <p:cNvPr id="167" name="Shape 167"/>
          <p:cNvSpPr txBox="1"/>
          <p:nvPr/>
        </p:nvSpPr>
        <p:spPr>
          <a:xfrm>
            <a:off x="1242935" y="3286867"/>
            <a:ext cx="3787805" cy="153707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FALLACY</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Just because urban heat might affect the climate record doesn't mean it does. Scientists have confirmed it has negligible effect.</a:t>
            </a:r>
            <a:endParaRPr>
              <a:solidFill>
                <a:schemeClr val="tx1"/>
              </a:solidFill>
            </a:endParaRPr>
          </a:p>
        </p:txBody>
      </p:sp>
      <p:sp>
        <p:nvSpPr>
          <p:cNvPr id="170" name="Shape 170"/>
          <p:cNvSpPr txBox="1"/>
          <p:nvPr/>
        </p:nvSpPr>
        <p:spPr>
          <a:xfrm>
            <a:off x="5988275" y="4728200"/>
            <a:ext cx="2571300" cy="2748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b="1">
                <a:solidFill>
                  <a:schemeClr val="tx1"/>
                </a:solidFill>
                <a:latin typeface="Calibri"/>
                <a:ea typeface="Calibri"/>
                <a:cs typeface="Calibri"/>
                <a:sym typeface="Calibri"/>
              </a:rPr>
              <a:t>http://sks.to/uhi</a:t>
            </a:r>
            <a:endParaRPr sz="1200">
              <a:solidFill>
                <a:schemeClr val="tx1"/>
              </a:solidFill>
              <a:latin typeface="Calibri"/>
              <a:ea typeface="Calibri"/>
              <a:cs typeface="Calibri"/>
              <a:sym typeface="Calibri"/>
            </a:endParaRPr>
          </a:p>
        </p:txBody>
      </p:sp>
      <p:sp>
        <p:nvSpPr>
          <p:cNvPr id="10" name="Shape 96">
            <a:hlinkClick r:id="rId4" action="ppaction://hlinksldjump"/>
            <a:extLst>
              <a:ext uri="{FF2B5EF4-FFF2-40B4-BE49-F238E27FC236}">
                <a16:creationId xmlns:a16="http://schemas.microsoft.com/office/drawing/2014/main" id="{B580FCF6-F490-4705-AF10-57A8C75743E9}"/>
              </a:ext>
            </a:extLst>
          </p:cNvPr>
          <p:cNvSpPr/>
          <p:nvPr/>
        </p:nvSpPr>
        <p:spPr>
          <a:xfrm>
            <a:off x="8599200" y="4739350"/>
            <a:ext cx="408000" cy="274800"/>
          </a:xfrm>
          <a:prstGeom prst="leftArrow">
            <a:avLst>
              <a:gd name="adj1" fmla="val 50000"/>
              <a:gd name="adj2" fmla="val 50000"/>
            </a:avLst>
          </a:prstGeom>
          <a:solidFill>
            <a:srgbClr val="D9D9D9"/>
          </a:solidFill>
          <a:ln w="9525" cap="flat" cmpd="sng">
            <a:solidFill>
              <a:srgbClr val="888888"/>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solidFill>
                <a:schemeClr val="tx1"/>
              </a:solidFill>
            </a:endParaRPr>
          </a:p>
        </p:txBody>
      </p:sp>
      <p:sp>
        <p:nvSpPr>
          <p:cNvPr id="11" name="Textfeld 10">
            <a:extLst>
              <a:ext uri="{FF2B5EF4-FFF2-40B4-BE49-F238E27FC236}">
                <a16:creationId xmlns:a16="http://schemas.microsoft.com/office/drawing/2014/main" id="{048A1A02-9B0A-47BE-9A2F-7D486D64A362}"/>
              </a:ext>
            </a:extLst>
          </p:cNvPr>
          <p:cNvSpPr txBox="1"/>
          <p:nvPr/>
        </p:nvSpPr>
        <p:spPr>
          <a:xfrm flipH="1">
            <a:off x="239150" y="70340"/>
            <a:ext cx="8676249" cy="461665"/>
          </a:xfrm>
          <a:prstGeom prst="rect">
            <a:avLst/>
          </a:prstGeom>
          <a:noFill/>
        </p:spPr>
        <p:txBody>
          <a:bodyPr wrap="square" rtlCol="0">
            <a:spAutoFit/>
          </a:bodyPr>
          <a:lstStyle/>
          <a:p>
            <a:pPr lvl="0" algn="ctr"/>
            <a:r>
              <a:rPr lang="en-US" sz="2400">
                <a:solidFill>
                  <a:schemeClr val="tx1"/>
                </a:solidFill>
              </a:rPr>
              <a:t>Global Warming is happening</a:t>
            </a:r>
          </a:p>
        </p:txBody>
      </p:sp>
      <p:sp>
        <p:nvSpPr>
          <p:cNvPr id="13" name="Shape 546">
            <a:extLst>
              <a:ext uri="{FF2B5EF4-FFF2-40B4-BE49-F238E27FC236}">
                <a16:creationId xmlns:a16="http://schemas.microsoft.com/office/drawing/2014/main" id="{88425AA6-468B-49E2-A421-1D7D42ECA298}"/>
              </a:ext>
            </a:extLst>
          </p:cNvPr>
          <p:cNvSpPr txBox="1"/>
          <p:nvPr/>
        </p:nvSpPr>
        <p:spPr>
          <a:xfrm>
            <a:off x="35107" y="4528844"/>
            <a:ext cx="1287300" cy="597336"/>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b="1">
                <a:solidFill>
                  <a:schemeClr val="tx1"/>
                </a:solidFill>
                <a:latin typeface="Calibri"/>
                <a:ea typeface="Calibri"/>
                <a:cs typeface="Calibri"/>
                <a:sym typeface="Calibri"/>
              </a:rPr>
              <a:t>Misrepre-sentation</a:t>
            </a:r>
            <a:endParaRPr sz="1600" b="1">
              <a:solidFill>
                <a:schemeClr val="tx1"/>
              </a:solidFill>
              <a:latin typeface="Calibri"/>
              <a:ea typeface="Calibri"/>
              <a:cs typeface="Calibri"/>
              <a:sym typeface="Calibri"/>
            </a:endParaRPr>
          </a:p>
        </p:txBody>
      </p:sp>
      <p:pic>
        <p:nvPicPr>
          <p:cNvPr id="14" name="Shape 547">
            <a:extLst>
              <a:ext uri="{FF2B5EF4-FFF2-40B4-BE49-F238E27FC236}">
                <a16:creationId xmlns:a16="http://schemas.microsoft.com/office/drawing/2014/main" id="{3B5F19B9-DA0B-465E-9170-0C0FF8C50927}"/>
              </a:ext>
            </a:extLst>
          </p:cNvPr>
          <p:cNvPicPr preferRelativeResize="0"/>
          <p:nvPr/>
        </p:nvPicPr>
        <p:blipFill>
          <a:blip r:embed="rId5">
            <a:alphaModFix/>
          </a:blip>
          <a:srcRect t="367" b="367"/>
          <a:stretch/>
        </p:blipFill>
        <p:spPr>
          <a:xfrm>
            <a:off x="301178" y="3724092"/>
            <a:ext cx="810608" cy="804661"/>
          </a:xfrm>
          <a:prstGeom prst="rect">
            <a:avLst/>
          </a:prstGeom>
          <a:noFill/>
          <a:ln>
            <a:noFill/>
          </a:ln>
        </p:spPr>
      </p:pic>
      <p:pic>
        <p:nvPicPr>
          <p:cNvPr id="15" name="Shape 548">
            <a:extLst>
              <a:ext uri="{FF2B5EF4-FFF2-40B4-BE49-F238E27FC236}">
                <a16:creationId xmlns:a16="http://schemas.microsoft.com/office/drawing/2014/main" id="{44CBC492-BBBC-47D7-B230-D1BFFA9D6AE9}"/>
              </a:ext>
            </a:extLst>
          </p:cNvPr>
          <p:cNvPicPr preferRelativeResize="0"/>
          <p:nvPr/>
        </p:nvPicPr>
        <p:blipFill>
          <a:blip r:embed="rId6">
            <a:alphaModFix/>
          </a:blip>
          <a:srcRect/>
          <a:stretch/>
        </p:blipFill>
        <p:spPr>
          <a:xfrm>
            <a:off x="304335" y="2814909"/>
            <a:ext cx="779940" cy="779940"/>
          </a:xfrm>
          <a:prstGeom prst="rect">
            <a:avLst/>
          </a:prstGeom>
          <a:noFill/>
          <a:ln>
            <a:noFill/>
          </a:ln>
        </p:spPr>
      </p:pic>
      <p:pic>
        <p:nvPicPr>
          <p:cNvPr id="3" name="Grafik 2">
            <a:extLst>
              <a:ext uri="{FF2B5EF4-FFF2-40B4-BE49-F238E27FC236}">
                <a16:creationId xmlns:a16="http://schemas.microsoft.com/office/drawing/2014/main" id="{21A27972-45E7-85D1-31CC-9A56BDE87A7B}"/>
              </a:ext>
            </a:extLst>
          </p:cNvPr>
          <p:cNvPicPr>
            <a:picLocks noChangeAspect="1"/>
          </p:cNvPicPr>
          <p:nvPr/>
        </p:nvPicPr>
        <p:blipFill>
          <a:blip r:embed="rId7"/>
          <a:stretch>
            <a:fillRect/>
          </a:stretch>
        </p:blipFill>
        <p:spPr>
          <a:xfrm>
            <a:off x="4240871" y="4603068"/>
            <a:ext cx="651513" cy="481553"/>
          </a:xfrm>
          <a:prstGeom prst="rect">
            <a:avLst/>
          </a:prstGeom>
          <a:solidFill>
            <a:schemeClr val="bg1">
              <a:lumMod val="85000"/>
            </a:schemeClr>
          </a:solid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Shape 174"/>
        <p:cNvGrpSpPr/>
        <p:nvPr/>
      </p:nvGrpSpPr>
      <p:grpSpPr>
        <a:xfrm>
          <a:off x="0" y="0"/>
          <a:ext cx="0" cy="0"/>
          <a:chOff x="0" y="0"/>
          <a:chExt cx="0" cy="0"/>
        </a:xfrm>
      </p:grpSpPr>
      <p:sp>
        <p:nvSpPr>
          <p:cNvPr id="176" name="Shape 176"/>
          <p:cNvSpPr txBox="1"/>
          <p:nvPr/>
        </p:nvSpPr>
        <p:spPr>
          <a:xfrm>
            <a:off x="1235902" y="527310"/>
            <a:ext cx="3225000" cy="1706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FACT</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Slowing jet stream is causing Arctic cold air to leak down into Europe and North America, like an open fridge leaking cold air into the kitchen.</a:t>
            </a:r>
            <a:endParaRPr>
              <a:solidFill>
                <a:schemeClr val="tx1"/>
              </a:solidFill>
            </a:endParaRPr>
          </a:p>
        </p:txBody>
      </p:sp>
      <p:sp>
        <p:nvSpPr>
          <p:cNvPr id="177" name="Shape 177"/>
          <p:cNvSpPr txBox="1"/>
          <p:nvPr/>
        </p:nvSpPr>
        <p:spPr>
          <a:xfrm>
            <a:off x="1235902" y="2394710"/>
            <a:ext cx="3083400" cy="117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MYTH</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Record cold winters disprove global warming.</a:t>
            </a:r>
            <a:endParaRPr sz="1800">
              <a:solidFill>
                <a:schemeClr val="tx1"/>
              </a:solidFill>
              <a:latin typeface="Calibri"/>
              <a:ea typeface="Calibri"/>
              <a:cs typeface="Calibri"/>
              <a:sym typeface="Calibri"/>
            </a:endParaRPr>
          </a:p>
        </p:txBody>
      </p:sp>
      <p:sp>
        <p:nvSpPr>
          <p:cNvPr id="178" name="Shape 178"/>
          <p:cNvSpPr txBox="1"/>
          <p:nvPr/>
        </p:nvSpPr>
        <p:spPr>
          <a:xfrm>
            <a:off x="1235902" y="3488610"/>
            <a:ext cx="3038400" cy="1754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FALLACY</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A cold winter doesn't disprove global warming, you need to look at the big picture.</a:t>
            </a:r>
            <a:endParaRPr>
              <a:solidFill>
                <a:schemeClr val="tx1"/>
              </a:solidFill>
            </a:endParaRPr>
          </a:p>
        </p:txBody>
      </p:sp>
      <p:sp>
        <p:nvSpPr>
          <p:cNvPr id="181" name="Shape 181"/>
          <p:cNvSpPr txBox="1"/>
          <p:nvPr/>
        </p:nvSpPr>
        <p:spPr>
          <a:xfrm>
            <a:off x="5988275" y="4728200"/>
            <a:ext cx="2571300" cy="2748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b="1">
                <a:solidFill>
                  <a:schemeClr val="tx1"/>
                </a:solidFill>
                <a:latin typeface="Calibri"/>
                <a:ea typeface="Calibri"/>
                <a:cs typeface="Calibri"/>
                <a:sym typeface="Calibri"/>
              </a:rPr>
              <a:t>http://sks.to/winter</a:t>
            </a:r>
            <a:endParaRPr sz="1200">
              <a:solidFill>
                <a:schemeClr val="tx1"/>
              </a:solidFill>
              <a:latin typeface="Calibri"/>
              <a:ea typeface="Calibri"/>
              <a:cs typeface="Calibri"/>
              <a:sym typeface="Calibri"/>
            </a:endParaRPr>
          </a:p>
        </p:txBody>
      </p:sp>
      <p:pic>
        <p:nvPicPr>
          <p:cNvPr id="182" name="Shape 182" descr="jetstream.jpg"/>
          <p:cNvPicPr preferRelativeResize="0"/>
          <p:nvPr/>
        </p:nvPicPr>
        <p:blipFill>
          <a:blip r:embed="rId3">
            <a:alphaModFix/>
          </a:blip>
          <a:stretch>
            <a:fillRect/>
          </a:stretch>
        </p:blipFill>
        <p:spPr>
          <a:xfrm>
            <a:off x="4656680" y="1130106"/>
            <a:ext cx="4223549" cy="2932562"/>
          </a:xfrm>
          <a:prstGeom prst="rect">
            <a:avLst/>
          </a:prstGeom>
          <a:noFill/>
          <a:ln>
            <a:noFill/>
          </a:ln>
        </p:spPr>
      </p:pic>
      <p:sp>
        <p:nvSpPr>
          <p:cNvPr id="10" name="Shape 96">
            <a:hlinkClick r:id="rId4" action="ppaction://hlinksldjump"/>
            <a:extLst>
              <a:ext uri="{FF2B5EF4-FFF2-40B4-BE49-F238E27FC236}">
                <a16:creationId xmlns:a16="http://schemas.microsoft.com/office/drawing/2014/main" id="{FECAD71D-B4D4-42AA-BA92-71AFE264FBFA}"/>
              </a:ext>
            </a:extLst>
          </p:cNvPr>
          <p:cNvSpPr/>
          <p:nvPr/>
        </p:nvSpPr>
        <p:spPr>
          <a:xfrm>
            <a:off x="8599200" y="4739350"/>
            <a:ext cx="408000" cy="274800"/>
          </a:xfrm>
          <a:prstGeom prst="leftArrow">
            <a:avLst>
              <a:gd name="adj1" fmla="val 50000"/>
              <a:gd name="adj2" fmla="val 50000"/>
            </a:avLst>
          </a:prstGeom>
          <a:solidFill>
            <a:srgbClr val="D9D9D9"/>
          </a:solidFill>
          <a:ln w="9525" cap="flat" cmpd="sng">
            <a:solidFill>
              <a:srgbClr val="888888"/>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solidFill>
                <a:schemeClr val="tx1"/>
              </a:solidFill>
            </a:endParaRPr>
          </a:p>
        </p:txBody>
      </p:sp>
      <p:sp>
        <p:nvSpPr>
          <p:cNvPr id="11" name="Rechteck 10">
            <a:extLst>
              <a:ext uri="{FF2B5EF4-FFF2-40B4-BE49-F238E27FC236}">
                <a16:creationId xmlns:a16="http://schemas.microsoft.com/office/drawing/2014/main" id="{19075D3A-FF2B-4DA3-9323-6E7C13ECB8CB}"/>
              </a:ext>
            </a:extLst>
          </p:cNvPr>
          <p:cNvSpPr/>
          <p:nvPr/>
        </p:nvSpPr>
        <p:spPr>
          <a:xfrm>
            <a:off x="4933216" y="4003097"/>
            <a:ext cx="4020438" cy="246221"/>
          </a:xfrm>
          <a:prstGeom prst="rect">
            <a:avLst/>
          </a:prstGeom>
        </p:spPr>
        <p:txBody>
          <a:bodyPr wrap="square">
            <a:spAutoFit/>
          </a:bodyPr>
          <a:lstStyle/>
          <a:p>
            <a:pPr algn="r"/>
            <a:r>
              <a:rPr lang="de-DE" sz="1000" err="1">
                <a:solidFill>
                  <a:schemeClr val="tx1"/>
                </a:solidFill>
                <a:latin typeface="Calibri" panose="020F0502020204030204" pitchFamily="34" charset="0"/>
              </a:rPr>
              <a:t>Skeptical</a:t>
            </a:r>
            <a:r>
              <a:rPr lang="de-DE" sz="1000">
                <a:solidFill>
                  <a:schemeClr val="tx1"/>
                </a:solidFill>
                <a:latin typeface="Calibri" panose="020F0502020204030204" pitchFamily="34" charset="0"/>
              </a:rPr>
              <a:t> Science: https://skepticalscience.com/graphics.php?g=98</a:t>
            </a:r>
            <a:endParaRPr lang="de-DE" sz="1000">
              <a:solidFill>
                <a:schemeClr val="tx1"/>
              </a:solidFill>
            </a:endParaRPr>
          </a:p>
        </p:txBody>
      </p:sp>
      <p:sp>
        <p:nvSpPr>
          <p:cNvPr id="12" name="Textfeld 11">
            <a:extLst>
              <a:ext uri="{FF2B5EF4-FFF2-40B4-BE49-F238E27FC236}">
                <a16:creationId xmlns:a16="http://schemas.microsoft.com/office/drawing/2014/main" id="{A7E9C258-DC47-4476-BEB1-682DFA1264D8}"/>
              </a:ext>
            </a:extLst>
          </p:cNvPr>
          <p:cNvSpPr txBox="1"/>
          <p:nvPr/>
        </p:nvSpPr>
        <p:spPr>
          <a:xfrm flipH="1">
            <a:off x="239150" y="70340"/>
            <a:ext cx="8676249" cy="461665"/>
          </a:xfrm>
          <a:prstGeom prst="rect">
            <a:avLst/>
          </a:prstGeom>
          <a:noFill/>
        </p:spPr>
        <p:txBody>
          <a:bodyPr wrap="square" rtlCol="0">
            <a:spAutoFit/>
          </a:bodyPr>
          <a:lstStyle/>
          <a:p>
            <a:pPr lvl="0" algn="ctr"/>
            <a:r>
              <a:rPr lang="en-US" sz="2400">
                <a:solidFill>
                  <a:schemeClr val="tx1"/>
                </a:solidFill>
              </a:rPr>
              <a:t>Global Warming is happening</a:t>
            </a:r>
          </a:p>
        </p:txBody>
      </p:sp>
      <p:sp>
        <p:nvSpPr>
          <p:cNvPr id="14" name="Shape 546">
            <a:extLst>
              <a:ext uri="{FF2B5EF4-FFF2-40B4-BE49-F238E27FC236}">
                <a16:creationId xmlns:a16="http://schemas.microsoft.com/office/drawing/2014/main" id="{595A61B1-D8E4-4049-8E1B-3E5C1E8CDAA4}"/>
              </a:ext>
            </a:extLst>
          </p:cNvPr>
          <p:cNvSpPr txBox="1"/>
          <p:nvPr/>
        </p:nvSpPr>
        <p:spPr>
          <a:xfrm>
            <a:off x="35107" y="4528844"/>
            <a:ext cx="1287300" cy="597336"/>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b="1">
                <a:solidFill>
                  <a:schemeClr val="tx1"/>
                </a:solidFill>
                <a:latin typeface="Calibri"/>
                <a:ea typeface="Calibri"/>
                <a:cs typeface="Calibri"/>
                <a:sym typeface="Calibri"/>
              </a:rPr>
              <a:t>Impossible Expectations</a:t>
            </a:r>
            <a:endParaRPr sz="1600" b="1">
              <a:solidFill>
                <a:schemeClr val="tx1"/>
              </a:solidFill>
              <a:latin typeface="Calibri"/>
              <a:ea typeface="Calibri"/>
              <a:cs typeface="Calibri"/>
              <a:sym typeface="Calibri"/>
            </a:endParaRPr>
          </a:p>
        </p:txBody>
      </p:sp>
      <p:pic>
        <p:nvPicPr>
          <p:cNvPr id="15" name="Shape 547">
            <a:extLst>
              <a:ext uri="{FF2B5EF4-FFF2-40B4-BE49-F238E27FC236}">
                <a16:creationId xmlns:a16="http://schemas.microsoft.com/office/drawing/2014/main" id="{1A05397F-A57A-4A4E-9DBF-882EAE48BBDF}"/>
              </a:ext>
            </a:extLst>
          </p:cNvPr>
          <p:cNvPicPr preferRelativeResize="0"/>
          <p:nvPr/>
        </p:nvPicPr>
        <p:blipFill>
          <a:blip r:embed="rId5">
            <a:alphaModFix/>
          </a:blip>
          <a:srcRect t="367" b="367"/>
          <a:stretch/>
        </p:blipFill>
        <p:spPr>
          <a:xfrm>
            <a:off x="301178" y="3724092"/>
            <a:ext cx="810608" cy="804661"/>
          </a:xfrm>
          <a:prstGeom prst="rect">
            <a:avLst/>
          </a:prstGeom>
          <a:noFill/>
          <a:ln>
            <a:noFill/>
          </a:ln>
        </p:spPr>
      </p:pic>
      <p:pic>
        <p:nvPicPr>
          <p:cNvPr id="3" name="Grafik 2">
            <a:extLst>
              <a:ext uri="{FF2B5EF4-FFF2-40B4-BE49-F238E27FC236}">
                <a16:creationId xmlns:a16="http://schemas.microsoft.com/office/drawing/2014/main" id="{7C126494-C185-6D34-BB94-C07AD828105D}"/>
              </a:ext>
            </a:extLst>
          </p:cNvPr>
          <p:cNvPicPr>
            <a:picLocks noChangeAspect="1"/>
          </p:cNvPicPr>
          <p:nvPr/>
        </p:nvPicPr>
        <p:blipFill>
          <a:blip r:embed="rId6"/>
          <a:stretch>
            <a:fillRect/>
          </a:stretch>
        </p:blipFill>
        <p:spPr>
          <a:xfrm>
            <a:off x="4240871" y="4603068"/>
            <a:ext cx="651513" cy="481553"/>
          </a:xfrm>
          <a:prstGeom prst="rect">
            <a:avLst/>
          </a:prstGeom>
          <a:solidFill>
            <a:schemeClr val="bg1">
              <a:lumMod val="85000"/>
            </a:schemeClr>
          </a:solid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Shape 186"/>
        <p:cNvGrpSpPr/>
        <p:nvPr/>
      </p:nvGrpSpPr>
      <p:grpSpPr>
        <a:xfrm>
          <a:off x="0" y="0"/>
          <a:ext cx="0" cy="0"/>
          <a:chOff x="0" y="0"/>
          <a:chExt cx="0" cy="0"/>
        </a:xfrm>
      </p:grpSpPr>
      <p:sp>
        <p:nvSpPr>
          <p:cNvPr id="187" name="Shape 187"/>
          <p:cNvSpPr txBox="1"/>
          <p:nvPr/>
        </p:nvSpPr>
        <p:spPr>
          <a:xfrm>
            <a:off x="1247169" y="617353"/>
            <a:ext cx="2985000" cy="1200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FACT</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Climate change and global warming have both been used for decades. </a:t>
            </a:r>
            <a:endParaRPr sz="1800">
              <a:solidFill>
                <a:schemeClr val="tx1"/>
              </a:solidFill>
              <a:latin typeface="Calibri"/>
              <a:ea typeface="Calibri"/>
              <a:cs typeface="Calibri"/>
              <a:sym typeface="Calibri"/>
            </a:endParaRPr>
          </a:p>
        </p:txBody>
      </p:sp>
      <p:sp>
        <p:nvSpPr>
          <p:cNvPr id="188" name="Shape 188"/>
          <p:cNvSpPr txBox="1"/>
          <p:nvPr/>
        </p:nvSpPr>
        <p:spPr>
          <a:xfrm>
            <a:off x="1247169" y="1962337"/>
            <a:ext cx="3159300" cy="1200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MYTH</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They changed name from ‘global warming’ to ‘climate change’.</a:t>
            </a:r>
            <a:endParaRPr sz="1800">
              <a:solidFill>
                <a:schemeClr val="tx1"/>
              </a:solidFill>
              <a:latin typeface="Calibri"/>
              <a:ea typeface="Calibri"/>
              <a:cs typeface="Calibri"/>
              <a:sym typeface="Calibri"/>
            </a:endParaRPr>
          </a:p>
        </p:txBody>
      </p:sp>
      <p:sp>
        <p:nvSpPr>
          <p:cNvPr id="189" name="Shape 189"/>
          <p:cNvSpPr txBox="1"/>
          <p:nvPr/>
        </p:nvSpPr>
        <p:spPr>
          <a:xfrm>
            <a:off x="1247169" y="3344578"/>
            <a:ext cx="3159300" cy="1754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FALLACY</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They didn't change the name (let alone in connection with temperature changes!)</a:t>
            </a:r>
            <a:endParaRPr sz="1800">
              <a:solidFill>
                <a:schemeClr val="tx1"/>
              </a:solidFill>
              <a:latin typeface="Calibri"/>
              <a:ea typeface="Calibri"/>
              <a:cs typeface="Calibri"/>
              <a:sym typeface="Calibri"/>
            </a:endParaRPr>
          </a:p>
        </p:txBody>
      </p:sp>
      <p:pic>
        <p:nvPicPr>
          <p:cNvPr id="190" name="Shape 190"/>
          <p:cNvPicPr preferRelativeResize="0"/>
          <p:nvPr/>
        </p:nvPicPr>
        <p:blipFill rotWithShape="1">
          <a:blip r:embed="rId3">
            <a:alphaModFix/>
          </a:blip>
          <a:srcRect/>
          <a:stretch/>
        </p:blipFill>
        <p:spPr>
          <a:xfrm>
            <a:off x="4572000" y="1136390"/>
            <a:ext cx="4330384" cy="3142298"/>
          </a:xfrm>
          <a:prstGeom prst="rect">
            <a:avLst/>
          </a:prstGeom>
          <a:noFill/>
          <a:ln>
            <a:noFill/>
          </a:ln>
        </p:spPr>
      </p:pic>
      <p:sp>
        <p:nvSpPr>
          <p:cNvPr id="191" name="Shape 191"/>
          <p:cNvSpPr txBox="1"/>
          <p:nvPr/>
        </p:nvSpPr>
        <p:spPr>
          <a:xfrm>
            <a:off x="90536" y="4546501"/>
            <a:ext cx="1190561" cy="58477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b="1" err="1">
                <a:solidFill>
                  <a:schemeClr val="tx1"/>
                </a:solidFill>
                <a:latin typeface="Calibri"/>
                <a:ea typeface="Calibri"/>
                <a:cs typeface="Calibri"/>
                <a:sym typeface="Calibri"/>
              </a:rPr>
              <a:t>Misrepre</a:t>
            </a:r>
            <a:r>
              <a:rPr lang="en-US" sz="1600" b="1">
                <a:solidFill>
                  <a:schemeClr val="tx1"/>
                </a:solidFill>
                <a:latin typeface="Calibri"/>
                <a:ea typeface="Calibri"/>
                <a:cs typeface="Calibri"/>
                <a:sym typeface="Calibri"/>
              </a:rPr>
              <a:t>-</a:t>
            </a:r>
            <a:br>
              <a:rPr lang="en-US" sz="1600" b="1">
                <a:solidFill>
                  <a:schemeClr val="tx1"/>
                </a:solidFill>
                <a:latin typeface="Calibri"/>
                <a:ea typeface="Calibri"/>
                <a:cs typeface="Calibri"/>
                <a:sym typeface="Calibri"/>
              </a:rPr>
            </a:br>
            <a:r>
              <a:rPr lang="en-US" sz="1600" b="1" err="1">
                <a:solidFill>
                  <a:schemeClr val="tx1"/>
                </a:solidFill>
                <a:latin typeface="Calibri"/>
                <a:ea typeface="Calibri"/>
                <a:cs typeface="Calibri"/>
                <a:sym typeface="Calibri"/>
              </a:rPr>
              <a:t>sentation</a:t>
            </a:r>
            <a:endParaRPr sz="1600" b="1">
              <a:solidFill>
                <a:schemeClr val="tx1"/>
              </a:solidFill>
              <a:latin typeface="Calibri"/>
              <a:ea typeface="Calibri"/>
              <a:cs typeface="Calibri"/>
              <a:sym typeface="Calibri"/>
            </a:endParaRPr>
          </a:p>
        </p:txBody>
      </p:sp>
      <p:pic>
        <p:nvPicPr>
          <p:cNvPr id="192" name="Shape 192"/>
          <p:cNvPicPr preferRelativeResize="0"/>
          <p:nvPr/>
        </p:nvPicPr>
        <p:blipFill>
          <a:blip r:embed="rId4">
            <a:alphaModFix/>
          </a:blip>
          <a:srcRect/>
          <a:stretch/>
        </p:blipFill>
        <p:spPr>
          <a:xfrm>
            <a:off x="292590" y="3727921"/>
            <a:ext cx="786255" cy="786255"/>
          </a:xfrm>
          <a:prstGeom prst="rect">
            <a:avLst/>
          </a:prstGeom>
          <a:noFill/>
          <a:ln>
            <a:noFill/>
          </a:ln>
        </p:spPr>
      </p:pic>
      <p:pic>
        <p:nvPicPr>
          <p:cNvPr id="193" name="Shape 193"/>
          <p:cNvPicPr preferRelativeResize="0"/>
          <p:nvPr/>
        </p:nvPicPr>
        <p:blipFill>
          <a:blip r:embed="rId5">
            <a:alphaModFix/>
          </a:blip>
          <a:srcRect/>
          <a:stretch/>
        </p:blipFill>
        <p:spPr>
          <a:xfrm>
            <a:off x="283554" y="2849545"/>
            <a:ext cx="779940" cy="779940"/>
          </a:xfrm>
          <a:prstGeom prst="rect">
            <a:avLst/>
          </a:prstGeom>
          <a:noFill/>
          <a:ln>
            <a:noFill/>
          </a:ln>
        </p:spPr>
      </p:pic>
      <p:sp>
        <p:nvSpPr>
          <p:cNvPr id="195" name="Shape 195"/>
          <p:cNvSpPr txBox="1"/>
          <p:nvPr/>
        </p:nvSpPr>
        <p:spPr>
          <a:xfrm>
            <a:off x="5988275" y="4728200"/>
            <a:ext cx="2571300" cy="2748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b="1">
                <a:solidFill>
                  <a:schemeClr val="tx1"/>
                </a:solidFill>
                <a:latin typeface="Calibri"/>
                <a:ea typeface="Calibri"/>
                <a:cs typeface="Calibri"/>
                <a:sym typeface="Calibri"/>
              </a:rPr>
              <a:t>http://sks.to/name</a:t>
            </a:r>
            <a:endParaRPr sz="1200">
              <a:solidFill>
                <a:schemeClr val="tx1"/>
              </a:solidFill>
              <a:latin typeface="Calibri"/>
              <a:ea typeface="Calibri"/>
              <a:cs typeface="Calibri"/>
              <a:sym typeface="Calibri"/>
            </a:endParaRPr>
          </a:p>
        </p:txBody>
      </p:sp>
      <p:sp>
        <p:nvSpPr>
          <p:cNvPr id="11" name="Shape 96">
            <a:hlinkClick r:id="rId6" action="ppaction://hlinksldjump"/>
            <a:extLst>
              <a:ext uri="{FF2B5EF4-FFF2-40B4-BE49-F238E27FC236}">
                <a16:creationId xmlns:a16="http://schemas.microsoft.com/office/drawing/2014/main" id="{418226B7-E64B-40A0-AFBF-5C2421AF357A}"/>
              </a:ext>
            </a:extLst>
          </p:cNvPr>
          <p:cNvSpPr/>
          <p:nvPr/>
        </p:nvSpPr>
        <p:spPr>
          <a:xfrm>
            <a:off x="8599200" y="4739350"/>
            <a:ext cx="408000" cy="274800"/>
          </a:xfrm>
          <a:prstGeom prst="leftArrow">
            <a:avLst>
              <a:gd name="adj1" fmla="val 50000"/>
              <a:gd name="adj2" fmla="val 50000"/>
            </a:avLst>
          </a:prstGeom>
          <a:solidFill>
            <a:srgbClr val="D9D9D9"/>
          </a:solidFill>
          <a:ln w="9525" cap="flat" cmpd="sng">
            <a:solidFill>
              <a:srgbClr val="888888"/>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solidFill>
                <a:schemeClr val="tx1"/>
              </a:solidFill>
            </a:endParaRPr>
          </a:p>
        </p:txBody>
      </p:sp>
      <p:sp>
        <p:nvSpPr>
          <p:cNvPr id="12" name="Rechteck 11">
            <a:extLst>
              <a:ext uri="{FF2B5EF4-FFF2-40B4-BE49-F238E27FC236}">
                <a16:creationId xmlns:a16="http://schemas.microsoft.com/office/drawing/2014/main" id="{8B008F1F-F5F3-48FB-BAB7-6DFE824E4A0B}"/>
              </a:ext>
            </a:extLst>
          </p:cNvPr>
          <p:cNvSpPr/>
          <p:nvPr/>
        </p:nvSpPr>
        <p:spPr>
          <a:xfrm>
            <a:off x="4933216" y="4272500"/>
            <a:ext cx="4020438" cy="246221"/>
          </a:xfrm>
          <a:prstGeom prst="rect">
            <a:avLst/>
          </a:prstGeom>
        </p:spPr>
        <p:txBody>
          <a:bodyPr wrap="square">
            <a:spAutoFit/>
          </a:bodyPr>
          <a:lstStyle/>
          <a:p>
            <a:pPr algn="r"/>
            <a:r>
              <a:rPr lang="de-DE" sz="1000">
                <a:solidFill>
                  <a:schemeClr val="tx1"/>
                </a:solidFill>
                <a:latin typeface="Calibri" panose="020F0502020204030204" pitchFamily="34" charset="0"/>
              </a:rPr>
              <a:t>Denial101x – 2.4.4.1</a:t>
            </a:r>
            <a:endParaRPr lang="de-DE" sz="1000">
              <a:solidFill>
                <a:schemeClr val="tx1"/>
              </a:solidFill>
            </a:endParaRPr>
          </a:p>
        </p:txBody>
      </p:sp>
      <p:sp>
        <p:nvSpPr>
          <p:cNvPr id="13" name="Textfeld 12">
            <a:extLst>
              <a:ext uri="{FF2B5EF4-FFF2-40B4-BE49-F238E27FC236}">
                <a16:creationId xmlns:a16="http://schemas.microsoft.com/office/drawing/2014/main" id="{00F60D38-7204-4CC6-B676-1E6BA9EA6F38}"/>
              </a:ext>
            </a:extLst>
          </p:cNvPr>
          <p:cNvSpPr txBox="1"/>
          <p:nvPr/>
        </p:nvSpPr>
        <p:spPr>
          <a:xfrm flipH="1">
            <a:off x="239150" y="70340"/>
            <a:ext cx="8676249" cy="461665"/>
          </a:xfrm>
          <a:prstGeom prst="rect">
            <a:avLst/>
          </a:prstGeom>
          <a:noFill/>
        </p:spPr>
        <p:txBody>
          <a:bodyPr wrap="square" rtlCol="0">
            <a:spAutoFit/>
          </a:bodyPr>
          <a:lstStyle/>
          <a:p>
            <a:pPr lvl="0" algn="ctr"/>
            <a:r>
              <a:rPr lang="en-US" sz="2400">
                <a:solidFill>
                  <a:schemeClr val="tx1"/>
                </a:solidFill>
              </a:rPr>
              <a:t>Global Warming is happening</a:t>
            </a:r>
          </a:p>
        </p:txBody>
      </p:sp>
      <p:pic>
        <p:nvPicPr>
          <p:cNvPr id="3" name="Grafik 2">
            <a:extLst>
              <a:ext uri="{FF2B5EF4-FFF2-40B4-BE49-F238E27FC236}">
                <a16:creationId xmlns:a16="http://schemas.microsoft.com/office/drawing/2014/main" id="{A1C58E14-041F-9C13-066D-D7D91457CF22}"/>
              </a:ext>
            </a:extLst>
          </p:cNvPr>
          <p:cNvPicPr>
            <a:picLocks noChangeAspect="1"/>
          </p:cNvPicPr>
          <p:nvPr/>
        </p:nvPicPr>
        <p:blipFill>
          <a:blip r:embed="rId7"/>
          <a:stretch>
            <a:fillRect/>
          </a:stretch>
        </p:blipFill>
        <p:spPr>
          <a:xfrm>
            <a:off x="4240871" y="4603068"/>
            <a:ext cx="651513" cy="481553"/>
          </a:xfrm>
          <a:prstGeom prst="rect">
            <a:avLst/>
          </a:prstGeom>
          <a:solidFill>
            <a:schemeClr val="bg1">
              <a:lumMod val="85000"/>
            </a:schemeClr>
          </a:solid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9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Shape 47">
          <a:extLst>
            <a:ext uri="{FF2B5EF4-FFF2-40B4-BE49-F238E27FC236}">
              <a16:creationId xmlns:a16="http://schemas.microsoft.com/office/drawing/2014/main" id="{8493266D-9C53-0603-1D87-B6E868415804}"/>
            </a:ext>
          </a:extLst>
        </p:cNvPr>
        <p:cNvGrpSpPr/>
        <p:nvPr/>
      </p:nvGrpSpPr>
      <p:grpSpPr>
        <a:xfrm>
          <a:off x="0" y="0"/>
          <a:ext cx="0" cy="0"/>
          <a:chOff x="0" y="0"/>
          <a:chExt cx="0" cy="0"/>
        </a:xfrm>
      </p:grpSpPr>
      <p:sp>
        <p:nvSpPr>
          <p:cNvPr id="53" name="Shape 53">
            <a:hlinkClick r:id="rId3" action="ppaction://hlinksldjump"/>
            <a:extLst>
              <a:ext uri="{FF2B5EF4-FFF2-40B4-BE49-F238E27FC236}">
                <a16:creationId xmlns:a16="http://schemas.microsoft.com/office/drawing/2014/main" id="{F60B76E3-AC2D-FDA1-ADF0-648EBCEDB8F5}"/>
              </a:ext>
            </a:extLst>
          </p:cNvPr>
          <p:cNvSpPr txBox="1"/>
          <p:nvPr/>
        </p:nvSpPr>
        <p:spPr>
          <a:xfrm>
            <a:off x="4569135" y="85950"/>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Glacier</a:t>
            </a:r>
            <a:endParaRPr>
              <a:solidFill>
                <a:schemeClr val="tx1"/>
              </a:solidFill>
            </a:endParaRPr>
          </a:p>
        </p:txBody>
      </p:sp>
      <p:sp>
        <p:nvSpPr>
          <p:cNvPr id="49" name="Shape 49">
            <a:hlinkClick r:id="rId4" action="ppaction://hlinksldjump"/>
            <a:extLst>
              <a:ext uri="{FF2B5EF4-FFF2-40B4-BE49-F238E27FC236}">
                <a16:creationId xmlns:a16="http://schemas.microsoft.com/office/drawing/2014/main" id="{2D786C42-FD29-5573-F490-8DB5D2CC920E}"/>
              </a:ext>
            </a:extLst>
          </p:cNvPr>
          <p:cNvSpPr txBox="1"/>
          <p:nvPr/>
        </p:nvSpPr>
        <p:spPr>
          <a:xfrm>
            <a:off x="3131210" y="82788"/>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Cold</a:t>
            </a:r>
            <a:endParaRPr>
              <a:solidFill>
                <a:schemeClr val="tx1"/>
              </a:solidFill>
            </a:endParaRPr>
          </a:p>
        </p:txBody>
      </p:sp>
      <p:sp>
        <p:nvSpPr>
          <p:cNvPr id="55" name="Shape 55">
            <a:hlinkClick r:id="rId5" action="ppaction://hlinksldjump"/>
            <a:extLst>
              <a:ext uri="{FF2B5EF4-FFF2-40B4-BE49-F238E27FC236}">
                <a16:creationId xmlns:a16="http://schemas.microsoft.com/office/drawing/2014/main" id="{5C9B473E-F4D0-D1F1-8441-6ED4D3084C09}"/>
              </a:ext>
            </a:extLst>
          </p:cNvPr>
          <p:cNvSpPr txBox="1"/>
          <p:nvPr/>
        </p:nvSpPr>
        <p:spPr>
          <a:xfrm>
            <a:off x="1669685" y="80925"/>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1998</a:t>
            </a:r>
            <a:endParaRPr>
              <a:solidFill>
                <a:schemeClr val="tx1"/>
              </a:solidFill>
            </a:endParaRPr>
          </a:p>
        </p:txBody>
      </p:sp>
      <p:sp>
        <p:nvSpPr>
          <p:cNvPr id="48" name="Shape 48">
            <a:hlinkClick r:id="rId6" action="ppaction://hlinksldjump"/>
            <a:extLst>
              <a:ext uri="{FF2B5EF4-FFF2-40B4-BE49-F238E27FC236}">
                <a16:creationId xmlns:a16="http://schemas.microsoft.com/office/drawing/2014/main" id="{41842B09-A0DF-8986-564D-26C3EFB1A410}"/>
              </a:ext>
            </a:extLst>
          </p:cNvPr>
          <p:cNvSpPr txBox="1"/>
          <p:nvPr/>
        </p:nvSpPr>
        <p:spPr>
          <a:xfrm>
            <a:off x="7466087" y="2047404"/>
            <a:ext cx="1191900" cy="399900"/>
          </a:xfrm>
          <a:prstGeom prst="rect">
            <a:avLst/>
          </a:prstGeom>
          <a:solidFill>
            <a:schemeClr val="bg2">
              <a:lumMod val="40000"/>
              <a:lumOff val="60000"/>
            </a:schemeClr>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a:spcBef>
                <a:spcPts val="0"/>
              </a:spcBef>
              <a:spcAft>
                <a:spcPts val="0"/>
              </a:spcAft>
              <a:buNone/>
            </a:pPr>
            <a:r>
              <a:rPr lang="en-US">
                <a:solidFill>
                  <a:schemeClr val="tx1"/>
                </a:solidFill>
              </a:rPr>
              <a:t>Consensus</a:t>
            </a:r>
            <a:endParaRPr>
              <a:solidFill>
                <a:schemeClr val="tx1"/>
              </a:solidFill>
            </a:endParaRPr>
          </a:p>
        </p:txBody>
      </p:sp>
      <p:sp>
        <p:nvSpPr>
          <p:cNvPr id="50" name="Shape 50">
            <a:hlinkClick r:id="rId7" action="ppaction://hlinksldjump"/>
            <a:extLst>
              <a:ext uri="{FF2B5EF4-FFF2-40B4-BE49-F238E27FC236}">
                <a16:creationId xmlns:a16="http://schemas.microsoft.com/office/drawing/2014/main" id="{22E4B317-37A8-3378-31B4-680B5B27847D}"/>
              </a:ext>
            </a:extLst>
          </p:cNvPr>
          <p:cNvSpPr txBox="1"/>
          <p:nvPr/>
        </p:nvSpPr>
        <p:spPr>
          <a:xfrm>
            <a:off x="3121335" y="735932"/>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UHI</a:t>
            </a:r>
            <a:endParaRPr>
              <a:solidFill>
                <a:schemeClr val="tx1"/>
              </a:solidFill>
            </a:endParaRPr>
          </a:p>
        </p:txBody>
      </p:sp>
      <p:sp>
        <p:nvSpPr>
          <p:cNvPr id="51" name="Shape 51">
            <a:hlinkClick r:id="rId8" action="ppaction://hlinksldjump"/>
            <a:extLst>
              <a:ext uri="{FF2B5EF4-FFF2-40B4-BE49-F238E27FC236}">
                <a16:creationId xmlns:a16="http://schemas.microsoft.com/office/drawing/2014/main" id="{66E0E2CF-F83D-5A8C-03AD-452E42CE8628}"/>
              </a:ext>
            </a:extLst>
          </p:cNvPr>
          <p:cNvSpPr txBox="1"/>
          <p:nvPr/>
        </p:nvSpPr>
        <p:spPr>
          <a:xfrm>
            <a:off x="6012385" y="735943"/>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Name</a:t>
            </a:r>
            <a:endParaRPr>
              <a:solidFill>
                <a:schemeClr val="tx1"/>
              </a:solidFill>
            </a:endParaRPr>
          </a:p>
        </p:txBody>
      </p:sp>
      <p:sp>
        <p:nvSpPr>
          <p:cNvPr id="52" name="Shape 52">
            <a:hlinkClick r:id="rId9" action="ppaction://hlinksldjump"/>
            <a:extLst>
              <a:ext uri="{FF2B5EF4-FFF2-40B4-BE49-F238E27FC236}">
                <a16:creationId xmlns:a16="http://schemas.microsoft.com/office/drawing/2014/main" id="{30EFFE93-0A04-2837-408A-814DA834DA60}"/>
              </a:ext>
            </a:extLst>
          </p:cNvPr>
          <p:cNvSpPr txBox="1"/>
          <p:nvPr/>
        </p:nvSpPr>
        <p:spPr>
          <a:xfrm>
            <a:off x="3119410" y="1389077"/>
            <a:ext cx="1191900" cy="399900"/>
          </a:xfrm>
          <a:prstGeom prst="rect">
            <a:avLst/>
          </a:prstGeom>
          <a:solidFill>
            <a:schemeClr val="bg2">
              <a:lumMod val="40000"/>
              <a:lumOff val="60000"/>
            </a:schemeClr>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Volcano</a:t>
            </a:r>
            <a:endParaRPr>
              <a:solidFill>
                <a:schemeClr val="tx1"/>
              </a:solidFill>
            </a:endParaRPr>
          </a:p>
        </p:txBody>
      </p:sp>
      <p:sp>
        <p:nvSpPr>
          <p:cNvPr id="54" name="Shape 54">
            <a:hlinkClick r:id="rId10" action="ppaction://hlinksldjump"/>
            <a:extLst>
              <a:ext uri="{FF2B5EF4-FFF2-40B4-BE49-F238E27FC236}">
                <a16:creationId xmlns:a16="http://schemas.microsoft.com/office/drawing/2014/main" id="{16621084-510C-AF31-F135-5DF290645271}"/>
              </a:ext>
            </a:extLst>
          </p:cNvPr>
          <p:cNvSpPr txBox="1"/>
          <p:nvPr/>
        </p:nvSpPr>
        <p:spPr>
          <a:xfrm>
            <a:off x="1676460" y="735932"/>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Temp</a:t>
            </a:r>
            <a:endParaRPr>
              <a:solidFill>
                <a:schemeClr val="tx1"/>
              </a:solidFill>
            </a:endParaRPr>
          </a:p>
        </p:txBody>
      </p:sp>
      <p:sp>
        <p:nvSpPr>
          <p:cNvPr id="56" name="Shape 56">
            <a:hlinkClick r:id="rId11" action="ppaction://hlinksldjump"/>
            <a:extLst>
              <a:ext uri="{FF2B5EF4-FFF2-40B4-BE49-F238E27FC236}">
                <a16:creationId xmlns:a16="http://schemas.microsoft.com/office/drawing/2014/main" id="{0DD55B76-0CEF-0E1D-3121-808594ADD92B}"/>
              </a:ext>
            </a:extLst>
          </p:cNvPr>
          <p:cNvSpPr txBox="1"/>
          <p:nvPr/>
        </p:nvSpPr>
        <p:spPr>
          <a:xfrm>
            <a:off x="4569135" y="1393586"/>
            <a:ext cx="1191900" cy="399900"/>
          </a:xfrm>
          <a:prstGeom prst="rect">
            <a:avLst/>
          </a:prstGeom>
          <a:solidFill>
            <a:schemeClr val="bg2">
              <a:lumMod val="40000"/>
              <a:lumOff val="60000"/>
            </a:schemeClr>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Residence</a:t>
            </a:r>
            <a:endParaRPr>
              <a:solidFill>
                <a:schemeClr val="tx1"/>
              </a:solidFill>
            </a:endParaRPr>
          </a:p>
        </p:txBody>
      </p:sp>
      <p:sp>
        <p:nvSpPr>
          <p:cNvPr id="57" name="Shape 57">
            <a:hlinkClick r:id="rId12" action="ppaction://hlinksldjump"/>
            <a:extLst>
              <a:ext uri="{FF2B5EF4-FFF2-40B4-BE49-F238E27FC236}">
                <a16:creationId xmlns:a16="http://schemas.microsoft.com/office/drawing/2014/main" id="{E4410E6B-D7C8-F759-18F9-60A933C3DA52}"/>
              </a:ext>
            </a:extLst>
          </p:cNvPr>
          <p:cNvSpPr txBox="1"/>
          <p:nvPr/>
        </p:nvSpPr>
        <p:spPr>
          <a:xfrm>
            <a:off x="6007060" y="82800"/>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Greenland</a:t>
            </a:r>
            <a:endParaRPr>
              <a:solidFill>
                <a:schemeClr val="tx1"/>
              </a:solidFill>
            </a:endParaRPr>
          </a:p>
        </p:txBody>
      </p:sp>
      <p:sp>
        <p:nvSpPr>
          <p:cNvPr id="58" name="Shape 58">
            <a:hlinkClick r:id="rId13" action="ppaction://hlinksldjump"/>
            <a:extLst>
              <a:ext uri="{FF2B5EF4-FFF2-40B4-BE49-F238E27FC236}">
                <a16:creationId xmlns:a16="http://schemas.microsoft.com/office/drawing/2014/main" id="{309C3A52-9CEC-5238-947F-EE8D464AA4E1}"/>
              </a:ext>
            </a:extLst>
          </p:cNvPr>
          <p:cNvSpPr txBox="1"/>
          <p:nvPr/>
        </p:nvSpPr>
        <p:spPr>
          <a:xfrm>
            <a:off x="7444985" y="85950"/>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Antarctica</a:t>
            </a:r>
            <a:endParaRPr>
              <a:solidFill>
                <a:schemeClr val="tx1"/>
              </a:solidFill>
            </a:endParaRPr>
          </a:p>
        </p:txBody>
      </p:sp>
      <p:sp>
        <p:nvSpPr>
          <p:cNvPr id="59" name="Shape 59">
            <a:hlinkClick r:id="rId14" action="ppaction://hlinksldjump"/>
            <a:extLst>
              <a:ext uri="{FF2B5EF4-FFF2-40B4-BE49-F238E27FC236}">
                <a16:creationId xmlns:a16="http://schemas.microsoft.com/office/drawing/2014/main" id="{630E9929-1476-384C-5E75-91952E621151}"/>
              </a:ext>
            </a:extLst>
          </p:cNvPr>
          <p:cNvSpPr txBox="1"/>
          <p:nvPr/>
        </p:nvSpPr>
        <p:spPr>
          <a:xfrm>
            <a:off x="6016935" y="2042229"/>
            <a:ext cx="1191900" cy="399900"/>
          </a:xfrm>
          <a:prstGeom prst="rect">
            <a:avLst/>
          </a:prstGeom>
          <a:solidFill>
            <a:schemeClr val="bg2">
              <a:lumMod val="40000"/>
              <a:lumOff val="60000"/>
            </a:schemeClr>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Sun</a:t>
            </a:r>
            <a:endParaRPr>
              <a:solidFill>
                <a:schemeClr val="tx1"/>
              </a:solidFill>
            </a:endParaRPr>
          </a:p>
        </p:txBody>
      </p:sp>
      <p:sp>
        <p:nvSpPr>
          <p:cNvPr id="60" name="Shape 60">
            <a:hlinkClick r:id="rId15" action="ppaction://hlinksldjump"/>
            <a:extLst>
              <a:ext uri="{FF2B5EF4-FFF2-40B4-BE49-F238E27FC236}">
                <a16:creationId xmlns:a16="http://schemas.microsoft.com/office/drawing/2014/main" id="{76A43195-D67D-DF0D-A0B9-61E71F1100C1}"/>
              </a:ext>
            </a:extLst>
          </p:cNvPr>
          <p:cNvSpPr txBox="1"/>
          <p:nvPr/>
        </p:nvSpPr>
        <p:spPr>
          <a:xfrm>
            <a:off x="1669685" y="1389077"/>
            <a:ext cx="1191900" cy="399900"/>
          </a:xfrm>
          <a:prstGeom prst="rect">
            <a:avLst/>
          </a:prstGeom>
          <a:solidFill>
            <a:schemeClr val="bg2">
              <a:lumMod val="40000"/>
              <a:lumOff val="60000"/>
            </a:schemeClr>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lvl="0" algn="ctr"/>
            <a:r>
              <a:rPr lang="en-US">
                <a:solidFill>
                  <a:schemeClr val="tx1"/>
                </a:solidFill>
                <a:latin typeface="Calibri"/>
                <a:ea typeface="Calibri"/>
                <a:cs typeface="Calibri"/>
                <a:sym typeface="Calibri"/>
              </a:rPr>
              <a:t>CO</a:t>
            </a:r>
            <a:r>
              <a:rPr lang="en-US" baseline="-25000">
                <a:solidFill>
                  <a:schemeClr val="tx1"/>
                </a:solidFill>
                <a:latin typeface="Calibri"/>
                <a:ea typeface="Calibri"/>
                <a:cs typeface="Calibri"/>
                <a:sym typeface="Calibri"/>
              </a:rPr>
              <a:t>2</a:t>
            </a:r>
            <a:endParaRPr>
              <a:solidFill>
                <a:schemeClr val="tx1"/>
              </a:solidFill>
            </a:endParaRPr>
          </a:p>
        </p:txBody>
      </p:sp>
      <p:sp>
        <p:nvSpPr>
          <p:cNvPr id="61" name="Shape 61">
            <a:hlinkClick r:id="rId16" action="ppaction://hlinksldjump"/>
            <a:extLst>
              <a:ext uri="{FF2B5EF4-FFF2-40B4-BE49-F238E27FC236}">
                <a16:creationId xmlns:a16="http://schemas.microsoft.com/office/drawing/2014/main" id="{800BD822-91F0-B489-B5DD-D6E318889046}"/>
              </a:ext>
            </a:extLst>
          </p:cNvPr>
          <p:cNvSpPr txBox="1"/>
          <p:nvPr/>
        </p:nvSpPr>
        <p:spPr>
          <a:xfrm>
            <a:off x="4566860" y="739768"/>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Winter</a:t>
            </a:r>
            <a:endParaRPr>
              <a:solidFill>
                <a:schemeClr val="tx1"/>
              </a:solidFill>
            </a:endParaRPr>
          </a:p>
        </p:txBody>
      </p:sp>
      <p:sp>
        <p:nvSpPr>
          <p:cNvPr id="62" name="Shape 62">
            <a:hlinkClick r:id="rId17" action="ppaction://hlinksldjump"/>
            <a:extLst>
              <a:ext uri="{FF2B5EF4-FFF2-40B4-BE49-F238E27FC236}">
                <a16:creationId xmlns:a16="http://schemas.microsoft.com/office/drawing/2014/main" id="{E049786F-4A1F-65FA-6DE6-9AD597863B9A}"/>
              </a:ext>
            </a:extLst>
          </p:cNvPr>
          <p:cNvSpPr txBox="1"/>
          <p:nvPr/>
        </p:nvSpPr>
        <p:spPr>
          <a:xfrm>
            <a:off x="3131210" y="2695366"/>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LIA</a:t>
            </a:r>
            <a:endParaRPr>
              <a:solidFill>
                <a:schemeClr val="tx1"/>
              </a:solidFill>
            </a:endParaRPr>
          </a:p>
        </p:txBody>
      </p:sp>
      <p:sp>
        <p:nvSpPr>
          <p:cNvPr id="63" name="Shape 63">
            <a:hlinkClick r:id="rId18" action="ppaction://hlinksldjump"/>
            <a:extLst>
              <a:ext uri="{FF2B5EF4-FFF2-40B4-BE49-F238E27FC236}">
                <a16:creationId xmlns:a16="http://schemas.microsoft.com/office/drawing/2014/main" id="{CE8C84E1-7975-20F0-9504-ADE8642199B9}"/>
              </a:ext>
            </a:extLst>
          </p:cNvPr>
          <p:cNvSpPr txBox="1"/>
          <p:nvPr/>
        </p:nvSpPr>
        <p:spPr>
          <a:xfrm>
            <a:off x="6016935" y="1389086"/>
            <a:ext cx="1191900" cy="399900"/>
          </a:xfrm>
          <a:prstGeom prst="rect">
            <a:avLst/>
          </a:prstGeom>
          <a:solidFill>
            <a:schemeClr val="bg2">
              <a:lumMod val="40000"/>
              <a:lumOff val="60000"/>
            </a:schemeClr>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err="1">
                <a:solidFill>
                  <a:schemeClr val="tx1"/>
                </a:solidFill>
              </a:rPr>
              <a:t>Thermo</a:t>
            </a:r>
            <a:endParaRPr>
              <a:solidFill>
                <a:schemeClr val="tx1"/>
              </a:solidFill>
            </a:endParaRPr>
          </a:p>
        </p:txBody>
      </p:sp>
      <p:sp>
        <p:nvSpPr>
          <p:cNvPr id="64" name="Shape 64">
            <a:hlinkClick r:id="rId19" action="ppaction://hlinksldjump"/>
            <a:extLst>
              <a:ext uri="{FF2B5EF4-FFF2-40B4-BE49-F238E27FC236}">
                <a16:creationId xmlns:a16="http://schemas.microsoft.com/office/drawing/2014/main" id="{3030AE57-2E6F-A20A-BAE3-54927A0B634F}"/>
              </a:ext>
            </a:extLst>
          </p:cNvPr>
          <p:cNvSpPr txBox="1"/>
          <p:nvPr/>
        </p:nvSpPr>
        <p:spPr>
          <a:xfrm>
            <a:off x="7464735" y="1393575"/>
            <a:ext cx="1191900" cy="399900"/>
          </a:xfrm>
          <a:prstGeom prst="rect">
            <a:avLst/>
          </a:prstGeom>
          <a:solidFill>
            <a:schemeClr val="bg2">
              <a:lumMod val="40000"/>
              <a:lumOff val="60000"/>
            </a:schemeClr>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Saturate</a:t>
            </a:r>
            <a:endParaRPr>
              <a:solidFill>
                <a:schemeClr val="tx1"/>
              </a:solidFill>
            </a:endParaRPr>
          </a:p>
        </p:txBody>
      </p:sp>
      <p:sp>
        <p:nvSpPr>
          <p:cNvPr id="65" name="Shape 65">
            <a:hlinkClick r:id="rId20" action="ppaction://hlinksldjump"/>
            <a:extLst>
              <a:ext uri="{FF2B5EF4-FFF2-40B4-BE49-F238E27FC236}">
                <a16:creationId xmlns:a16="http://schemas.microsoft.com/office/drawing/2014/main" id="{881B0DD5-9C9F-76B0-0CEB-1212915E7BEC}"/>
              </a:ext>
            </a:extLst>
          </p:cNvPr>
          <p:cNvSpPr txBox="1"/>
          <p:nvPr/>
        </p:nvSpPr>
        <p:spPr>
          <a:xfrm>
            <a:off x="1669685" y="2042221"/>
            <a:ext cx="1191900" cy="399900"/>
          </a:xfrm>
          <a:prstGeom prst="rect">
            <a:avLst/>
          </a:prstGeom>
          <a:solidFill>
            <a:schemeClr val="bg2">
              <a:lumMod val="40000"/>
              <a:lumOff val="60000"/>
            </a:schemeClr>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Lag</a:t>
            </a:r>
            <a:endParaRPr>
              <a:solidFill>
                <a:schemeClr val="tx1"/>
              </a:solidFill>
            </a:endParaRPr>
          </a:p>
        </p:txBody>
      </p:sp>
      <p:sp>
        <p:nvSpPr>
          <p:cNvPr id="66" name="Shape 66">
            <a:hlinkClick r:id="rId21" action="ppaction://hlinksldjump"/>
            <a:extLst>
              <a:ext uri="{FF2B5EF4-FFF2-40B4-BE49-F238E27FC236}">
                <a16:creationId xmlns:a16="http://schemas.microsoft.com/office/drawing/2014/main" id="{8B22984B-BB06-721B-51E0-92B462B0CB4A}"/>
              </a:ext>
            </a:extLst>
          </p:cNvPr>
          <p:cNvSpPr txBox="1"/>
          <p:nvPr/>
        </p:nvSpPr>
        <p:spPr>
          <a:xfrm>
            <a:off x="3119410" y="2042221"/>
            <a:ext cx="1191900" cy="399900"/>
          </a:xfrm>
          <a:prstGeom prst="rect">
            <a:avLst/>
          </a:prstGeom>
          <a:solidFill>
            <a:schemeClr val="bg2">
              <a:lumMod val="40000"/>
              <a:lumOff val="60000"/>
            </a:schemeClr>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Hotspot</a:t>
            </a:r>
            <a:endParaRPr>
              <a:solidFill>
                <a:schemeClr val="tx1"/>
              </a:solidFill>
            </a:endParaRPr>
          </a:p>
        </p:txBody>
      </p:sp>
      <p:sp>
        <p:nvSpPr>
          <p:cNvPr id="67" name="Shape 67">
            <a:hlinkClick r:id="rId22" action="ppaction://hlinksldjump"/>
            <a:extLst>
              <a:ext uri="{FF2B5EF4-FFF2-40B4-BE49-F238E27FC236}">
                <a16:creationId xmlns:a16="http://schemas.microsoft.com/office/drawing/2014/main" id="{07441393-AF17-3CE6-50ED-1240075BC79E}"/>
              </a:ext>
            </a:extLst>
          </p:cNvPr>
          <p:cNvSpPr txBox="1"/>
          <p:nvPr/>
        </p:nvSpPr>
        <p:spPr>
          <a:xfrm>
            <a:off x="4595035" y="2047404"/>
            <a:ext cx="1191900" cy="399900"/>
          </a:xfrm>
          <a:prstGeom prst="rect">
            <a:avLst/>
          </a:prstGeom>
          <a:solidFill>
            <a:schemeClr val="bg2">
              <a:lumMod val="40000"/>
              <a:lumOff val="60000"/>
            </a:schemeClr>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Trace</a:t>
            </a:r>
            <a:endParaRPr>
              <a:solidFill>
                <a:schemeClr val="tx1"/>
              </a:solidFill>
            </a:endParaRPr>
          </a:p>
        </p:txBody>
      </p:sp>
      <p:sp>
        <p:nvSpPr>
          <p:cNvPr id="68" name="Shape 68">
            <a:hlinkClick r:id="rId23" action="ppaction://hlinksldjump"/>
            <a:extLst>
              <a:ext uri="{FF2B5EF4-FFF2-40B4-BE49-F238E27FC236}">
                <a16:creationId xmlns:a16="http://schemas.microsoft.com/office/drawing/2014/main" id="{5FB1B55D-75AC-9E41-5755-8DB9C78DC918}"/>
              </a:ext>
            </a:extLst>
          </p:cNvPr>
          <p:cNvSpPr txBox="1"/>
          <p:nvPr/>
        </p:nvSpPr>
        <p:spPr>
          <a:xfrm>
            <a:off x="1669685" y="2695366"/>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Past</a:t>
            </a:r>
            <a:endParaRPr>
              <a:solidFill>
                <a:schemeClr val="tx1"/>
              </a:solidFill>
            </a:endParaRPr>
          </a:p>
        </p:txBody>
      </p:sp>
      <p:sp>
        <p:nvSpPr>
          <p:cNvPr id="69" name="Shape 69">
            <a:hlinkClick r:id="rId24" action="ppaction://hlinksldjump"/>
            <a:extLst>
              <a:ext uri="{FF2B5EF4-FFF2-40B4-BE49-F238E27FC236}">
                <a16:creationId xmlns:a16="http://schemas.microsoft.com/office/drawing/2014/main" id="{999D0253-1EB4-79DA-B98E-7499A3B8FFE5}"/>
              </a:ext>
            </a:extLst>
          </p:cNvPr>
          <p:cNvSpPr txBox="1"/>
          <p:nvPr/>
        </p:nvSpPr>
        <p:spPr>
          <a:xfrm>
            <a:off x="4566860" y="2701221"/>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lvl="0" algn="ctr"/>
            <a:r>
              <a:rPr lang="en-US">
                <a:solidFill>
                  <a:schemeClr val="tx1"/>
                </a:solidFill>
              </a:rPr>
              <a:t>Past</a:t>
            </a:r>
            <a:r>
              <a:rPr lang="en-US">
                <a:solidFill>
                  <a:schemeClr val="tx1"/>
                </a:solidFill>
                <a:latin typeface="Calibri"/>
                <a:ea typeface="Calibri"/>
                <a:cs typeface="Calibri"/>
                <a:sym typeface="Calibri"/>
              </a:rPr>
              <a:t> CO</a:t>
            </a:r>
            <a:r>
              <a:rPr lang="en-US" baseline="-25000">
                <a:solidFill>
                  <a:schemeClr val="tx1"/>
                </a:solidFill>
                <a:latin typeface="Calibri"/>
                <a:ea typeface="Calibri"/>
                <a:cs typeface="Calibri"/>
                <a:sym typeface="Calibri"/>
              </a:rPr>
              <a:t>2</a:t>
            </a:r>
            <a:endParaRPr>
              <a:solidFill>
                <a:schemeClr val="tx1"/>
              </a:solidFill>
            </a:endParaRPr>
          </a:p>
        </p:txBody>
      </p:sp>
      <p:sp>
        <p:nvSpPr>
          <p:cNvPr id="70" name="Shape 70">
            <a:hlinkClick r:id="rId25" action="ppaction://hlinksldjump"/>
            <a:extLst>
              <a:ext uri="{FF2B5EF4-FFF2-40B4-BE49-F238E27FC236}">
                <a16:creationId xmlns:a16="http://schemas.microsoft.com/office/drawing/2014/main" id="{AB8820EF-5E29-0F4A-1DE5-552C0CB01759}"/>
              </a:ext>
            </a:extLst>
          </p:cNvPr>
          <p:cNvSpPr txBox="1"/>
          <p:nvPr/>
        </p:nvSpPr>
        <p:spPr>
          <a:xfrm>
            <a:off x="6002510" y="2695371"/>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MWP</a:t>
            </a:r>
            <a:endParaRPr>
              <a:solidFill>
                <a:schemeClr val="tx1"/>
              </a:solidFill>
            </a:endParaRPr>
          </a:p>
        </p:txBody>
      </p:sp>
      <p:sp>
        <p:nvSpPr>
          <p:cNvPr id="71" name="Shape 71">
            <a:hlinkClick r:id="rId26" action="ppaction://hlinksldjump"/>
            <a:extLst>
              <a:ext uri="{FF2B5EF4-FFF2-40B4-BE49-F238E27FC236}">
                <a16:creationId xmlns:a16="http://schemas.microsoft.com/office/drawing/2014/main" id="{971F027E-E11A-AAD0-B524-2302457FA4CC}"/>
              </a:ext>
            </a:extLst>
          </p:cNvPr>
          <p:cNvSpPr txBox="1"/>
          <p:nvPr/>
        </p:nvSpPr>
        <p:spPr>
          <a:xfrm>
            <a:off x="7464035" y="2695375"/>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Model</a:t>
            </a:r>
            <a:endParaRPr>
              <a:solidFill>
                <a:schemeClr val="tx1"/>
              </a:solidFill>
            </a:endParaRPr>
          </a:p>
        </p:txBody>
      </p:sp>
      <p:sp>
        <p:nvSpPr>
          <p:cNvPr id="72" name="Shape 72">
            <a:hlinkClick r:id="rId27" action="ppaction://hlinksldjump"/>
            <a:extLst>
              <a:ext uri="{FF2B5EF4-FFF2-40B4-BE49-F238E27FC236}">
                <a16:creationId xmlns:a16="http://schemas.microsoft.com/office/drawing/2014/main" id="{8313F875-54DE-FA5A-99B0-904C01666A47}"/>
              </a:ext>
            </a:extLst>
          </p:cNvPr>
          <p:cNvSpPr txBox="1"/>
          <p:nvPr/>
        </p:nvSpPr>
        <p:spPr>
          <a:xfrm>
            <a:off x="1669685" y="3348511"/>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Hansen1988</a:t>
            </a:r>
            <a:endParaRPr>
              <a:solidFill>
                <a:schemeClr val="tx1"/>
              </a:solidFill>
            </a:endParaRPr>
          </a:p>
        </p:txBody>
      </p:sp>
      <p:sp>
        <p:nvSpPr>
          <p:cNvPr id="73" name="Shape 73">
            <a:hlinkClick r:id="rId28" action="ppaction://hlinksldjump"/>
            <a:extLst>
              <a:ext uri="{FF2B5EF4-FFF2-40B4-BE49-F238E27FC236}">
                <a16:creationId xmlns:a16="http://schemas.microsoft.com/office/drawing/2014/main" id="{E860BA94-63D7-BBFF-92A8-FB2526A8299C}"/>
              </a:ext>
            </a:extLst>
          </p:cNvPr>
          <p:cNvSpPr txBox="1"/>
          <p:nvPr/>
        </p:nvSpPr>
        <p:spPr>
          <a:xfrm>
            <a:off x="3121335" y="3348511"/>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Weather</a:t>
            </a:r>
            <a:endParaRPr>
              <a:solidFill>
                <a:schemeClr val="tx1"/>
              </a:solidFill>
            </a:endParaRPr>
          </a:p>
        </p:txBody>
      </p:sp>
      <p:sp>
        <p:nvSpPr>
          <p:cNvPr id="74" name="Shape 74">
            <a:hlinkClick r:id="rId29" action="ppaction://hlinksldjump"/>
            <a:extLst>
              <a:ext uri="{FF2B5EF4-FFF2-40B4-BE49-F238E27FC236}">
                <a16:creationId xmlns:a16="http://schemas.microsoft.com/office/drawing/2014/main" id="{B4EF5746-EB0C-D751-A404-7FC743F2E8F1}"/>
              </a:ext>
            </a:extLst>
          </p:cNvPr>
          <p:cNvSpPr txBox="1"/>
          <p:nvPr/>
        </p:nvSpPr>
        <p:spPr>
          <a:xfrm>
            <a:off x="4572985" y="3355039"/>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1970s</a:t>
            </a:r>
            <a:endParaRPr>
              <a:solidFill>
                <a:schemeClr val="tx1"/>
              </a:solidFill>
            </a:endParaRPr>
          </a:p>
        </p:txBody>
      </p:sp>
      <p:sp>
        <p:nvSpPr>
          <p:cNvPr id="76" name="Shape 76">
            <a:hlinkClick r:id="rId30" action="ppaction://hlinksldjump"/>
            <a:extLst>
              <a:ext uri="{FF2B5EF4-FFF2-40B4-BE49-F238E27FC236}">
                <a16:creationId xmlns:a16="http://schemas.microsoft.com/office/drawing/2014/main" id="{8C9A6A8B-C911-4903-6911-C97D0D2A6146}"/>
              </a:ext>
            </a:extLst>
          </p:cNvPr>
          <p:cNvSpPr txBox="1"/>
          <p:nvPr/>
        </p:nvSpPr>
        <p:spPr>
          <a:xfrm>
            <a:off x="3131210" y="4001655"/>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Cloud</a:t>
            </a:r>
            <a:endParaRPr>
              <a:solidFill>
                <a:schemeClr val="tx1"/>
              </a:solidFill>
            </a:endParaRPr>
          </a:p>
        </p:txBody>
      </p:sp>
      <p:sp>
        <p:nvSpPr>
          <p:cNvPr id="77" name="Shape 77">
            <a:hlinkClick r:id="rId31" action="ppaction://hlinksldjump"/>
            <a:extLst>
              <a:ext uri="{FF2B5EF4-FFF2-40B4-BE49-F238E27FC236}">
                <a16:creationId xmlns:a16="http://schemas.microsoft.com/office/drawing/2014/main" id="{515175DA-F60F-6068-09C0-35D066C99D7A}"/>
              </a:ext>
            </a:extLst>
          </p:cNvPr>
          <p:cNvSpPr txBox="1"/>
          <p:nvPr/>
        </p:nvSpPr>
        <p:spPr>
          <a:xfrm>
            <a:off x="1669685" y="4001655"/>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Vapor</a:t>
            </a:r>
            <a:endParaRPr>
              <a:solidFill>
                <a:schemeClr val="tx1"/>
              </a:solidFill>
            </a:endParaRPr>
          </a:p>
        </p:txBody>
      </p:sp>
      <p:sp>
        <p:nvSpPr>
          <p:cNvPr id="78" name="Shape 78">
            <a:hlinkClick r:id="rId32" action="ppaction://hlinksldjump"/>
            <a:extLst>
              <a:ext uri="{FF2B5EF4-FFF2-40B4-BE49-F238E27FC236}">
                <a16:creationId xmlns:a16="http://schemas.microsoft.com/office/drawing/2014/main" id="{33FE2414-9F7E-3F8E-9653-386EBC8CD55A}"/>
              </a:ext>
            </a:extLst>
          </p:cNvPr>
          <p:cNvSpPr txBox="1"/>
          <p:nvPr/>
        </p:nvSpPr>
        <p:spPr>
          <a:xfrm>
            <a:off x="4566860" y="4008857"/>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Species</a:t>
            </a:r>
            <a:endParaRPr>
              <a:solidFill>
                <a:schemeClr val="tx1"/>
              </a:solidFill>
            </a:endParaRPr>
          </a:p>
        </p:txBody>
      </p:sp>
      <p:sp>
        <p:nvSpPr>
          <p:cNvPr id="79" name="Shape 79">
            <a:hlinkClick r:id="rId33" action="ppaction://hlinksldjump"/>
            <a:extLst>
              <a:ext uri="{FF2B5EF4-FFF2-40B4-BE49-F238E27FC236}">
                <a16:creationId xmlns:a16="http://schemas.microsoft.com/office/drawing/2014/main" id="{FED0C941-522F-5CBD-03ED-8F902CE677ED}"/>
              </a:ext>
            </a:extLst>
          </p:cNvPr>
          <p:cNvSpPr txBox="1"/>
          <p:nvPr/>
        </p:nvSpPr>
        <p:spPr>
          <a:xfrm>
            <a:off x="6002510" y="4001657"/>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Bear</a:t>
            </a:r>
            <a:r>
              <a:rPr lang="en-US" i="1">
                <a:solidFill>
                  <a:schemeClr val="tx1"/>
                </a:solidFill>
              </a:rPr>
              <a:t> </a:t>
            </a:r>
            <a:endParaRPr i="1">
              <a:solidFill>
                <a:schemeClr val="tx1"/>
              </a:solidFill>
            </a:endParaRPr>
          </a:p>
        </p:txBody>
      </p:sp>
      <p:sp>
        <p:nvSpPr>
          <p:cNvPr id="80" name="Shape 80">
            <a:hlinkClick r:id="rId34" action="ppaction://hlinksldjump"/>
            <a:extLst>
              <a:ext uri="{FF2B5EF4-FFF2-40B4-BE49-F238E27FC236}">
                <a16:creationId xmlns:a16="http://schemas.microsoft.com/office/drawing/2014/main" id="{E5216B5C-E99F-E118-30B0-BCEB528437E0}"/>
              </a:ext>
            </a:extLst>
          </p:cNvPr>
          <p:cNvSpPr txBox="1"/>
          <p:nvPr/>
        </p:nvSpPr>
        <p:spPr>
          <a:xfrm>
            <a:off x="7438160" y="3997175"/>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Acid</a:t>
            </a:r>
            <a:endParaRPr>
              <a:solidFill>
                <a:schemeClr val="tx1"/>
              </a:solidFill>
            </a:endParaRPr>
          </a:p>
        </p:txBody>
      </p:sp>
      <p:sp>
        <p:nvSpPr>
          <p:cNvPr id="81" name="Shape 81">
            <a:hlinkClick r:id="rId35" action="ppaction://hlinksldjump"/>
            <a:extLst>
              <a:ext uri="{FF2B5EF4-FFF2-40B4-BE49-F238E27FC236}">
                <a16:creationId xmlns:a16="http://schemas.microsoft.com/office/drawing/2014/main" id="{095C7B0A-E2AA-B7B8-2474-5A5E2C2619F3}"/>
              </a:ext>
            </a:extLst>
          </p:cNvPr>
          <p:cNvSpPr txBox="1"/>
          <p:nvPr/>
        </p:nvSpPr>
        <p:spPr>
          <a:xfrm>
            <a:off x="1669685" y="4654800"/>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Impacts</a:t>
            </a:r>
            <a:endParaRPr>
              <a:solidFill>
                <a:schemeClr val="tx1"/>
              </a:solidFill>
            </a:endParaRPr>
          </a:p>
        </p:txBody>
      </p:sp>
      <p:sp>
        <p:nvSpPr>
          <p:cNvPr id="82" name="Shape 82">
            <a:hlinkClick r:id="rId36" action="ppaction://hlinksldjump"/>
            <a:extLst>
              <a:ext uri="{FF2B5EF4-FFF2-40B4-BE49-F238E27FC236}">
                <a16:creationId xmlns:a16="http://schemas.microsoft.com/office/drawing/2014/main" id="{2F1DDB15-E19D-C5E6-7EA9-DD61E8D2A21D}"/>
              </a:ext>
            </a:extLst>
          </p:cNvPr>
          <p:cNvSpPr txBox="1"/>
          <p:nvPr/>
        </p:nvSpPr>
        <p:spPr>
          <a:xfrm>
            <a:off x="3121335" y="4654800"/>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Pollutant</a:t>
            </a:r>
            <a:endParaRPr>
              <a:solidFill>
                <a:schemeClr val="tx1"/>
              </a:solidFill>
            </a:endParaRPr>
          </a:p>
        </p:txBody>
      </p:sp>
      <p:sp>
        <p:nvSpPr>
          <p:cNvPr id="83" name="Shape 83">
            <a:hlinkClick r:id="rId37" action="ppaction://hlinksldjump"/>
            <a:extLst>
              <a:ext uri="{FF2B5EF4-FFF2-40B4-BE49-F238E27FC236}">
                <a16:creationId xmlns:a16="http://schemas.microsoft.com/office/drawing/2014/main" id="{B1969245-6153-F55B-A79F-B43E8575D44A}"/>
              </a:ext>
            </a:extLst>
          </p:cNvPr>
          <p:cNvSpPr txBox="1"/>
          <p:nvPr/>
        </p:nvSpPr>
        <p:spPr>
          <a:xfrm>
            <a:off x="4572985" y="4662675"/>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Plant</a:t>
            </a:r>
            <a:endParaRPr>
              <a:solidFill>
                <a:schemeClr val="tx1"/>
              </a:solidFill>
            </a:endParaRPr>
          </a:p>
        </p:txBody>
      </p:sp>
      <p:sp>
        <p:nvSpPr>
          <p:cNvPr id="84" name="Shape 84">
            <a:hlinkClick r:id="rId38" action="ppaction://hlinksldjump"/>
            <a:extLst>
              <a:ext uri="{FF2B5EF4-FFF2-40B4-BE49-F238E27FC236}">
                <a16:creationId xmlns:a16="http://schemas.microsoft.com/office/drawing/2014/main" id="{97AA9DF8-A9C3-3818-F326-E554EE396CE9}"/>
              </a:ext>
            </a:extLst>
          </p:cNvPr>
          <p:cNvSpPr txBox="1"/>
          <p:nvPr/>
        </p:nvSpPr>
        <p:spPr>
          <a:xfrm>
            <a:off x="6024635" y="4654800"/>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200">
                <a:solidFill>
                  <a:schemeClr val="tx1"/>
                </a:solidFill>
              </a:rPr>
              <a:t>Extreme</a:t>
            </a:r>
            <a:endParaRPr sz="1200">
              <a:solidFill>
                <a:schemeClr val="tx1"/>
              </a:solidFill>
            </a:endParaRPr>
          </a:p>
        </p:txBody>
      </p:sp>
      <p:sp>
        <p:nvSpPr>
          <p:cNvPr id="85" name="Shape 85">
            <a:hlinkClick r:id="rId39" action="ppaction://hlinksldjump"/>
            <a:extLst>
              <a:ext uri="{FF2B5EF4-FFF2-40B4-BE49-F238E27FC236}">
                <a16:creationId xmlns:a16="http://schemas.microsoft.com/office/drawing/2014/main" id="{06CB38C1-1EC9-0AA9-4198-9CE6C42672DD}"/>
              </a:ext>
            </a:extLst>
          </p:cNvPr>
          <p:cNvSpPr txBox="1"/>
          <p:nvPr/>
        </p:nvSpPr>
        <p:spPr>
          <a:xfrm>
            <a:off x="6002510" y="3348502"/>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err="1">
                <a:solidFill>
                  <a:schemeClr val="tx1"/>
                </a:solidFill>
              </a:rPr>
              <a:t>Iceage</a:t>
            </a:r>
            <a:endParaRPr>
              <a:solidFill>
                <a:schemeClr val="tx1"/>
              </a:solidFill>
            </a:endParaRPr>
          </a:p>
        </p:txBody>
      </p:sp>
      <p:sp>
        <p:nvSpPr>
          <p:cNvPr id="40" name="Shape 55">
            <a:extLst>
              <a:ext uri="{FF2B5EF4-FFF2-40B4-BE49-F238E27FC236}">
                <a16:creationId xmlns:a16="http://schemas.microsoft.com/office/drawing/2014/main" id="{961C7288-1A03-F861-5195-955738ED5FEE}"/>
              </a:ext>
            </a:extLst>
          </p:cNvPr>
          <p:cNvSpPr txBox="1"/>
          <p:nvPr/>
        </p:nvSpPr>
        <p:spPr>
          <a:xfrm>
            <a:off x="223658" y="80924"/>
            <a:ext cx="1191900" cy="1054907"/>
          </a:xfrm>
          <a:prstGeom prst="rect">
            <a:avLst/>
          </a:prstGeom>
          <a:noFill/>
          <a:ln w="2857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Global Warming is happening</a:t>
            </a:r>
            <a:endParaRPr>
              <a:solidFill>
                <a:schemeClr val="tx1"/>
              </a:solidFill>
            </a:endParaRPr>
          </a:p>
        </p:txBody>
      </p:sp>
      <p:sp>
        <p:nvSpPr>
          <p:cNvPr id="41" name="Shape 55">
            <a:extLst>
              <a:ext uri="{FF2B5EF4-FFF2-40B4-BE49-F238E27FC236}">
                <a16:creationId xmlns:a16="http://schemas.microsoft.com/office/drawing/2014/main" id="{0E5478B9-5C6E-FB0F-099C-547D74AF7443}"/>
              </a:ext>
            </a:extLst>
          </p:cNvPr>
          <p:cNvSpPr txBox="1"/>
          <p:nvPr/>
        </p:nvSpPr>
        <p:spPr>
          <a:xfrm>
            <a:off x="235378" y="1407977"/>
            <a:ext cx="1191900" cy="1054907"/>
          </a:xfrm>
          <a:prstGeom prst="rect">
            <a:avLst/>
          </a:prstGeom>
          <a:solidFill>
            <a:schemeClr val="bg2">
              <a:lumMod val="40000"/>
              <a:lumOff val="60000"/>
            </a:schemeClr>
          </a:solidFill>
          <a:ln w="2857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We are causing Global Warming</a:t>
            </a:r>
            <a:endParaRPr>
              <a:solidFill>
                <a:schemeClr val="tx1"/>
              </a:solidFill>
            </a:endParaRPr>
          </a:p>
        </p:txBody>
      </p:sp>
      <p:sp>
        <p:nvSpPr>
          <p:cNvPr id="42" name="Shape 55">
            <a:extLst>
              <a:ext uri="{FF2B5EF4-FFF2-40B4-BE49-F238E27FC236}">
                <a16:creationId xmlns:a16="http://schemas.microsoft.com/office/drawing/2014/main" id="{6C57EA74-52CB-4B72-A0F8-E4D7EA5A07E6}"/>
              </a:ext>
            </a:extLst>
          </p:cNvPr>
          <p:cNvSpPr txBox="1"/>
          <p:nvPr/>
        </p:nvSpPr>
        <p:spPr>
          <a:xfrm>
            <a:off x="221310" y="2702202"/>
            <a:ext cx="1191900" cy="1054907"/>
          </a:xfrm>
          <a:prstGeom prst="rect">
            <a:avLst/>
          </a:prstGeom>
          <a:noFill/>
          <a:ln w="2857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Past and future climate change</a:t>
            </a:r>
            <a:endParaRPr>
              <a:solidFill>
                <a:schemeClr val="tx1"/>
              </a:solidFill>
            </a:endParaRPr>
          </a:p>
        </p:txBody>
      </p:sp>
      <p:sp>
        <p:nvSpPr>
          <p:cNvPr id="43" name="Shape 55">
            <a:extLst>
              <a:ext uri="{FF2B5EF4-FFF2-40B4-BE49-F238E27FC236}">
                <a16:creationId xmlns:a16="http://schemas.microsoft.com/office/drawing/2014/main" id="{E0B6AC98-9542-C037-98F7-E28D7D967A85}"/>
              </a:ext>
            </a:extLst>
          </p:cNvPr>
          <p:cNvSpPr txBox="1"/>
          <p:nvPr/>
        </p:nvSpPr>
        <p:spPr>
          <a:xfrm>
            <a:off x="228344" y="3996429"/>
            <a:ext cx="1191900" cy="1054907"/>
          </a:xfrm>
          <a:prstGeom prst="rect">
            <a:avLst/>
          </a:prstGeom>
          <a:noFill/>
          <a:ln w="2857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Climate change impacts</a:t>
            </a:r>
            <a:endParaRPr>
              <a:solidFill>
                <a:schemeClr val="tx1"/>
              </a:solidFill>
            </a:endParaRPr>
          </a:p>
        </p:txBody>
      </p:sp>
    </p:spTree>
    <p:extLst>
      <p:ext uri="{BB962C8B-B14F-4D97-AF65-F5344CB8AC3E}">
        <p14:creationId xmlns:p14="http://schemas.microsoft.com/office/powerpoint/2010/main" val="3220663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Shape 199"/>
        <p:cNvGrpSpPr/>
        <p:nvPr/>
      </p:nvGrpSpPr>
      <p:grpSpPr>
        <a:xfrm>
          <a:off x="0" y="0"/>
          <a:ext cx="0" cy="0"/>
          <a:chOff x="0" y="0"/>
          <a:chExt cx="0" cy="0"/>
        </a:xfrm>
      </p:grpSpPr>
      <p:sp>
        <p:nvSpPr>
          <p:cNvPr id="201" name="Shape 201"/>
          <p:cNvSpPr txBox="1"/>
          <p:nvPr/>
        </p:nvSpPr>
        <p:spPr>
          <a:xfrm>
            <a:off x="1235901" y="548813"/>
            <a:ext cx="3129915" cy="175432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FACT</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For thousands of years, our atmosphere has been in balance. Humans have upset the balance..</a:t>
            </a:r>
            <a:endParaRPr sz="1800">
              <a:solidFill>
                <a:schemeClr val="tx1"/>
              </a:solidFill>
              <a:latin typeface="Calibri"/>
              <a:ea typeface="Calibri"/>
              <a:cs typeface="Calibri"/>
              <a:sym typeface="Calibri"/>
            </a:endParaRPr>
          </a:p>
        </p:txBody>
      </p:sp>
      <p:sp>
        <p:nvSpPr>
          <p:cNvPr id="202" name="Shape 202"/>
          <p:cNvSpPr txBox="1"/>
          <p:nvPr/>
        </p:nvSpPr>
        <p:spPr>
          <a:xfrm>
            <a:off x="1259211" y="2160475"/>
            <a:ext cx="3324821" cy="147732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MYTH</a:t>
            </a:r>
            <a:endParaRPr>
              <a:solidFill>
                <a:schemeClr val="tx1"/>
              </a:solidFill>
            </a:endParaRPr>
          </a:p>
          <a:p>
            <a:pPr lvl="0"/>
            <a:r>
              <a:rPr lang="en-US" sz="1800">
                <a:solidFill>
                  <a:schemeClr val="tx1"/>
                </a:solidFill>
                <a:latin typeface="Calibri"/>
                <a:ea typeface="Calibri"/>
                <a:cs typeface="Calibri"/>
                <a:sym typeface="Calibri"/>
              </a:rPr>
              <a:t>Human CO</a:t>
            </a:r>
            <a:r>
              <a:rPr lang="en-US" sz="1800" baseline="-25000">
                <a:solidFill>
                  <a:schemeClr val="tx1"/>
                </a:solidFill>
                <a:latin typeface="Calibri"/>
                <a:ea typeface="Calibri"/>
                <a:cs typeface="Calibri"/>
                <a:sym typeface="Calibri"/>
              </a:rPr>
              <a:t>2</a:t>
            </a:r>
            <a:r>
              <a:rPr lang="en-US" sz="1800">
                <a:solidFill>
                  <a:schemeClr val="tx1"/>
                </a:solidFill>
                <a:latin typeface="Calibri"/>
                <a:ea typeface="Calibri"/>
                <a:cs typeface="Calibri"/>
                <a:sym typeface="Calibri"/>
              </a:rPr>
              <a:t> emissions are tiny compared to natural CO</a:t>
            </a:r>
            <a:r>
              <a:rPr lang="en-US" sz="1800" baseline="-25000">
                <a:solidFill>
                  <a:schemeClr val="tx1"/>
                </a:solidFill>
                <a:latin typeface="Calibri"/>
                <a:ea typeface="Calibri"/>
                <a:cs typeface="Calibri"/>
                <a:sym typeface="Calibri"/>
              </a:rPr>
              <a:t>2</a:t>
            </a:r>
            <a:r>
              <a:rPr lang="en-US" sz="1800">
                <a:solidFill>
                  <a:schemeClr val="tx1"/>
                </a:solidFill>
                <a:latin typeface="Calibri"/>
                <a:ea typeface="Calibri"/>
                <a:cs typeface="Calibri"/>
                <a:sym typeface="Calibri"/>
              </a:rPr>
              <a:t> emissions so our influence is negligible.</a:t>
            </a:r>
            <a:endParaRPr>
              <a:solidFill>
                <a:schemeClr val="tx1"/>
              </a:solidFill>
            </a:endParaRPr>
          </a:p>
        </p:txBody>
      </p:sp>
      <p:sp>
        <p:nvSpPr>
          <p:cNvPr id="203" name="Shape 203"/>
          <p:cNvSpPr txBox="1"/>
          <p:nvPr/>
        </p:nvSpPr>
        <p:spPr>
          <a:xfrm>
            <a:off x="1270290" y="3668856"/>
            <a:ext cx="3197761" cy="126187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FALLACY</a:t>
            </a:r>
            <a:endParaRPr>
              <a:solidFill>
                <a:schemeClr val="tx1"/>
              </a:solidFill>
            </a:endParaRPr>
          </a:p>
          <a:p>
            <a:pPr lvl="0"/>
            <a:r>
              <a:rPr lang="en-US" sz="1800">
                <a:solidFill>
                  <a:schemeClr val="tx1"/>
                </a:solidFill>
                <a:latin typeface="Calibri"/>
                <a:ea typeface="Calibri"/>
                <a:cs typeface="Calibri"/>
                <a:sym typeface="Calibri"/>
              </a:rPr>
              <a:t>Considers only natural CO</a:t>
            </a:r>
            <a:r>
              <a:rPr lang="en-US" sz="1800" baseline="-25000">
                <a:solidFill>
                  <a:schemeClr val="tx1"/>
                </a:solidFill>
                <a:latin typeface="Calibri"/>
                <a:ea typeface="Calibri"/>
                <a:cs typeface="Calibri"/>
                <a:sym typeface="Calibri"/>
              </a:rPr>
              <a:t>2</a:t>
            </a:r>
            <a:r>
              <a:rPr lang="en-US" sz="1800">
                <a:solidFill>
                  <a:schemeClr val="tx1"/>
                </a:solidFill>
                <a:latin typeface="Calibri"/>
                <a:ea typeface="Calibri"/>
                <a:cs typeface="Calibri"/>
                <a:sym typeface="Calibri"/>
              </a:rPr>
              <a:t> emissions and ignores natural CO</a:t>
            </a:r>
            <a:r>
              <a:rPr lang="en-US" sz="1800" baseline="-25000">
                <a:solidFill>
                  <a:schemeClr val="tx1"/>
                </a:solidFill>
                <a:latin typeface="Calibri"/>
                <a:ea typeface="Calibri"/>
                <a:cs typeface="Calibri"/>
                <a:sym typeface="Calibri"/>
              </a:rPr>
              <a:t>2</a:t>
            </a:r>
            <a:r>
              <a:rPr lang="en-US" sz="1800">
                <a:solidFill>
                  <a:schemeClr val="tx1"/>
                </a:solidFill>
                <a:latin typeface="Calibri"/>
                <a:ea typeface="Calibri"/>
                <a:cs typeface="Calibri"/>
                <a:sym typeface="Calibri"/>
              </a:rPr>
              <a:t> sinks.</a:t>
            </a:r>
            <a:endParaRPr sz="1800">
              <a:solidFill>
                <a:schemeClr val="tx1"/>
              </a:solidFill>
              <a:latin typeface="Calibri"/>
              <a:ea typeface="Calibri"/>
              <a:cs typeface="Calibri"/>
              <a:sym typeface="Calibri"/>
            </a:endParaRPr>
          </a:p>
        </p:txBody>
      </p:sp>
      <p:sp>
        <p:nvSpPr>
          <p:cNvPr id="208" name="Shape 208"/>
          <p:cNvSpPr txBox="1"/>
          <p:nvPr/>
        </p:nvSpPr>
        <p:spPr>
          <a:xfrm>
            <a:off x="5988275" y="4728200"/>
            <a:ext cx="2571300" cy="2748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b="1">
                <a:solidFill>
                  <a:schemeClr val="tx1"/>
                </a:solidFill>
                <a:latin typeface="Calibri"/>
                <a:ea typeface="Calibri"/>
                <a:cs typeface="Calibri"/>
                <a:sym typeface="Calibri"/>
              </a:rPr>
              <a:t>http://sks.to/co2</a:t>
            </a:r>
            <a:endParaRPr sz="1200">
              <a:solidFill>
                <a:schemeClr val="tx1"/>
              </a:solidFill>
              <a:latin typeface="Calibri"/>
              <a:ea typeface="Calibri"/>
              <a:cs typeface="Calibri"/>
              <a:sym typeface="Calibri"/>
            </a:endParaRPr>
          </a:p>
        </p:txBody>
      </p:sp>
      <p:sp>
        <p:nvSpPr>
          <p:cNvPr id="11" name="Shape 96">
            <a:hlinkClick r:id="rId3" action="ppaction://hlinksldjump"/>
            <a:extLst>
              <a:ext uri="{FF2B5EF4-FFF2-40B4-BE49-F238E27FC236}">
                <a16:creationId xmlns:a16="http://schemas.microsoft.com/office/drawing/2014/main" id="{3D1FAF9A-D62F-4A61-9CAE-C35F1F306FB9}"/>
              </a:ext>
            </a:extLst>
          </p:cNvPr>
          <p:cNvSpPr/>
          <p:nvPr/>
        </p:nvSpPr>
        <p:spPr>
          <a:xfrm>
            <a:off x="8599200" y="4739350"/>
            <a:ext cx="408000" cy="274800"/>
          </a:xfrm>
          <a:prstGeom prst="leftArrow">
            <a:avLst>
              <a:gd name="adj1" fmla="val 50000"/>
              <a:gd name="adj2" fmla="val 50000"/>
            </a:avLst>
          </a:prstGeom>
          <a:solidFill>
            <a:srgbClr val="D9D9D9"/>
          </a:solidFill>
          <a:ln w="9525" cap="flat" cmpd="sng">
            <a:solidFill>
              <a:srgbClr val="888888"/>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solidFill>
                <a:schemeClr val="tx1"/>
              </a:solidFill>
            </a:endParaRPr>
          </a:p>
        </p:txBody>
      </p:sp>
      <p:sp>
        <p:nvSpPr>
          <p:cNvPr id="13" name="Textfeld 12">
            <a:extLst>
              <a:ext uri="{FF2B5EF4-FFF2-40B4-BE49-F238E27FC236}">
                <a16:creationId xmlns:a16="http://schemas.microsoft.com/office/drawing/2014/main" id="{65426105-90E7-499A-BE23-02BFB98F6C21}"/>
              </a:ext>
            </a:extLst>
          </p:cNvPr>
          <p:cNvSpPr txBox="1"/>
          <p:nvPr/>
        </p:nvSpPr>
        <p:spPr>
          <a:xfrm flipH="1">
            <a:off x="239150" y="70340"/>
            <a:ext cx="8676249" cy="461665"/>
          </a:xfrm>
          <a:prstGeom prst="rect">
            <a:avLst/>
          </a:prstGeom>
          <a:noFill/>
        </p:spPr>
        <p:txBody>
          <a:bodyPr wrap="square" rtlCol="0">
            <a:spAutoFit/>
          </a:bodyPr>
          <a:lstStyle/>
          <a:p>
            <a:pPr lvl="0" algn="ctr"/>
            <a:r>
              <a:rPr lang="en-US" sz="2400">
                <a:solidFill>
                  <a:schemeClr val="tx1"/>
                </a:solidFill>
              </a:rPr>
              <a:t>We are causing global warming</a:t>
            </a:r>
          </a:p>
        </p:txBody>
      </p:sp>
      <p:pic>
        <p:nvPicPr>
          <p:cNvPr id="19" name="Shape 533">
            <a:extLst>
              <a:ext uri="{FF2B5EF4-FFF2-40B4-BE49-F238E27FC236}">
                <a16:creationId xmlns:a16="http://schemas.microsoft.com/office/drawing/2014/main" id="{3E57D295-A2FD-4DD4-B8D9-3CD529E14718}"/>
              </a:ext>
            </a:extLst>
          </p:cNvPr>
          <p:cNvPicPr preferRelativeResize="0"/>
          <p:nvPr/>
        </p:nvPicPr>
        <p:blipFill>
          <a:blip r:embed="rId4">
            <a:alphaModFix/>
          </a:blip>
          <a:srcRect t="367" b="367"/>
          <a:stretch/>
        </p:blipFill>
        <p:spPr>
          <a:xfrm>
            <a:off x="301178" y="3744876"/>
            <a:ext cx="810608" cy="804661"/>
          </a:xfrm>
          <a:prstGeom prst="rect">
            <a:avLst/>
          </a:prstGeom>
          <a:noFill/>
          <a:ln>
            <a:noFill/>
          </a:ln>
        </p:spPr>
      </p:pic>
      <p:pic>
        <p:nvPicPr>
          <p:cNvPr id="20" name="Shape 534">
            <a:extLst>
              <a:ext uri="{FF2B5EF4-FFF2-40B4-BE49-F238E27FC236}">
                <a16:creationId xmlns:a16="http://schemas.microsoft.com/office/drawing/2014/main" id="{DFE15301-C9DE-4BE8-8B69-878643F17161}"/>
              </a:ext>
            </a:extLst>
          </p:cNvPr>
          <p:cNvPicPr preferRelativeResize="0"/>
          <p:nvPr/>
        </p:nvPicPr>
        <p:blipFill>
          <a:blip r:embed="rId5">
            <a:alphaModFix/>
          </a:blip>
          <a:srcRect/>
          <a:stretch/>
        </p:blipFill>
        <p:spPr>
          <a:xfrm>
            <a:off x="304335" y="2835693"/>
            <a:ext cx="779940" cy="779940"/>
          </a:xfrm>
          <a:prstGeom prst="rect">
            <a:avLst/>
          </a:prstGeom>
          <a:noFill/>
          <a:ln>
            <a:noFill/>
          </a:ln>
        </p:spPr>
      </p:pic>
      <p:sp>
        <p:nvSpPr>
          <p:cNvPr id="15" name="Shape 532">
            <a:extLst>
              <a:ext uri="{FF2B5EF4-FFF2-40B4-BE49-F238E27FC236}">
                <a16:creationId xmlns:a16="http://schemas.microsoft.com/office/drawing/2014/main" id="{6672C255-ADC4-429C-96B9-25C2E23C47DF}"/>
              </a:ext>
            </a:extLst>
          </p:cNvPr>
          <p:cNvSpPr txBox="1"/>
          <p:nvPr/>
        </p:nvSpPr>
        <p:spPr>
          <a:xfrm>
            <a:off x="0" y="4549628"/>
            <a:ext cx="1399309" cy="58457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b="1">
                <a:solidFill>
                  <a:schemeClr val="tx1"/>
                </a:solidFill>
                <a:latin typeface="Calibri"/>
                <a:ea typeface="Calibri"/>
                <a:cs typeface="Calibri"/>
                <a:sym typeface="Calibri"/>
              </a:rPr>
              <a:t>Over-</a:t>
            </a:r>
            <a:endParaRPr sz="1600" b="1">
              <a:solidFill>
                <a:schemeClr val="tx1"/>
              </a:solidFill>
              <a:latin typeface="Calibri"/>
              <a:ea typeface="Calibri"/>
              <a:cs typeface="Calibri"/>
              <a:sym typeface="Calibri"/>
            </a:endParaRPr>
          </a:p>
          <a:p>
            <a:pPr marL="0" marR="0" lvl="0" indent="0" algn="ctr" rtl="0">
              <a:spcBef>
                <a:spcPts val="0"/>
              </a:spcBef>
              <a:spcAft>
                <a:spcPts val="0"/>
              </a:spcAft>
              <a:buNone/>
            </a:pPr>
            <a:r>
              <a:rPr lang="en-US" sz="1600" b="1">
                <a:solidFill>
                  <a:schemeClr val="tx1"/>
                </a:solidFill>
                <a:latin typeface="Calibri"/>
                <a:ea typeface="Calibri"/>
                <a:cs typeface="Calibri"/>
                <a:sym typeface="Calibri"/>
              </a:rPr>
              <a:t>simplification</a:t>
            </a:r>
            <a:endParaRPr sz="1600" b="1">
              <a:solidFill>
                <a:schemeClr val="tx1"/>
              </a:solidFill>
              <a:latin typeface="Calibri"/>
              <a:ea typeface="Calibri"/>
              <a:cs typeface="Calibri"/>
              <a:sym typeface="Calibri"/>
            </a:endParaRPr>
          </a:p>
        </p:txBody>
      </p:sp>
      <p:sp>
        <p:nvSpPr>
          <p:cNvPr id="4" name="Rechteck 3">
            <a:extLst>
              <a:ext uri="{FF2B5EF4-FFF2-40B4-BE49-F238E27FC236}">
                <a16:creationId xmlns:a16="http://schemas.microsoft.com/office/drawing/2014/main" id="{8C07D51C-A059-6361-8E8E-4EC4EB2880A5}"/>
              </a:ext>
            </a:extLst>
          </p:cNvPr>
          <p:cNvSpPr/>
          <p:nvPr/>
        </p:nvSpPr>
        <p:spPr>
          <a:xfrm>
            <a:off x="4068685" y="3594089"/>
            <a:ext cx="5029169" cy="246221"/>
          </a:xfrm>
          <a:prstGeom prst="rect">
            <a:avLst/>
          </a:prstGeom>
        </p:spPr>
        <p:txBody>
          <a:bodyPr wrap="square">
            <a:spAutoFit/>
          </a:bodyPr>
          <a:lstStyle/>
          <a:p>
            <a:pPr algn="r"/>
            <a:r>
              <a:rPr lang="de-DE" sz="1000">
                <a:latin typeface="Calibri" panose="020F0502020204030204" pitchFamily="34" charset="0"/>
              </a:rPr>
              <a:t>Source - https://skepticalscience.com/graphics/CrankyCartoon-CarbonCycle-EN.jpg</a:t>
            </a:r>
            <a:endParaRPr lang="de-DE" sz="1000"/>
          </a:p>
        </p:txBody>
      </p:sp>
      <p:pic>
        <p:nvPicPr>
          <p:cNvPr id="6" name="Grafik 5">
            <a:extLst>
              <a:ext uri="{FF2B5EF4-FFF2-40B4-BE49-F238E27FC236}">
                <a16:creationId xmlns:a16="http://schemas.microsoft.com/office/drawing/2014/main" id="{CB41413D-12CA-D75B-F4A4-C6E830B007BD}"/>
              </a:ext>
            </a:extLst>
          </p:cNvPr>
          <p:cNvPicPr>
            <a:picLocks noChangeAspect="1"/>
          </p:cNvPicPr>
          <p:nvPr/>
        </p:nvPicPr>
        <p:blipFill>
          <a:blip r:embed="rId6"/>
          <a:stretch>
            <a:fillRect/>
          </a:stretch>
        </p:blipFill>
        <p:spPr>
          <a:xfrm>
            <a:off x="4812128" y="1572577"/>
            <a:ext cx="4103271" cy="1998346"/>
          </a:xfrm>
          <a:prstGeom prst="rect">
            <a:avLst/>
          </a:prstGeom>
        </p:spPr>
      </p:pic>
      <p:pic>
        <p:nvPicPr>
          <p:cNvPr id="8" name="Grafik 7">
            <a:extLst>
              <a:ext uri="{FF2B5EF4-FFF2-40B4-BE49-F238E27FC236}">
                <a16:creationId xmlns:a16="http://schemas.microsoft.com/office/drawing/2014/main" id="{D9D38A72-79BA-1FDD-A259-B48CE483DCD9}"/>
              </a:ext>
            </a:extLst>
          </p:cNvPr>
          <p:cNvPicPr>
            <a:picLocks noChangeAspect="1"/>
          </p:cNvPicPr>
          <p:nvPr/>
        </p:nvPicPr>
        <p:blipFill>
          <a:blip r:embed="rId7"/>
          <a:stretch>
            <a:fillRect/>
          </a:stretch>
        </p:blipFill>
        <p:spPr>
          <a:xfrm>
            <a:off x="4240871" y="4603068"/>
            <a:ext cx="651513" cy="481553"/>
          </a:xfrm>
          <a:prstGeom prst="rect">
            <a:avLst/>
          </a:prstGeom>
          <a:solidFill>
            <a:schemeClr val="bg1">
              <a:lumMod val="85000"/>
            </a:schemeClr>
          </a:solid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Shape 212"/>
        <p:cNvGrpSpPr/>
        <p:nvPr/>
      </p:nvGrpSpPr>
      <p:grpSpPr>
        <a:xfrm>
          <a:off x="0" y="0"/>
          <a:ext cx="0" cy="0"/>
          <a:chOff x="0" y="0"/>
          <a:chExt cx="0" cy="0"/>
        </a:xfrm>
      </p:grpSpPr>
      <p:sp>
        <p:nvSpPr>
          <p:cNvPr id="213" name="Shape 213"/>
          <p:cNvSpPr txBox="1"/>
          <p:nvPr/>
        </p:nvSpPr>
        <p:spPr>
          <a:xfrm>
            <a:off x="1247168" y="619227"/>
            <a:ext cx="3697726" cy="147732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FACT</a:t>
            </a:r>
            <a:endParaRPr>
              <a:solidFill>
                <a:schemeClr val="tx1"/>
              </a:solidFill>
            </a:endParaRPr>
          </a:p>
          <a:p>
            <a:pPr lvl="0"/>
            <a:r>
              <a:rPr lang="en-US" sz="1800">
                <a:solidFill>
                  <a:schemeClr val="tx1"/>
                </a:solidFill>
                <a:latin typeface="Calibri"/>
                <a:ea typeface="Calibri"/>
                <a:cs typeface="Calibri"/>
                <a:sym typeface="Calibri"/>
              </a:rPr>
              <a:t>Human emissions are responsible for all of the increase in CO</a:t>
            </a:r>
            <a:r>
              <a:rPr lang="en-US" sz="1800" baseline="-25000">
                <a:solidFill>
                  <a:schemeClr val="tx1"/>
                </a:solidFill>
                <a:latin typeface="Calibri"/>
                <a:ea typeface="Calibri"/>
                <a:cs typeface="Calibri"/>
                <a:sym typeface="Calibri"/>
              </a:rPr>
              <a:t>2</a:t>
            </a:r>
            <a:r>
              <a:rPr lang="en-US" sz="1800">
                <a:solidFill>
                  <a:schemeClr val="tx1"/>
                </a:solidFill>
                <a:latin typeface="Calibri"/>
                <a:ea typeface="Calibri"/>
                <a:cs typeface="Calibri"/>
                <a:sym typeface="Calibri"/>
              </a:rPr>
              <a:t> in the air over the past two centuries.</a:t>
            </a:r>
            <a:endParaRPr>
              <a:solidFill>
                <a:schemeClr val="tx1"/>
              </a:solidFill>
            </a:endParaRPr>
          </a:p>
        </p:txBody>
      </p:sp>
      <p:sp>
        <p:nvSpPr>
          <p:cNvPr id="214" name="Shape 214"/>
          <p:cNvSpPr txBox="1"/>
          <p:nvPr/>
        </p:nvSpPr>
        <p:spPr>
          <a:xfrm>
            <a:off x="1247168" y="2141990"/>
            <a:ext cx="3852300" cy="950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MYTH</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Volcanoes produce more CO2 than humans.</a:t>
            </a:r>
            <a:endParaRPr sz="1800">
              <a:solidFill>
                <a:schemeClr val="tx1"/>
              </a:solidFill>
              <a:latin typeface="Calibri"/>
              <a:ea typeface="Calibri"/>
              <a:cs typeface="Calibri"/>
              <a:sym typeface="Calibri"/>
            </a:endParaRPr>
          </a:p>
        </p:txBody>
      </p:sp>
      <p:sp>
        <p:nvSpPr>
          <p:cNvPr id="215" name="Shape 215"/>
          <p:cNvSpPr txBox="1"/>
          <p:nvPr/>
        </p:nvSpPr>
        <p:spPr>
          <a:xfrm>
            <a:off x="1247168" y="3198659"/>
            <a:ext cx="3697800" cy="143930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FALLACY</a:t>
            </a:r>
            <a:endParaRPr>
              <a:solidFill>
                <a:schemeClr val="tx1"/>
              </a:solidFill>
            </a:endParaRPr>
          </a:p>
          <a:p>
            <a:pPr lvl="0"/>
            <a:r>
              <a:rPr lang="en-US" sz="1800">
                <a:solidFill>
                  <a:schemeClr val="tx1"/>
                </a:solidFill>
                <a:latin typeface="Calibri"/>
                <a:ea typeface="Calibri"/>
                <a:cs typeface="Calibri"/>
                <a:sym typeface="Calibri"/>
              </a:rPr>
              <a:t>Volcanoes do produce CO</a:t>
            </a:r>
            <a:r>
              <a:rPr lang="en-US" sz="1800" baseline="-25000">
                <a:solidFill>
                  <a:schemeClr val="tx1"/>
                </a:solidFill>
                <a:latin typeface="Calibri"/>
                <a:ea typeface="Calibri"/>
                <a:cs typeface="Calibri"/>
                <a:sym typeface="Calibri"/>
              </a:rPr>
              <a:t>2</a:t>
            </a:r>
            <a:r>
              <a:rPr lang="en-US" sz="1800">
                <a:solidFill>
                  <a:schemeClr val="tx1"/>
                </a:solidFill>
                <a:latin typeface="Calibri"/>
                <a:ea typeface="Calibri"/>
                <a:cs typeface="Calibri"/>
                <a:sym typeface="Calibri"/>
              </a:rPr>
              <a:t>, but over recent centuries the amounts are too small to account for the observed changes in the air. We emit 100 to 244 more CO</a:t>
            </a:r>
            <a:r>
              <a:rPr lang="en-US" sz="1800" baseline="-25000">
                <a:solidFill>
                  <a:schemeClr val="tx1"/>
                </a:solidFill>
                <a:latin typeface="Calibri"/>
                <a:ea typeface="Calibri"/>
                <a:cs typeface="Calibri"/>
                <a:sym typeface="Calibri"/>
              </a:rPr>
              <a:t>2</a:t>
            </a:r>
            <a:r>
              <a:rPr lang="en-US" sz="1800">
                <a:solidFill>
                  <a:schemeClr val="tx1"/>
                </a:solidFill>
                <a:latin typeface="Calibri"/>
                <a:ea typeface="Calibri"/>
                <a:cs typeface="Calibri"/>
                <a:sym typeface="Calibri"/>
              </a:rPr>
              <a:t> than volcanoes.</a:t>
            </a:r>
            <a:endParaRPr>
              <a:solidFill>
                <a:schemeClr val="tx1"/>
              </a:solidFill>
            </a:endParaRPr>
          </a:p>
        </p:txBody>
      </p:sp>
      <p:sp>
        <p:nvSpPr>
          <p:cNvPr id="221" name="Shape 221"/>
          <p:cNvSpPr txBox="1"/>
          <p:nvPr/>
        </p:nvSpPr>
        <p:spPr>
          <a:xfrm>
            <a:off x="5988275" y="4728200"/>
            <a:ext cx="2571300" cy="2748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b="1">
                <a:solidFill>
                  <a:schemeClr val="tx1"/>
                </a:solidFill>
                <a:latin typeface="Calibri"/>
                <a:ea typeface="Calibri"/>
                <a:cs typeface="Calibri"/>
                <a:sym typeface="Calibri"/>
              </a:rPr>
              <a:t>http://sks.to/volcano</a:t>
            </a:r>
            <a:endParaRPr sz="1200">
              <a:solidFill>
                <a:schemeClr val="tx1"/>
              </a:solidFill>
              <a:latin typeface="Calibri"/>
              <a:ea typeface="Calibri"/>
              <a:cs typeface="Calibri"/>
              <a:sym typeface="Calibri"/>
            </a:endParaRPr>
          </a:p>
        </p:txBody>
      </p:sp>
      <p:sp>
        <p:nvSpPr>
          <p:cNvPr id="11" name="Shape 96">
            <a:hlinkClick r:id="rId3" action="ppaction://hlinksldjump"/>
            <a:extLst>
              <a:ext uri="{FF2B5EF4-FFF2-40B4-BE49-F238E27FC236}">
                <a16:creationId xmlns:a16="http://schemas.microsoft.com/office/drawing/2014/main" id="{CFB36CC6-F22A-42FC-B229-A5D81CE7C63B}"/>
              </a:ext>
            </a:extLst>
          </p:cNvPr>
          <p:cNvSpPr/>
          <p:nvPr/>
        </p:nvSpPr>
        <p:spPr>
          <a:xfrm>
            <a:off x="8599200" y="4739350"/>
            <a:ext cx="408000" cy="274800"/>
          </a:xfrm>
          <a:prstGeom prst="leftArrow">
            <a:avLst>
              <a:gd name="adj1" fmla="val 50000"/>
              <a:gd name="adj2" fmla="val 50000"/>
            </a:avLst>
          </a:prstGeom>
          <a:solidFill>
            <a:srgbClr val="D9D9D9"/>
          </a:solidFill>
          <a:ln w="9525" cap="flat" cmpd="sng">
            <a:solidFill>
              <a:srgbClr val="888888"/>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solidFill>
                <a:schemeClr val="tx1"/>
              </a:solidFill>
            </a:endParaRPr>
          </a:p>
        </p:txBody>
      </p:sp>
      <p:sp>
        <p:nvSpPr>
          <p:cNvPr id="12" name="Shape 122">
            <a:extLst>
              <a:ext uri="{FF2B5EF4-FFF2-40B4-BE49-F238E27FC236}">
                <a16:creationId xmlns:a16="http://schemas.microsoft.com/office/drawing/2014/main" id="{C4E7C2FD-C2D7-44AA-8DA8-259767526A68}"/>
              </a:ext>
            </a:extLst>
          </p:cNvPr>
          <p:cNvSpPr txBox="1"/>
          <p:nvPr/>
        </p:nvSpPr>
        <p:spPr>
          <a:xfrm>
            <a:off x="4816062" y="4267352"/>
            <a:ext cx="4140900" cy="200923"/>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SzPts val="1100"/>
              <a:buNone/>
            </a:pPr>
            <a:r>
              <a:rPr lang="en-US" sz="1000">
                <a:solidFill>
                  <a:schemeClr val="tx1"/>
                </a:solidFill>
                <a:latin typeface="Calibri"/>
                <a:ea typeface="Calibri"/>
                <a:cs typeface="Calibri"/>
                <a:sym typeface="Calibri"/>
              </a:rPr>
              <a:t>Skeptical Science - https://skepticalscience.com/graphics.php?g=468</a:t>
            </a:r>
            <a:endParaRPr sz="1000">
              <a:solidFill>
                <a:schemeClr val="tx1"/>
              </a:solidFill>
              <a:latin typeface="Calibri"/>
              <a:ea typeface="Calibri"/>
              <a:cs typeface="Calibri"/>
              <a:sym typeface="Calibri"/>
            </a:endParaRPr>
          </a:p>
        </p:txBody>
      </p:sp>
      <p:sp>
        <p:nvSpPr>
          <p:cNvPr id="13" name="Textfeld 12">
            <a:extLst>
              <a:ext uri="{FF2B5EF4-FFF2-40B4-BE49-F238E27FC236}">
                <a16:creationId xmlns:a16="http://schemas.microsoft.com/office/drawing/2014/main" id="{C9583DCE-2888-49B7-96F2-D20F6A707615}"/>
              </a:ext>
            </a:extLst>
          </p:cNvPr>
          <p:cNvSpPr txBox="1"/>
          <p:nvPr/>
        </p:nvSpPr>
        <p:spPr>
          <a:xfrm flipH="1">
            <a:off x="239150" y="70340"/>
            <a:ext cx="8676249" cy="461665"/>
          </a:xfrm>
          <a:prstGeom prst="rect">
            <a:avLst/>
          </a:prstGeom>
          <a:noFill/>
        </p:spPr>
        <p:txBody>
          <a:bodyPr wrap="square" rtlCol="0">
            <a:spAutoFit/>
          </a:bodyPr>
          <a:lstStyle/>
          <a:p>
            <a:pPr lvl="0" algn="ctr"/>
            <a:r>
              <a:rPr lang="en-US" sz="2400">
                <a:solidFill>
                  <a:schemeClr val="tx1"/>
                </a:solidFill>
              </a:rPr>
              <a:t>We are causing global warming</a:t>
            </a:r>
          </a:p>
        </p:txBody>
      </p:sp>
      <p:sp>
        <p:nvSpPr>
          <p:cNvPr id="15" name="Shape 546">
            <a:extLst>
              <a:ext uri="{FF2B5EF4-FFF2-40B4-BE49-F238E27FC236}">
                <a16:creationId xmlns:a16="http://schemas.microsoft.com/office/drawing/2014/main" id="{41E00242-A677-412F-9595-04419EFD9B1A}"/>
              </a:ext>
            </a:extLst>
          </p:cNvPr>
          <p:cNvSpPr txBox="1"/>
          <p:nvPr/>
        </p:nvSpPr>
        <p:spPr>
          <a:xfrm>
            <a:off x="35107" y="4528844"/>
            <a:ext cx="1287300" cy="597336"/>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b="1">
                <a:solidFill>
                  <a:schemeClr val="tx1"/>
                </a:solidFill>
                <a:latin typeface="Calibri"/>
                <a:ea typeface="Calibri"/>
                <a:cs typeface="Calibri"/>
                <a:sym typeface="Calibri"/>
              </a:rPr>
              <a:t>Misrepre-sentation</a:t>
            </a:r>
            <a:endParaRPr sz="1600" b="1">
              <a:solidFill>
                <a:schemeClr val="tx1"/>
              </a:solidFill>
              <a:latin typeface="Calibri"/>
              <a:ea typeface="Calibri"/>
              <a:cs typeface="Calibri"/>
              <a:sym typeface="Calibri"/>
            </a:endParaRPr>
          </a:p>
        </p:txBody>
      </p:sp>
      <p:pic>
        <p:nvPicPr>
          <p:cNvPr id="16" name="Shape 547">
            <a:extLst>
              <a:ext uri="{FF2B5EF4-FFF2-40B4-BE49-F238E27FC236}">
                <a16:creationId xmlns:a16="http://schemas.microsoft.com/office/drawing/2014/main" id="{BA6FE040-354D-4DEA-B27F-9DF6E1C4BBEA}"/>
              </a:ext>
            </a:extLst>
          </p:cNvPr>
          <p:cNvPicPr preferRelativeResize="0"/>
          <p:nvPr/>
        </p:nvPicPr>
        <p:blipFill>
          <a:blip r:embed="rId4">
            <a:alphaModFix/>
          </a:blip>
          <a:srcRect t="367" b="367"/>
          <a:stretch/>
        </p:blipFill>
        <p:spPr>
          <a:xfrm>
            <a:off x="301178" y="3724092"/>
            <a:ext cx="810608" cy="804661"/>
          </a:xfrm>
          <a:prstGeom prst="rect">
            <a:avLst/>
          </a:prstGeom>
          <a:noFill/>
          <a:ln>
            <a:noFill/>
          </a:ln>
        </p:spPr>
      </p:pic>
      <p:pic>
        <p:nvPicPr>
          <p:cNvPr id="17" name="Shape 548">
            <a:extLst>
              <a:ext uri="{FF2B5EF4-FFF2-40B4-BE49-F238E27FC236}">
                <a16:creationId xmlns:a16="http://schemas.microsoft.com/office/drawing/2014/main" id="{21B4354D-AAEF-4F92-9D77-202E1FA5774D}"/>
              </a:ext>
            </a:extLst>
          </p:cNvPr>
          <p:cNvPicPr preferRelativeResize="0"/>
          <p:nvPr/>
        </p:nvPicPr>
        <p:blipFill>
          <a:blip r:embed="rId5">
            <a:alphaModFix/>
          </a:blip>
          <a:srcRect/>
          <a:stretch/>
        </p:blipFill>
        <p:spPr>
          <a:xfrm>
            <a:off x="304335" y="2814909"/>
            <a:ext cx="779940" cy="779940"/>
          </a:xfrm>
          <a:prstGeom prst="rect">
            <a:avLst/>
          </a:prstGeom>
          <a:noFill/>
          <a:ln>
            <a:noFill/>
          </a:ln>
        </p:spPr>
      </p:pic>
      <p:pic>
        <p:nvPicPr>
          <p:cNvPr id="2" name="Shape 218">
            <a:extLst>
              <a:ext uri="{FF2B5EF4-FFF2-40B4-BE49-F238E27FC236}">
                <a16:creationId xmlns:a16="http://schemas.microsoft.com/office/drawing/2014/main" id="{0099D013-46AF-CDFB-7FA4-E50C27089D4A}"/>
              </a:ext>
            </a:extLst>
          </p:cNvPr>
          <p:cNvPicPr preferRelativeResize="0"/>
          <p:nvPr/>
        </p:nvPicPr>
        <p:blipFill>
          <a:blip r:embed="rId6">
            <a:extLst>
              <a:ext uri="{28A0092B-C50C-407E-A947-70E740481C1C}">
                <a14:useLocalDpi xmlns:a14="http://schemas.microsoft.com/office/drawing/2010/main" val="0"/>
              </a:ext>
            </a:extLst>
          </a:blip>
          <a:srcRect/>
          <a:stretch/>
        </p:blipFill>
        <p:spPr>
          <a:xfrm>
            <a:off x="4808612" y="842423"/>
            <a:ext cx="4247470" cy="3466892"/>
          </a:xfrm>
          <a:prstGeom prst="rect">
            <a:avLst/>
          </a:prstGeom>
          <a:noFill/>
          <a:ln>
            <a:noFill/>
          </a:ln>
        </p:spPr>
      </p:pic>
      <p:pic>
        <p:nvPicPr>
          <p:cNvPr id="4" name="Grafik 3">
            <a:extLst>
              <a:ext uri="{FF2B5EF4-FFF2-40B4-BE49-F238E27FC236}">
                <a16:creationId xmlns:a16="http://schemas.microsoft.com/office/drawing/2014/main" id="{E06CEDDD-6AA2-DD1B-DDEA-12A2C79D5FAE}"/>
              </a:ext>
            </a:extLst>
          </p:cNvPr>
          <p:cNvPicPr>
            <a:picLocks noChangeAspect="1"/>
          </p:cNvPicPr>
          <p:nvPr/>
        </p:nvPicPr>
        <p:blipFill>
          <a:blip r:embed="rId7"/>
          <a:stretch>
            <a:fillRect/>
          </a:stretch>
        </p:blipFill>
        <p:spPr>
          <a:xfrm>
            <a:off x="4240871" y="4603068"/>
            <a:ext cx="651513" cy="481553"/>
          </a:xfrm>
          <a:prstGeom prst="rect">
            <a:avLst/>
          </a:prstGeom>
          <a:solidFill>
            <a:schemeClr val="bg1">
              <a:lumMod val="85000"/>
            </a:schemeClr>
          </a:solid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Shape 225"/>
        <p:cNvGrpSpPr/>
        <p:nvPr/>
      </p:nvGrpSpPr>
      <p:grpSpPr>
        <a:xfrm>
          <a:off x="0" y="0"/>
          <a:ext cx="0" cy="0"/>
          <a:chOff x="0" y="0"/>
          <a:chExt cx="0" cy="0"/>
        </a:xfrm>
      </p:grpSpPr>
      <p:sp>
        <p:nvSpPr>
          <p:cNvPr id="226" name="Shape 226"/>
          <p:cNvSpPr txBox="1"/>
          <p:nvPr/>
        </p:nvSpPr>
        <p:spPr>
          <a:xfrm>
            <a:off x="1240134" y="591091"/>
            <a:ext cx="3697800" cy="1477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FACT</a:t>
            </a:r>
            <a:endParaRPr>
              <a:solidFill>
                <a:schemeClr val="tx1"/>
              </a:solidFill>
            </a:endParaRPr>
          </a:p>
          <a:p>
            <a:pPr lvl="0"/>
            <a:r>
              <a:rPr lang="en-US" sz="1800">
                <a:solidFill>
                  <a:schemeClr val="tx1"/>
                </a:solidFill>
                <a:latin typeface="Calibri"/>
                <a:ea typeface="Calibri"/>
                <a:cs typeface="Calibri"/>
                <a:sym typeface="Calibri"/>
              </a:rPr>
              <a:t>If we stopped emitting CO</a:t>
            </a:r>
            <a:r>
              <a:rPr lang="en-US" sz="1800" baseline="-25000">
                <a:solidFill>
                  <a:schemeClr val="tx1"/>
                </a:solidFill>
                <a:latin typeface="Calibri"/>
                <a:ea typeface="Calibri"/>
                <a:cs typeface="Calibri"/>
                <a:sym typeface="Calibri"/>
              </a:rPr>
              <a:t>2</a:t>
            </a:r>
            <a:r>
              <a:rPr lang="en-US" sz="1800">
                <a:solidFill>
                  <a:schemeClr val="tx1"/>
                </a:solidFill>
                <a:latin typeface="Calibri"/>
                <a:ea typeface="Calibri"/>
                <a:cs typeface="Calibri"/>
                <a:sym typeface="Calibri"/>
              </a:rPr>
              <a:t>, it would take thousands of years for the atmosphere to return to pre-industrial levels.</a:t>
            </a:r>
            <a:endParaRPr>
              <a:solidFill>
                <a:schemeClr val="tx1"/>
              </a:solidFill>
            </a:endParaRPr>
          </a:p>
        </p:txBody>
      </p:sp>
      <p:sp>
        <p:nvSpPr>
          <p:cNvPr id="227" name="Shape 227"/>
          <p:cNvSpPr txBox="1"/>
          <p:nvPr/>
        </p:nvSpPr>
        <p:spPr>
          <a:xfrm>
            <a:off x="1240135" y="2113850"/>
            <a:ext cx="3627896" cy="1191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MYTH</a:t>
            </a:r>
            <a:endParaRPr>
              <a:solidFill>
                <a:schemeClr val="tx1"/>
              </a:solidFill>
            </a:endParaRPr>
          </a:p>
          <a:p>
            <a:pPr lvl="0"/>
            <a:r>
              <a:rPr lang="en-US" sz="1800">
                <a:solidFill>
                  <a:schemeClr val="tx1"/>
                </a:solidFill>
                <a:latin typeface="Calibri"/>
                <a:ea typeface="Calibri"/>
                <a:cs typeface="Calibri"/>
                <a:sym typeface="Calibri"/>
              </a:rPr>
              <a:t>CO</a:t>
            </a:r>
            <a:r>
              <a:rPr lang="en-US" sz="1800" baseline="-25000">
                <a:solidFill>
                  <a:schemeClr val="tx1"/>
                </a:solidFill>
                <a:latin typeface="Calibri"/>
                <a:ea typeface="Calibri"/>
                <a:cs typeface="Calibri"/>
                <a:sym typeface="Calibri"/>
              </a:rPr>
              <a:t>2</a:t>
            </a:r>
            <a:r>
              <a:rPr lang="en-US" sz="1800">
                <a:solidFill>
                  <a:schemeClr val="tx1"/>
                </a:solidFill>
                <a:latin typeface="Calibri"/>
                <a:ea typeface="Calibri"/>
                <a:cs typeface="Calibri"/>
                <a:sym typeface="Calibri"/>
              </a:rPr>
              <a:t> has a residence time of only 4 years so CO</a:t>
            </a:r>
            <a:r>
              <a:rPr lang="en-US" sz="1800" baseline="-25000">
                <a:solidFill>
                  <a:schemeClr val="tx1"/>
                </a:solidFill>
                <a:latin typeface="Calibri"/>
                <a:ea typeface="Calibri"/>
                <a:cs typeface="Calibri"/>
                <a:sym typeface="Calibri"/>
              </a:rPr>
              <a:t>2</a:t>
            </a:r>
            <a:r>
              <a:rPr lang="en-US" sz="1800">
                <a:solidFill>
                  <a:schemeClr val="tx1"/>
                </a:solidFill>
                <a:latin typeface="Calibri"/>
                <a:ea typeface="Calibri"/>
                <a:cs typeface="Calibri"/>
                <a:sym typeface="Calibri"/>
              </a:rPr>
              <a:t> levels would fall quickly if we stopped emitting.</a:t>
            </a:r>
            <a:endParaRPr sz="1800">
              <a:solidFill>
                <a:schemeClr val="tx1"/>
              </a:solidFill>
              <a:latin typeface="Calibri"/>
              <a:ea typeface="Calibri"/>
              <a:cs typeface="Calibri"/>
              <a:sym typeface="Calibri"/>
            </a:endParaRPr>
          </a:p>
        </p:txBody>
      </p:sp>
      <p:sp>
        <p:nvSpPr>
          <p:cNvPr id="228" name="Shape 228"/>
          <p:cNvSpPr txBox="1"/>
          <p:nvPr/>
        </p:nvSpPr>
        <p:spPr>
          <a:xfrm>
            <a:off x="1240133" y="3401153"/>
            <a:ext cx="3612625" cy="1477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FALLACY</a:t>
            </a:r>
            <a:endParaRPr>
              <a:solidFill>
                <a:schemeClr val="tx1"/>
              </a:solidFill>
            </a:endParaRPr>
          </a:p>
          <a:p>
            <a:pPr lvl="0"/>
            <a:r>
              <a:rPr lang="en-US" sz="1800">
                <a:solidFill>
                  <a:schemeClr val="tx1"/>
                </a:solidFill>
                <a:latin typeface="Calibri"/>
                <a:ea typeface="Calibri"/>
                <a:cs typeface="Calibri"/>
                <a:sym typeface="Calibri"/>
              </a:rPr>
              <a:t>How quickly a CO</a:t>
            </a:r>
            <a:r>
              <a:rPr lang="en-US" sz="1800" baseline="-25000">
                <a:solidFill>
                  <a:schemeClr val="tx1"/>
                </a:solidFill>
                <a:latin typeface="Calibri"/>
                <a:ea typeface="Calibri"/>
                <a:cs typeface="Calibri"/>
                <a:sym typeface="Calibri"/>
              </a:rPr>
              <a:t>2</a:t>
            </a:r>
            <a:r>
              <a:rPr lang="en-US" sz="1800">
                <a:solidFill>
                  <a:schemeClr val="tx1"/>
                </a:solidFill>
                <a:latin typeface="Calibri"/>
                <a:ea typeface="Calibri"/>
                <a:cs typeface="Calibri"/>
                <a:sym typeface="Calibri"/>
              </a:rPr>
              <a:t> molecule moves around the climate system is different to how long it takes CO</a:t>
            </a:r>
            <a:r>
              <a:rPr lang="en-US" sz="1800" baseline="-25000">
                <a:solidFill>
                  <a:schemeClr val="tx1"/>
                </a:solidFill>
                <a:latin typeface="Calibri"/>
                <a:ea typeface="Calibri"/>
                <a:cs typeface="Calibri"/>
                <a:sym typeface="Calibri"/>
              </a:rPr>
              <a:t>2</a:t>
            </a:r>
            <a:r>
              <a:rPr lang="en-US" sz="1800">
                <a:solidFill>
                  <a:schemeClr val="tx1"/>
                </a:solidFill>
                <a:latin typeface="Calibri"/>
                <a:ea typeface="Calibri"/>
                <a:cs typeface="Calibri"/>
                <a:sym typeface="Calibri"/>
              </a:rPr>
              <a:t> level to return back to normal.</a:t>
            </a:r>
            <a:endParaRPr>
              <a:solidFill>
                <a:schemeClr val="tx1"/>
              </a:solidFill>
            </a:endParaRPr>
          </a:p>
        </p:txBody>
      </p:sp>
      <p:sp>
        <p:nvSpPr>
          <p:cNvPr id="233" name="Shape 233"/>
          <p:cNvSpPr txBox="1"/>
          <p:nvPr/>
        </p:nvSpPr>
        <p:spPr>
          <a:xfrm>
            <a:off x="5988275" y="4728200"/>
            <a:ext cx="2571300" cy="2748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b="1">
                <a:solidFill>
                  <a:schemeClr val="tx1"/>
                </a:solidFill>
                <a:latin typeface="Calibri"/>
                <a:ea typeface="Calibri"/>
                <a:cs typeface="Calibri"/>
                <a:sym typeface="Calibri"/>
              </a:rPr>
              <a:t>http://sks.to/residence</a:t>
            </a:r>
            <a:endParaRPr sz="1200">
              <a:solidFill>
                <a:schemeClr val="tx1"/>
              </a:solidFill>
              <a:latin typeface="Calibri"/>
              <a:ea typeface="Calibri"/>
              <a:cs typeface="Calibri"/>
              <a:sym typeface="Calibri"/>
            </a:endParaRPr>
          </a:p>
        </p:txBody>
      </p:sp>
      <p:sp>
        <p:nvSpPr>
          <p:cNvPr id="10" name="Shape 96">
            <a:hlinkClick r:id="rId3" action="ppaction://hlinksldjump"/>
            <a:extLst>
              <a:ext uri="{FF2B5EF4-FFF2-40B4-BE49-F238E27FC236}">
                <a16:creationId xmlns:a16="http://schemas.microsoft.com/office/drawing/2014/main" id="{F7B2F695-FA62-479C-9667-B6D4D0D08E76}"/>
              </a:ext>
            </a:extLst>
          </p:cNvPr>
          <p:cNvSpPr/>
          <p:nvPr/>
        </p:nvSpPr>
        <p:spPr>
          <a:xfrm>
            <a:off x="8599200" y="4739350"/>
            <a:ext cx="408000" cy="274800"/>
          </a:xfrm>
          <a:prstGeom prst="leftArrow">
            <a:avLst>
              <a:gd name="adj1" fmla="val 50000"/>
              <a:gd name="adj2" fmla="val 50000"/>
            </a:avLst>
          </a:prstGeom>
          <a:solidFill>
            <a:srgbClr val="D9D9D9"/>
          </a:solidFill>
          <a:ln w="9525" cap="flat" cmpd="sng">
            <a:solidFill>
              <a:srgbClr val="888888"/>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solidFill>
                <a:schemeClr val="tx1"/>
              </a:solidFill>
            </a:endParaRPr>
          </a:p>
        </p:txBody>
      </p:sp>
      <p:pic>
        <p:nvPicPr>
          <p:cNvPr id="3" name="Grafik 2">
            <a:extLst>
              <a:ext uri="{FF2B5EF4-FFF2-40B4-BE49-F238E27FC236}">
                <a16:creationId xmlns:a16="http://schemas.microsoft.com/office/drawing/2014/main" id="{43A2B4FE-C6B9-4002-B63E-761946F9CE1C}"/>
              </a:ext>
            </a:extLst>
          </p:cNvPr>
          <p:cNvPicPr>
            <a:picLocks noChangeAspect="1"/>
          </p:cNvPicPr>
          <p:nvPr/>
        </p:nvPicPr>
        <p:blipFill>
          <a:blip r:embed="rId4"/>
          <a:stretch>
            <a:fillRect/>
          </a:stretch>
        </p:blipFill>
        <p:spPr>
          <a:xfrm>
            <a:off x="4892384" y="1498503"/>
            <a:ext cx="3995447" cy="2396291"/>
          </a:xfrm>
          <a:prstGeom prst="rect">
            <a:avLst/>
          </a:prstGeom>
        </p:spPr>
      </p:pic>
      <p:sp>
        <p:nvSpPr>
          <p:cNvPr id="12" name="Rechteck 11">
            <a:extLst>
              <a:ext uri="{FF2B5EF4-FFF2-40B4-BE49-F238E27FC236}">
                <a16:creationId xmlns:a16="http://schemas.microsoft.com/office/drawing/2014/main" id="{96378A1C-EDB0-493B-B746-C2DB839E5694}"/>
              </a:ext>
            </a:extLst>
          </p:cNvPr>
          <p:cNvSpPr/>
          <p:nvPr/>
        </p:nvSpPr>
        <p:spPr>
          <a:xfrm>
            <a:off x="4953997" y="3882246"/>
            <a:ext cx="4020438" cy="246221"/>
          </a:xfrm>
          <a:prstGeom prst="rect">
            <a:avLst/>
          </a:prstGeom>
        </p:spPr>
        <p:txBody>
          <a:bodyPr wrap="square">
            <a:spAutoFit/>
          </a:bodyPr>
          <a:lstStyle/>
          <a:p>
            <a:pPr algn="r"/>
            <a:r>
              <a:rPr lang="de-DE" sz="1000">
                <a:solidFill>
                  <a:schemeClr val="tx1"/>
                </a:solidFill>
                <a:latin typeface="Calibri" panose="020F0502020204030204" pitchFamily="34" charset="0"/>
              </a:rPr>
              <a:t>Denial101x – 3.2.3.1</a:t>
            </a:r>
            <a:endParaRPr lang="de-DE" sz="1000">
              <a:solidFill>
                <a:schemeClr val="tx1"/>
              </a:solidFill>
            </a:endParaRPr>
          </a:p>
        </p:txBody>
      </p:sp>
      <p:sp>
        <p:nvSpPr>
          <p:cNvPr id="13" name="Textfeld 12">
            <a:extLst>
              <a:ext uri="{FF2B5EF4-FFF2-40B4-BE49-F238E27FC236}">
                <a16:creationId xmlns:a16="http://schemas.microsoft.com/office/drawing/2014/main" id="{12FB9E57-0159-4A35-96C0-B2333BBB27D0}"/>
              </a:ext>
            </a:extLst>
          </p:cNvPr>
          <p:cNvSpPr txBox="1"/>
          <p:nvPr/>
        </p:nvSpPr>
        <p:spPr>
          <a:xfrm flipH="1">
            <a:off x="239150" y="70340"/>
            <a:ext cx="8676249" cy="461665"/>
          </a:xfrm>
          <a:prstGeom prst="rect">
            <a:avLst/>
          </a:prstGeom>
          <a:noFill/>
        </p:spPr>
        <p:txBody>
          <a:bodyPr wrap="square" rtlCol="0">
            <a:spAutoFit/>
          </a:bodyPr>
          <a:lstStyle/>
          <a:p>
            <a:pPr lvl="0" algn="ctr"/>
            <a:r>
              <a:rPr lang="en-US" sz="2400">
                <a:solidFill>
                  <a:schemeClr val="tx1"/>
                </a:solidFill>
              </a:rPr>
              <a:t>We are causing global warming</a:t>
            </a:r>
          </a:p>
        </p:txBody>
      </p:sp>
      <p:pic>
        <p:nvPicPr>
          <p:cNvPr id="19" name="Shape 533">
            <a:extLst>
              <a:ext uri="{FF2B5EF4-FFF2-40B4-BE49-F238E27FC236}">
                <a16:creationId xmlns:a16="http://schemas.microsoft.com/office/drawing/2014/main" id="{6814FDA7-8DD5-4F0B-959B-528CAF75E305}"/>
              </a:ext>
            </a:extLst>
          </p:cNvPr>
          <p:cNvPicPr preferRelativeResize="0"/>
          <p:nvPr/>
        </p:nvPicPr>
        <p:blipFill>
          <a:blip r:embed="rId5">
            <a:alphaModFix/>
          </a:blip>
          <a:srcRect t="367" b="367"/>
          <a:stretch/>
        </p:blipFill>
        <p:spPr>
          <a:xfrm>
            <a:off x="301178" y="3744876"/>
            <a:ext cx="810608" cy="804661"/>
          </a:xfrm>
          <a:prstGeom prst="rect">
            <a:avLst/>
          </a:prstGeom>
          <a:noFill/>
          <a:ln>
            <a:noFill/>
          </a:ln>
        </p:spPr>
      </p:pic>
      <p:pic>
        <p:nvPicPr>
          <p:cNvPr id="20" name="Shape 534">
            <a:extLst>
              <a:ext uri="{FF2B5EF4-FFF2-40B4-BE49-F238E27FC236}">
                <a16:creationId xmlns:a16="http://schemas.microsoft.com/office/drawing/2014/main" id="{74F29CED-A3F5-4D5B-A597-6CD2D21A2D57}"/>
              </a:ext>
            </a:extLst>
          </p:cNvPr>
          <p:cNvPicPr preferRelativeResize="0"/>
          <p:nvPr/>
        </p:nvPicPr>
        <p:blipFill>
          <a:blip r:embed="rId6">
            <a:alphaModFix/>
          </a:blip>
          <a:srcRect/>
          <a:stretch/>
        </p:blipFill>
        <p:spPr>
          <a:xfrm>
            <a:off x="304335" y="2835693"/>
            <a:ext cx="779940" cy="779940"/>
          </a:xfrm>
          <a:prstGeom prst="rect">
            <a:avLst/>
          </a:prstGeom>
          <a:noFill/>
          <a:ln>
            <a:noFill/>
          </a:ln>
        </p:spPr>
      </p:pic>
      <p:sp>
        <p:nvSpPr>
          <p:cNvPr id="15" name="Shape 532">
            <a:extLst>
              <a:ext uri="{FF2B5EF4-FFF2-40B4-BE49-F238E27FC236}">
                <a16:creationId xmlns:a16="http://schemas.microsoft.com/office/drawing/2014/main" id="{71C618E7-C19E-4E5D-A1FF-647C29554F4E}"/>
              </a:ext>
            </a:extLst>
          </p:cNvPr>
          <p:cNvSpPr txBox="1"/>
          <p:nvPr/>
        </p:nvSpPr>
        <p:spPr>
          <a:xfrm>
            <a:off x="0" y="4549628"/>
            <a:ext cx="1399309" cy="58457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b="1">
                <a:solidFill>
                  <a:schemeClr val="tx1"/>
                </a:solidFill>
                <a:latin typeface="Calibri"/>
                <a:ea typeface="Calibri"/>
                <a:cs typeface="Calibri"/>
                <a:sym typeface="Calibri"/>
              </a:rPr>
              <a:t>Over-</a:t>
            </a:r>
            <a:endParaRPr sz="1600" b="1">
              <a:solidFill>
                <a:schemeClr val="tx1"/>
              </a:solidFill>
              <a:latin typeface="Calibri"/>
              <a:ea typeface="Calibri"/>
              <a:cs typeface="Calibri"/>
              <a:sym typeface="Calibri"/>
            </a:endParaRPr>
          </a:p>
          <a:p>
            <a:pPr marL="0" marR="0" lvl="0" indent="0" algn="ctr" rtl="0">
              <a:spcBef>
                <a:spcPts val="0"/>
              </a:spcBef>
              <a:spcAft>
                <a:spcPts val="0"/>
              </a:spcAft>
              <a:buNone/>
            </a:pPr>
            <a:r>
              <a:rPr lang="en-US" sz="1600" b="1">
                <a:solidFill>
                  <a:schemeClr val="tx1"/>
                </a:solidFill>
                <a:latin typeface="Calibri"/>
                <a:ea typeface="Calibri"/>
                <a:cs typeface="Calibri"/>
                <a:sym typeface="Calibri"/>
              </a:rPr>
              <a:t>simplification</a:t>
            </a:r>
            <a:endParaRPr sz="1600" b="1">
              <a:solidFill>
                <a:schemeClr val="tx1"/>
              </a:solidFill>
              <a:latin typeface="Calibri"/>
              <a:ea typeface="Calibri"/>
              <a:cs typeface="Calibri"/>
              <a:sym typeface="Calibri"/>
            </a:endParaRPr>
          </a:p>
        </p:txBody>
      </p:sp>
      <p:pic>
        <p:nvPicPr>
          <p:cNvPr id="4" name="Grafik 3">
            <a:extLst>
              <a:ext uri="{FF2B5EF4-FFF2-40B4-BE49-F238E27FC236}">
                <a16:creationId xmlns:a16="http://schemas.microsoft.com/office/drawing/2014/main" id="{CFC11AAF-2DA2-338B-35F0-85658CC318AB}"/>
              </a:ext>
            </a:extLst>
          </p:cNvPr>
          <p:cNvPicPr>
            <a:picLocks noChangeAspect="1"/>
          </p:cNvPicPr>
          <p:nvPr/>
        </p:nvPicPr>
        <p:blipFill>
          <a:blip r:embed="rId7"/>
          <a:stretch>
            <a:fillRect/>
          </a:stretch>
        </p:blipFill>
        <p:spPr>
          <a:xfrm>
            <a:off x="4240871" y="4603068"/>
            <a:ext cx="651513" cy="481553"/>
          </a:xfrm>
          <a:prstGeom prst="rect">
            <a:avLst/>
          </a:prstGeom>
          <a:solidFill>
            <a:schemeClr val="bg1">
              <a:lumMod val="85000"/>
            </a:schemeClr>
          </a:solid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Shape 237"/>
        <p:cNvGrpSpPr/>
        <p:nvPr/>
      </p:nvGrpSpPr>
      <p:grpSpPr>
        <a:xfrm>
          <a:off x="0" y="0"/>
          <a:ext cx="0" cy="0"/>
          <a:chOff x="0" y="0"/>
          <a:chExt cx="0" cy="0"/>
        </a:xfrm>
      </p:grpSpPr>
      <p:sp>
        <p:nvSpPr>
          <p:cNvPr id="238" name="Shape 238"/>
          <p:cNvSpPr txBox="1"/>
          <p:nvPr/>
        </p:nvSpPr>
        <p:spPr>
          <a:xfrm>
            <a:off x="1247168" y="626261"/>
            <a:ext cx="3697800" cy="1477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FACT</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Greenhouse gases are like a blanket. They trap heat, sending it back down to Earth where we measure it.</a:t>
            </a:r>
            <a:endParaRPr>
              <a:solidFill>
                <a:schemeClr val="tx1"/>
              </a:solidFill>
            </a:endParaRPr>
          </a:p>
        </p:txBody>
      </p:sp>
      <p:sp>
        <p:nvSpPr>
          <p:cNvPr id="239" name="Shape 239"/>
          <p:cNvSpPr txBox="1"/>
          <p:nvPr/>
        </p:nvSpPr>
        <p:spPr>
          <a:xfrm>
            <a:off x="1247168" y="2001382"/>
            <a:ext cx="3852300" cy="1191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MYTH</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Greenhouse effect violates the 2nd law of thermodynamics.</a:t>
            </a:r>
            <a:endParaRPr sz="1800">
              <a:solidFill>
                <a:schemeClr val="tx1"/>
              </a:solidFill>
              <a:latin typeface="Calibri"/>
              <a:ea typeface="Calibri"/>
              <a:cs typeface="Calibri"/>
              <a:sym typeface="Calibri"/>
            </a:endParaRPr>
          </a:p>
        </p:txBody>
      </p:sp>
      <p:sp>
        <p:nvSpPr>
          <p:cNvPr id="240" name="Shape 240"/>
          <p:cNvSpPr txBox="1"/>
          <p:nvPr/>
        </p:nvSpPr>
        <p:spPr>
          <a:xfrm>
            <a:off x="1247168" y="3235994"/>
            <a:ext cx="3379200" cy="125643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FALLACY</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2nd law talks about net flow of energy and doesn't forbid some flow from cool to hot. The ambiguity of “energy flow” is exploited.</a:t>
            </a:r>
            <a:endParaRPr>
              <a:solidFill>
                <a:schemeClr val="tx1"/>
              </a:solidFill>
            </a:endParaRPr>
          </a:p>
        </p:txBody>
      </p:sp>
      <p:sp>
        <p:nvSpPr>
          <p:cNvPr id="245" name="Shape 245"/>
          <p:cNvSpPr txBox="1"/>
          <p:nvPr/>
        </p:nvSpPr>
        <p:spPr>
          <a:xfrm>
            <a:off x="5988275" y="4728200"/>
            <a:ext cx="2571300" cy="2748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b="1">
                <a:solidFill>
                  <a:schemeClr val="tx1"/>
                </a:solidFill>
                <a:latin typeface="Calibri"/>
                <a:ea typeface="Calibri"/>
                <a:cs typeface="Calibri"/>
                <a:sym typeface="Calibri"/>
              </a:rPr>
              <a:t>http://sks.to/thermo</a:t>
            </a:r>
            <a:endParaRPr sz="1200">
              <a:solidFill>
                <a:schemeClr val="tx1"/>
              </a:solidFill>
              <a:latin typeface="Calibri"/>
              <a:ea typeface="Calibri"/>
              <a:cs typeface="Calibri"/>
              <a:sym typeface="Calibri"/>
            </a:endParaRPr>
          </a:p>
        </p:txBody>
      </p:sp>
      <p:sp>
        <p:nvSpPr>
          <p:cNvPr id="10" name="Shape 96">
            <a:hlinkClick r:id="rId3" action="ppaction://hlinksldjump"/>
            <a:extLst>
              <a:ext uri="{FF2B5EF4-FFF2-40B4-BE49-F238E27FC236}">
                <a16:creationId xmlns:a16="http://schemas.microsoft.com/office/drawing/2014/main" id="{94F0CA37-ACB6-4D02-BCDB-204DBCF84513}"/>
              </a:ext>
            </a:extLst>
          </p:cNvPr>
          <p:cNvSpPr/>
          <p:nvPr/>
        </p:nvSpPr>
        <p:spPr>
          <a:xfrm>
            <a:off x="8599200" y="4739350"/>
            <a:ext cx="408000" cy="274800"/>
          </a:xfrm>
          <a:prstGeom prst="leftArrow">
            <a:avLst>
              <a:gd name="adj1" fmla="val 50000"/>
              <a:gd name="adj2" fmla="val 50000"/>
            </a:avLst>
          </a:prstGeom>
          <a:solidFill>
            <a:srgbClr val="D9D9D9"/>
          </a:solidFill>
          <a:ln w="9525" cap="flat" cmpd="sng">
            <a:solidFill>
              <a:srgbClr val="888888"/>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solidFill>
                <a:schemeClr val="tx1"/>
              </a:solidFill>
            </a:endParaRPr>
          </a:p>
        </p:txBody>
      </p:sp>
      <p:sp>
        <p:nvSpPr>
          <p:cNvPr id="11" name="Textfeld 10">
            <a:extLst>
              <a:ext uri="{FF2B5EF4-FFF2-40B4-BE49-F238E27FC236}">
                <a16:creationId xmlns:a16="http://schemas.microsoft.com/office/drawing/2014/main" id="{AAAEF583-8B25-45D8-9D35-6782463849C4}"/>
              </a:ext>
            </a:extLst>
          </p:cNvPr>
          <p:cNvSpPr txBox="1"/>
          <p:nvPr/>
        </p:nvSpPr>
        <p:spPr>
          <a:xfrm flipH="1">
            <a:off x="239150" y="70340"/>
            <a:ext cx="8676249" cy="461665"/>
          </a:xfrm>
          <a:prstGeom prst="rect">
            <a:avLst/>
          </a:prstGeom>
          <a:noFill/>
        </p:spPr>
        <p:txBody>
          <a:bodyPr wrap="square" rtlCol="0">
            <a:spAutoFit/>
          </a:bodyPr>
          <a:lstStyle/>
          <a:p>
            <a:pPr lvl="0" algn="ctr"/>
            <a:r>
              <a:rPr lang="en-US" sz="2400">
                <a:solidFill>
                  <a:schemeClr val="tx1"/>
                </a:solidFill>
              </a:rPr>
              <a:t>We are causing global warming</a:t>
            </a:r>
          </a:p>
        </p:txBody>
      </p:sp>
      <p:sp>
        <p:nvSpPr>
          <p:cNvPr id="13" name="Shape 191">
            <a:extLst>
              <a:ext uri="{FF2B5EF4-FFF2-40B4-BE49-F238E27FC236}">
                <a16:creationId xmlns:a16="http://schemas.microsoft.com/office/drawing/2014/main" id="{7915112F-FBE4-48F5-9CCB-94308AC94AC2}"/>
              </a:ext>
            </a:extLst>
          </p:cNvPr>
          <p:cNvSpPr txBox="1"/>
          <p:nvPr/>
        </p:nvSpPr>
        <p:spPr>
          <a:xfrm>
            <a:off x="90536" y="4546501"/>
            <a:ext cx="1190561" cy="58477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b="1">
                <a:solidFill>
                  <a:schemeClr val="tx1"/>
                </a:solidFill>
                <a:latin typeface="Calibri"/>
                <a:ea typeface="Calibri"/>
                <a:cs typeface="Calibri"/>
                <a:sym typeface="Calibri"/>
              </a:rPr>
              <a:t>Ambiguity</a:t>
            </a:r>
            <a:endParaRPr sz="1600" b="1">
              <a:solidFill>
                <a:schemeClr val="tx1"/>
              </a:solidFill>
              <a:latin typeface="Calibri"/>
              <a:ea typeface="Calibri"/>
              <a:cs typeface="Calibri"/>
              <a:sym typeface="Calibri"/>
            </a:endParaRPr>
          </a:p>
        </p:txBody>
      </p:sp>
      <p:pic>
        <p:nvPicPr>
          <p:cNvPr id="14" name="Shape 192">
            <a:extLst>
              <a:ext uri="{FF2B5EF4-FFF2-40B4-BE49-F238E27FC236}">
                <a16:creationId xmlns:a16="http://schemas.microsoft.com/office/drawing/2014/main" id="{213B09B4-D297-4D1D-8778-50CF11776C32}"/>
              </a:ext>
            </a:extLst>
          </p:cNvPr>
          <p:cNvPicPr preferRelativeResize="0"/>
          <p:nvPr/>
        </p:nvPicPr>
        <p:blipFill>
          <a:blip r:embed="rId4">
            <a:alphaModFix/>
          </a:blip>
          <a:srcRect/>
          <a:stretch/>
        </p:blipFill>
        <p:spPr>
          <a:xfrm>
            <a:off x="292590" y="3727921"/>
            <a:ext cx="786255" cy="786255"/>
          </a:xfrm>
          <a:prstGeom prst="rect">
            <a:avLst/>
          </a:prstGeom>
          <a:noFill/>
          <a:ln>
            <a:noFill/>
          </a:ln>
        </p:spPr>
      </p:pic>
      <p:pic>
        <p:nvPicPr>
          <p:cNvPr id="15" name="Shape 193">
            <a:extLst>
              <a:ext uri="{FF2B5EF4-FFF2-40B4-BE49-F238E27FC236}">
                <a16:creationId xmlns:a16="http://schemas.microsoft.com/office/drawing/2014/main" id="{746725B7-9709-463E-91F7-032F549F35D8}"/>
              </a:ext>
            </a:extLst>
          </p:cNvPr>
          <p:cNvPicPr preferRelativeResize="0"/>
          <p:nvPr/>
        </p:nvPicPr>
        <p:blipFill>
          <a:blip r:embed="rId5">
            <a:alphaModFix/>
          </a:blip>
          <a:srcRect/>
          <a:stretch/>
        </p:blipFill>
        <p:spPr>
          <a:xfrm>
            <a:off x="283554" y="2849545"/>
            <a:ext cx="779940" cy="779940"/>
          </a:xfrm>
          <a:prstGeom prst="rect">
            <a:avLst/>
          </a:prstGeom>
          <a:noFill/>
          <a:ln>
            <a:noFill/>
          </a:ln>
        </p:spPr>
      </p:pic>
      <p:sp>
        <p:nvSpPr>
          <p:cNvPr id="16" name="Shape 122">
            <a:extLst>
              <a:ext uri="{FF2B5EF4-FFF2-40B4-BE49-F238E27FC236}">
                <a16:creationId xmlns:a16="http://schemas.microsoft.com/office/drawing/2014/main" id="{21F7A7E2-53B3-41DC-9B17-020C86FF629D}"/>
              </a:ext>
            </a:extLst>
          </p:cNvPr>
          <p:cNvSpPr txBox="1"/>
          <p:nvPr/>
        </p:nvSpPr>
        <p:spPr>
          <a:xfrm>
            <a:off x="4816062" y="4274543"/>
            <a:ext cx="4140900" cy="239634"/>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SzPts val="1100"/>
              <a:buNone/>
            </a:pPr>
            <a:r>
              <a:rPr lang="en-US" sz="1000">
                <a:solidFill>
                  <a:schemeClr val="tx1"/>
                </a:solidFill>
                <a:latin typeface="Calibri"/>
                <a:ea typeface="Calibri"/>
                <a:cs typeface="Calibri"/>
                <a:sym typeface="Calibri"/>
              </a:rPr>
              <a:t>Skeptical Science - https://skepticalscience.com/graphics.php?g=304</a:t>
            </a:r>
            <a:endParaRPr sz="1000">
              <a:solidFill>
                <a:schemeClr val="tx1"/>
              </a:solidFill>
              <a:latin typeface="Calibri"/>
              <a:ea typeface="Calibri"/>
              <a:cs typeface="Calibri"/>
              <a:sym typeface="Calibri"/>
            </a:endParaRPr>
          </a:p>
        </p:txBody>
      </p:sp>
      <p:pic>
        <p:nvPicPr>
          <p:cNvPr id="4" name="Grafik 3">
            <a:extLst>
              <a:ext uri="{FF2B5EF4-FFF2-40B4-BE49-F238E27FC236}">
                <a16:creationId xmlns:a16="http://schemas.microsoft.com/office/drawing/2014/main" id="{602FE37F-5B8F-4479-A787-4F2291F299C0}"/>
              </a:ext>
            </a:extLst>
          </p:cNvPr>
          <p:cNvPicPr>
            <a:picLocks noChangeAspect="1"/>
          </p:cNvPicPr>
          <p:nvPr/>
        </p:nvPicPr>
        <p:blipFill>
          <a:blip r:embed="rId6"/>
          <a:stretch>
            <a:fillRect/>
          </a:stretch>
        </p:blipFill>
        <p:spPr>
          <a:xfrm>
            <a:off x="5382494" y="897297"/>
            <a:ext cx="3475321" cy="3380293"/>
          </a:xfrm>
          <a:prstGeom prst="rect">
            <a:avLst/>
          </a:prstGeom>
        </p:spPr>
      </p:pic>
      <p:pic>
        <p:nvPicPr>
          <p:cNvPr id="3" name="Grafik 2">
            <a:extLst>
              <a:ext uri="{FF2B5EF4-FFF2-40B4-BE49-F238E27FC236}">
                <a16:creationId xmlns:a16="http://schemas.microsoft.com/office/drawing/2014/main" id="{697CCD71-2970-CFB5-4CE8-D04FAF780E62}"/>
              </a:ext>
            </a:extLst>
          </p:cNvPr>
          <p:cNvPicPr>
            <a:picLocks noChangeAspect="1"/>
          </p:cNvPicPr>
          <p:nvPr/>
        </p:nvPicPr>
        <p:blipFill>
          <a:blip r:embed="rId7"/>
          <a:stretch>
            <a:fillRect/>
          </a:stretch>
        </p:blipFill>
        <p:spPr>
          <a:xfrm>
            <a:off x="4240871" y="4603068"/>
            <a:ext cx="651513" cy="481553"/>
          </a:xfrm>
          <a:prstGeom prst="rect">
            <a:avLst/>
          </a:prstGeom>
          <a:solidFill>
            <a:schemeClr val="bg1">
              <a:lumMod val="85000"/>
            </a:schemeClr>
          </a:solid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Shape 249"/>
        <p:cNvGrpSpPr/>
        <p:nvPr/>
      </p:nvGrpSpPr>
      <p:grpSpPr>
        <a:xfrm>
          <a:off x="0" y="0"/>
          <a:ext cx="0" cy="0"/>
          <a:chOff x="0" y="0"/>
          <a:chExt cx="0" cy="0"/>
        </a:xfrm>
      </p:grpSpPr>
      <p:sp>
        <p:nvSpPr>
          <p:cNvPr id="250" name="Shape 250"/>
          <p:cNvSpPr txBox="1"/>
          <p:nvPr/>
        </p:nvSpPr>
        <p:spPr>
          <a:xfrm>
            <a:off x="1233100" y="654397"/>
            <a:ext cx="3697800" cy="1477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FACT</a:t>
            </a:r>
            <a:endParaRPr>
              <a:solidFill>
                <a:schemeClr val="tx1"/>
              </a:solidFill>
            </a:endParaRPr>
          </a:p>
          <a:p>
            <a:pPr lvl="0"/>
            <a:r>
              <a:rPr lang="en-US" sz="1800">
                <a:solidFill>
                  <a:schemeClr val="tx1"/>
                </a:solidFill>
                <a:latin typeface="Calibri"/>
                <a:ea typeface="Calibri"/>
                <a:cs typeface="Calibri"/>
                <a:sym typeface="Calibri"/>
              </a:rPr>
              <a:t>Emitting more CO</a:t>
            </a:r>
            <a:r>
              <a:rPr lang="en-US" sz="1800" baseline="-25000">
                <a:solidFill>
                  <a:schemeClr val="tx1"/>
                </a:solidFill>
                <a:latin typeface="Calibri"/>
                <a:ea typeface="Calibri"/>
                <a:cs typeface="Calibri"/>
                <a:sym typeface="Calibri"/>
              </a:rPr>
              <a:t>2</a:t>
            </a:r>
            <a:r>
              <a:rPr lang="en-US" sz="1800">
                <a:solidFill>
                  <a:schemeClr val="tx1"/>
                </a:solidFill>
                <a:latin typeface="Calibri"/>
                <a:ea typeface="Calibri"/>
                <a:cs typeface="Calibri"/>
                <a:sym typeface="Calibri"/>
              </a:rPr>
              <a:t> means more heat is being trapped higher up in the atmosphere where the air is thinner.</a:t>
            </a:r>
            <a:endParaRPr>
              <a:solidFill>
                <a:schemeClr val="tx1"/>
              </a:solidFill>
            </a:endParaRPr>
          </a:p>
        </p:txBody>
      </p:sp>
      <p:sp>
        <p:nvSpPr>
          <p:cNvPr id="251" name="Shape 251"/>
          <p:cNvSpPr txBox="1"/>
          <p:nvPr/>
        </p:nvSpPr>
        <p:spPr>
          <a:xfrm>
            <a:off x="1233100" y="2177156"/>
            <a:ext cx="3852300" cy="1191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MYTH</a:t>
            </a:r>
            <a:endParaRPr>
              <a:solidFill>
                <a:schemeClr val="tx1"/>
              </a:solidFill>
            </a:endParaRPr>
          </a:p>
          <a:p>
            <a:pPr lvl="0"/>
            <a:r>
              <a:rPr lang="en-US" sz="1800">
                <a:solidFill>
                  <a:schemeClr val="tx1"/>
                </a:solidFill>
                <a:latin typeface="Calibri"/>
                <a:ea typeface="Calibri"/>
                <a:cs typeface="Calibri"/>
                <a:sym typeface="Calibri"/>
              </a:rPr>
              <a:t>The greenhouse effect is saturated so adding more CO</a:t>
            </a:r>
            <a:r>
              <a:rPr lang="en-US" sz="1800" baseline="-25000">
                <a:solidFill>
                  <a:schemeClr val="tx1"/>
                </a:solidFill>
                <a:latin typeface="Calibri"/>
                <a:ea typeface="Calibri"/>
                <a:cs typeface="Calibri"/>
                <a:sym typeface="Calibri"/>
              </a:rPr>
              <a:t>2</a:t>
            </a:r>
            <a:r>
              <a:rPr lang="en-US" sz="1800">
                <a:solidFill>
                  <a:schemeClr val="tx1"/>
                </a:solidFill>
                <a:latin typeface="Calibri"/>
                <a:ea typeface="Calibri"/>
                <a:cs typeface="Calibri"/>
                <a:sym typeface="Calibri"/>
              </a:rPr>
              <a:t> won't affect it.</a:t>
            </a:r>
            <a:endParaRPr sz="1800">
              <a:solidFill>
                <a:schemeClr val="tx1"/>
              </a:solidFill>
              <a:latin typeface="Calibri"/>
              <a:ea typeface="Calibri"/>
              <a:cs typeface="Calibri"/>
              <a:sym typeface="Calibri"/>
            </a:endParaRPr>
          </a:p>
        </p:txBody>
      </p:sp>
      <p:sp>
        <p:nvSpPr>
          <p:cNvPr id="252" name="Shape 252"/>
          <p:cNvSpPr txBox="1"/>
          <p:nvPr/>
        </p:nvSpPr>
        <p:spPr>
          <a:xfrm>
            <a:off x="1233100" y="3442180"/>
            <a:ext cx="3379200" cy="126346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FALLACY</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Considers the atmosphere as a single layer when it's multiple layers.</a:t>
            </a:r>
            <a:endParaRPr>
              <a:solidFill>
                <a:schemeClr val="tx1"/>
              </a:solidFill>
            </a:endParaRPr>
          </a:p>
        </p:txBody>
      </p:sp>
      <p:sp>
        <p:nvSpPr>
          <p:cNvPr id="257" name="Shape 257"/>
          <p:cNvSpPr txBox="1"/>
          <p:nvPr/>
        </p:nvSpPr>
        <p:spPr>
          <a:xfrm>
            <a:off x="5988275" y="4728200"/>
            <a:ext cx="2571300" cy="2748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b="1">
                <a:solidFill>
                  <a:schemeClr val="tx1"/>
                </a:solidFill>
                <a:latin typeface="Calibri"/>
                <a:ea typeface="Calibri"/>
                <a:cs typeface="Calibri"/>
                <a:sym typeface="Calibri"/>
              </a:rPr>
              <a:t>http://sks.to/saturate</a:t>
            </a:r>
            <a:endParaRPr sz="1200">
              <a:solidFill>
                <a:schemeClr val="tx1"/>
              </a:solidFill>
              <a:latin typeface="Calibri"/>
              <a:ea typeface="Calibri"/>
              <a:cs typeface="Calibri"/>
              <a:sym typeface="Calibri"/>
            </a:endParaRPr>
          </a:p>
        </p:txBody>
      </p:sp>
      <p:sp>
        <p:nvSpPr>
          <p:cNvPr id="10" name="Shape 96">
            <a:hlinkClick r:id="rId3" action="ppaction://hlinksldjump"/>
            <a:extLst>
              <a:ext uri="{FF2B5EF4-FFF2-40B4-BE49-F238E27FC236}">
                <a16:creationId xmlns:a16="http://schemas.microsoft.com/office/drawing/2014/main" id="{1011E020-CC82-4A85-9720-93137B019A16}"/>
              </a:ext>
            </a:extLst>
          </p:cNvPr>
          <p:cNvSpPr/>
          <p:nvPr/>
        </p:nvSpPr>
        <p:spPr>
          <a:xfrm>
            <a:off x="8599200" y="4739350"/>
            <a:ext cx="408000" cy="274800"/>
          </a:xfrm>
          <a:prstGeom prst="leftArrow">
            <a:avLst>
              <a:gd name="adj1" fmla="val 50000"/>
              <a:gd name="adj2" fmla="val 50000"/>
            </a:avLst>
          </a:prstGeom>
          <a:solidFill>
            <a:srgbClr val="D9D9D9"/>
          </a:solidFill>
          <a:ln w="9525" cap="flat" cmpd="sng">
            <a:solidFill>
              <a:srgbClr val="888888"/>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solidFill>
                <a:schemeClr val="tx1"/>
              </a:solidFill>
            </a:endParaRPr>
          </a:p>
        </p:txBody>
      </p:sp>
      <p:sp>
        <p:nvSpPr>
          <p:cNvPr id="14" name="Rechteck 13">
            <a:extLst>
              <a:ext uri="{FF2B5EF4-FFF2-40B4-BE49-F238E27FC236}">
                <a16:creationId xmlns:a16="http://schemas.microsoft.com/office/drawing/2014/main" id="{5D495765-C42F-435F-8396-8B93BFF57D9C}"/>
              </a:ext>
            </a:extLst>
          </p:cNvPr>
          <p:cNvSpPr/>
          <p:nvPr/>
        </p:nvSpPr>
        <p:spPr>
          <a:xfrm>
            <a:off x="4933216" y="4414837"/>
            <a:ext cx="4020438" cy="246221"/>
          </a:xfrm>
          <a:prstGeom prst="rect">
            <a:avLst/>
          </a:prstGeom>
        </p:spPr>
        <p:txBody>
          <a:bodyPr wrap="square">
            <a:spAutoFit/>
          </a:bodyPr>
          <a:lstStyle/>
          <a:p>
            <a:pPr algn="ctr"/>
            <a:r>
              <a:rPr lang="de-DE" sz="1000" err="1">
                <a:solidFill>
                  <a:schemeClr val="tx1"/>
                </a:solidFill>
                <a:latin typeface="Calibri" panose="020F0502020204030204" pitchFamily="34" charset="0"/>
              </a:rPr>
              <a:t>Skeptical</a:t>
            </a:r>
            <a:r>
              <a:rPr lang="de-DE" sz="1000">
                <a:solidFill>
                  <a:schemeClr val="tx1"/>
                </a:solidFill>
                <a:latin typeface="Calibri" panose="020F0502020204030204" pitchFamily="34" charset="0"/>
              </a:rPr>
              <a:t> Science: https://skepticalscience.com/graphics.php?g=475</a:t>
            </a:r>
            <a:endParaRPr lang="de-DE" sz="1000">
              <a:solidFill>
                <a:schemeClr val="tx1"/>
              </a:solidFill>
            </a:endParaRPr>
          </a:p>
        </p:txBody>
      </p:sp>
      <p:sp>
        <p:nvSpPr>
          <p:cNvPr id="12" name="Textfeld 11">
            <a:extLst>
              <a:ext uri="{FF2B5EF4-FFF2-40B4-BE49-F238E27FC236}">
                <a16:creationId xmlns:a16="http://schemas.microsoft.com/office/drawing/2014/main" id="{692EA08C-4674-4004-B5BB-53877CFDA9D3}"/>
              </a:ext>
            </a:extLst>
          </p:cNvPr>
          <p:cNvSpPr txBox="1"/>
          <p:nvPr/>
        </p:nvSpPr>
        <p:spPr>
          <a:xfrm flipH="1">
            <a:off x="239150" y="70340"/>
            <a:ext cx="8676249" cy="461665"/>
          </a:xfrm>
          <a:prstGeom prst="rect">
            <a:avLst/>
          </a:prstGeom>
          <a:noFill/>
        </p:spPr>
        <p:txBody>
          <a:bodyPr wrap="square" rtlCol="0">
            <a:spAutoFit/>
          </a:bodyPr>
          <a:lstStyle/>
          <a:p>
            <a:pPr lvl="0" algn="ctr"/>
            <a:r>
              <a:rPr lang="en-US" sz="2400">
                <a:solidFill>
                  <a:schemeClr val="tx1"/>
                </a:solidFill>
              </a:rPr>
              <a:t>We are causing global warming</a:t>
            </a:r>
          </a:p>
        </p:txBody>
      </p:sp>
      <p:pic>
        <p:nvPicPr>
          <p:cNvPr id="20" name="Shape 533">
            <a:extLst>
              <a:ext uri="{FF2B5EF4-FFF2-40B4-BE49-F238E27FC236}">
                <a16:creationId xmlns:a16="http://schemas.microsoft.com/office/drawing/2014/main" id="{C95D6572-5927-474D-9D4F-0FD398C3A32A}"/>
              </a:ext>
            </a:extLst>
          </p:cNvPr>
          <p:cNvPicPr preferRelativeResize="0"/>
          <p:nvPr/>
        </p:nvPicPr>
        <p:blipFill>
          <a:blip r:embed="rId4">
            <a:alphaModFix/>
          </a:blip>
          <a:srcRect t="367" b="367"/>
          <a:stretch/>
        </p:blipFill>
        <p:spPr>
          <a:xfrm>
            <a:off x="301178" y="3744876"/>
            <a:ext cx="810608" cy="804661"/>
          </a:xfrm>
          <a:prstGeom prst="rect">
            <a:avLst/>
          </a:prstGeom>
          <a:noFill/>
          <a:ln>
            <a:noFill/>
          </a:ln>
        </p:spPr>
      </p:pic>
      <p:pic>
        <p:nvPicPr>
          <p:cNvPr id="21" name="Shape 534">
            <a:extLst>
              <a:ext uri="{FF2B5EF4-FFF2-40B4-BE49-F238E27FC236}">
                <a16:creationId xmlns:a16="http://schemas.microsoft.com/office/drawing/2014/main" id="{4FEDA8FD-8678-4047-9B76-549AFC5312A9}"/>
              </a:ext>
            </a:extLst>
          </p:cNvPr>
          <p:cNvPicPr preferRelativeResize="0"/>
          <p:nvPr/>
        </p:nvPicPr>
        <p:blipFill>
          <a:blip r:embed="rId5">
            <a:alphaModFix/>
          </a:blip>
          <a:srcRect/>
          <a:stretch/>
        </p:blipFill>
        <p:spPr>
          <a:xfrm>
            <a:off x="304335" y="2835693"/>
            <a:ext cx="779940" cy="779940"/>
          </a:xfrm>
          <a:prstGeom prst="rect">
            <a:avLst/>
          </a:prstGeom>
          <a:noFill/>
          <a:ln>
            <a:noFill/>
          </a:ln>
        </p:spPr>
      </p:pic>
      <p:sp>
        <p:nvSpPr>
          <p:cNvPr id="16" name="Shape 532">
            <a:extLst>
              <a:ext uri="{FF2B5EF4-FFF2-40B4-BE49-F238E27FC236}">
                <a16:creationId xmlns:a16="http://schemas.microsoft.com/office/drawing/2014/main" id="{D0E72F77-9577-409F-B3CA-00F7D4C975C4}"/>
              </a:ext>
            </a:extLst>
          </p:cNvPr>
          <p:cNvSpPr txBox="1"/>
          <p:nvPr/>
        </p:nvSpPr>
        <p:spPr>
          <a:xfrm>
            <a:off x="0" y="4549628"/>
            <a:ext cx="1399309" cy="58457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b="1">
                <a:solidFill>
                  <a:schemeClr val="tx1"/>
                </a:solidFill>
                <a:latin typeface="Calibri"/>
                <a:ea typeface="Calibri"/>
                <a:cs typeface="Calibri"/>
                <a:sym typeface="Calibri"/>
              </a:rPr>
              <a:t>Over-</a:t>
            </a:r>
            <a:endParaRPr sz="1600" b="1">
              <a:solidFill>
                <a:schemeClr val="tx1"/>
              </a:solidFill>
              <a:latin typeface="Calibri"/>
              <a:ea typeface="Calibri"/>
              <a:cs typeface="Calibri"/>
              <a:sym typeface="Calibri"/>
            </a:endParaRPr>
          </a:p>
          <a:p>
            <a:pPr marL="0" marR="0" lvl="0" indent="0" algn="ctr" rtl="0">
              <a:spcBef>
                <a:spcPts val="0"/>
              </a:spcBef>
              <a:spcAft>
                <a:spcPts val="0"/>
              </a:spcAft>
              <a:buNone/>
            </a:pPr>
            <a:r>
              <a:rPr lang="en-US" sz="1600" b="1">
                <a:solidFill>
                  <a:schemeClr val="tx1"/>
                </a:solidFill>
                <a:latin typeface="Calibri"/>
                <a:ea typeface="Calibri"/>
                <a:cs typeface="Calibri"/>
                <a:sym typeface="Calibri"/>
              </a:rPr>
              <a:t>simplification</a:t>
            </a:r>
            <a:endParaRPr sz="1600" b="1">
              <a:solidFill>
                <a:schemeClr val="tx1"/>
              </a:solidFill>
              <a:latin typeface="Calibri"/>
              <a:ea typeface="Calibri"/>
              <a:cs typeface="Calibri"/>
              <a:sym typeface="Calibri"/>
            </a:endParaRPr>
          </a:p>
        </p:txBody>
      </p:sp>
      <p:pic>
        <p:nvPicPr>
          <p:cNvPr id="3" name="Grafik 2" descr="Ein Bild, das Text, Screenshot, Origami enthält.&#10;&#10;Automatisch generierte Beschreibung">
            <a:extLst>
              <a:ext uri="{FF2B5EF4-FFF2-40B4-BE49-F238E27FC236}">
                <a16:creationId xmlns:a16="http://schemas.microsoft.com/office/drawing/2014/main" id="{CCFC67F6-7C22-A076-688B-64894429714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51816" y="712580"/>
            <a:ext cx="3363730" cy="3718340"/>
          </a:xfrm>
          <a:prstGeom prst="rect">
            <a:avLst/>
          </a:prstGeom>
        </p:spPr>
      </p:pic>
      <p:pic>
        <p:nvPicPr>
          <p:cNvPr id="5" name="Grafik 4">
            <a:extLst>
              <a:ext uri="{FF2B5EF4-FFF2-40B4-BE49-F238E27FC236}">
                <a16:creationId xmlns:a16="http://schemas.microsoft.com/office/drawing/2014/main" id="{4025DCFF-DC6C-FF0B-6904-97F3FF535AC9}"/>
              </a:ext>
            </a:extLst>
          </p:cNvPr>
          <p:cNvPicPr>
            <a:picLocks noChangeAspect="1"/>
          </p:cNvPicPr>
          <p:nvPr/>
        </p:nvPicPr>
        <p:blipFill>
          <a:blip r:embed="rId7"/>
          <a:stretch>
            <a:fillRect/>
          </a:stretch>
        </p:blipFill>
        <p:spPr>
          <a:xfrm>
            <a:off x="4240871" y="4603068"/>
            <a:ext cx="651513" cy="481553"/>
          </a:xfrm>
          <a:prstGeom prst="rect">
            <a:avLst/>
          </a:prstGeom>
          <a:solidFill>
            <a:schemeClr val="bg1">
              <a:lumMod val="85000"/>
            </a:schemeClr>
          </a:solid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Shape 261"/>
        <p:cNvGrpSpPr/>
        <p:nvPr/>
      </p:nvGrpSpPr>
      <p:grpSpPr>
        <a:xfrm>
          <a:off x="0" y="0"/>
          <a:ext cx="0" cy="0"/>
          <a:chOff x="0" y="0"/>
          <a:chExt cx="0" cy="0"/>
        </a:xfrm>
      </p:grpSpPr>
      <p:sp>
        <p:nvSpPr>
          <p:cNvPr id="262" name="Shape 262"/>
          <p:cNvSpPr txBox="1"/>
          <p:nvPr/>
        </p:nvSpPr>
        <p:spPr>
          <a:xfrm>
            <a:off x="1247168" y="612193"/>
            <a:ext cx="3697800" cy="1477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FACT</a:t>
            </a:r>
            <a:endParaRPr>
              <a:solidFill>
                <a:schemeClr val="tx1"/>
              </a:solidFill>
            </a:endParaRPr>
          </a:p>
          <a:p>
            <a:pPr lvl="0"/>
            <a:r>
              <a:rPr lang="en-US" sz="1800">
                <a:solidFill>
                  <a:schemeClr val="tx1"/>
                </a:solidFill>
                <a:latin typeface="Calibri"/>
                <a:ea typeface="Calibri"/>
                <a:cs typeface="Calibri"/>
                <a:sym typeface="Calibri"/>
              </a:rPr>
              <a:t>Ice cores tell us warming causes the ocean to emit more CO</a:t>
            </a:r>
            <a:r>
              <a:rPr lang="en-US" sz="1800" baseline="-25000">
                <a:solidFill>
                  <a:schemeClr val="tx1"/>
                </a:solidFill>
                <a:latin typeface="Calibri"/>
                <a:ea typeface="Calibri"/>
                <a:cs typeface="Calibri"/>
                <a:sym typeface="Calibri"/>
              </a:rPr>
              <a:t>2</a:t>
            </a:r>
            <a:r>
              <a:rPr lang="en-US" sz="1800">
                <a:solidFill>
                  <a:schemeClr val="tx1"/>
                </a:solidFill>
                <a:latin typeface="Calibri"/>
                <a:ea typeface="Calibri"/>
                <a:cs typeface="Calibri"/>
                <a:sym typeface="Calibri"/>
              </a:rPr>
              <a:t>. Combined with greenhouse effect, this is a reinforcing feedback.</a:t>
            </a:r>
            <a:endParaRPr>
              <a:solidFill>
                <a:schemeClr val="tx1"/>
              </a:solidFill>
            </a:endParaRPr>
          </a:p>
        </p:txBody>
      </p:sp>
      <p:sp>
        <p:nvSpPr>
          <p:cNvPr id="263" name="Shape 263"/>
          <p:cNvSpPr txBox="1"/>
          <p:nvPr/>
        </p:nvSpPr>
        <p:spPr>
          <a:xfrm>
            <a:off x="1251419" y="2134952"/>
            <a:ext cx="3852300" cy="1191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MYTH</a:t>
            </a:r>
            <a:endParaRPr>
              <a:solidFill>
                <a:schemeClr val="tx1"/>
              </a:solidFill>
            </a:endParaRPr>
          </a:p>
          <a:p>
            <a:pPr lvl="0"/>
            <a:r>
              <a:rPr lang="en-US" sz="1800">
                <a:solidFill>
                  <a:schemeClr val="tx1"/>
                </a:solidFill>
                <a:latin typeface="Calibri"/>
                <a:ea typeface="Calibri"/>
                <a:cs typeface="Calibri"/>
                <a:sym typeface="Calibri"/>
              </a:rPr>
              <a:t>CO</a:t>
            </a:r>
            <a:r>
              <a:rPr lang="en-US" sz="1800" baseline="-25000">
                <a:solidFill>
                  <a:schemeClr val="tx1"/>
                </a:solidFill>
                <a:latin typeface="Calibri"/>
                <a:ea typeface="Calibri"/>
                <a:cs typeface="Calibri"/>
                <a:sym typeface="Calibri"/>
              </a:rPr>
              <a:t>2</a:t>
            </a:r>
            <a:r>
              <a:rPr lang="en-US" sz="1800">
                <a:solidFill>
                  <a:schemeClr val="tx1"/>
                </a:solidFill>
                <a:latin typeface="Calibri"/>
                <a:ea typeface="Calibri"/>
                <a:cs typeface="Calibri"/>
                <a:sym typeface="Calibri"/>
              </a:rPr>
              <a:t> lagging temperature means greenhouse effect is minimal.</a:t>
            </a:r>
            <a:endParaRPr sz="1800">
              <a:solidFill>
                <a:schemeClr val="tx1"/>
              </a:solidFill>
              <a:latin typeface="Calibri"/>
              <a:ea typeface="Calibri"/>
              <a:cs typeface="Calibri"/>
              <a:sym typeface="Calibri"/>
            </a:endParaRPr>
          </a:p>
        </p:txBody>
      </p:sp>
      <p:sp>
        <p:nvSpPr>
          <p:cNvPr id="264" name="Shape 264"/>
          <p:cNvSpPr txBox="1"/>
          <p:nvPr/>
        </p:nvSpPr>
        <p:spPr>
          <a:xfrm>
            <a:off x="1263472" y="3364806"/>
            <a:ext cx="3379200" cy="136339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FALLACY</a:t>
            </a:r>
            <a:endParaRPr>
              <a:solidFill>
                <a:schemeClr val="tx1"/>
              </a:solidFill>
            </a:endParaRPr>
          </a:p>
          <a:p>
            <a:pPr lvl="0"/>
            <a:r>
              <a:rPr lang="en-US" sz="1800">
                <a:solidFill>
                  <a:schemeClr val="tx1"/>
                </a:solidFill>
                <a:latin typeface="Calibri"/>
                <a:ea typeface="Calibri"/>
                <a:cs typeface="Calibri"/>
                <a:sym typeface="Calibri"/>
              </a:rPr>
              <a:t>It's not one or the other but both. CO</a:t>
            </a:r>
            <a:r>
              <a:rPr lang="en-US" sz="1800" baseline="-25000">
                <a:solidFill>
                  <a:schemeClr val="tx1"/>
                </a:solidFill>
                <a:latin typeface="Calibri"/>
                <a:ea typeface="Calibri"/>
                <a:cs typeface="Calibri"/>
                <a:sym typeface="Calibri"/>
              </a:rPr>
              <a:t>2</a:t>
            </a:r>
            <a:r>
              <a:rPr lang="en-US" sz="1800">
                <a:solidFill>
                  <a:schemeClr val="tx1"/>
                </a:solidFill>
                <a:latin typeface="Calibri"/>
                <a:ea typeface="Calibri"/>
                <a:cs typeface="Calibri"/>
                <a:sym typeface="Calibri"/>
              </a:rPr>
              <a:t> causes warming and warming causes CO</a:t>
            </a:r>
            <a:r>
              <a:rPr lang="en-US" sz="1800" baseline="-25000">
                <a:solidFill>
                  <a:schemeClr val="tx1"/>
                </a:solidFill>
                <a:latin typeface="Calibri"/>
                <a:ea typeface="Calibri"/>
                <a:cs typeface="Calibri"/>
                <a:sym typeface="Calibri"/>
              </a:rPr>
              <a:t>2</a:t>
            </a:r>
            <a:r>
              <a:rPr lang="en-US" sz="1800">
                <a:solidFill>
                  <a:schemeClr val="tx1"/>
                </a:solidFill>
                <a:latin typeface="Calibri"/>
                <a:ea typeface="Calibri"/>
                <a:cs typeface="Calibri"/>
                <a:sym typeface="Calibri"/>
              </a:rPr>
              <a:t> to rise.</a:t>
            </a:r>
            <a:endParaRPr>
              <a:solidFill>
                <a:schemeClr val="tx1"/>
              </a:solidFill>
            </a:endParaRPr>
          </a:p>
        </p:txBody>
      </p:sp>
      <p:sp>
        <p:nvSpPr>
          <p:cNvPr id="265" name="Shape 265"/>
          <p:cNvSpPr txBox="1"/>
          <p:nvPr/>
        </p:nvSpPr>
        <p:spPr>
          <a:xfrm>
            <a:off x="72772" y="4531307"/>
            <a:ext cx="1190700" cy="612193"/>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b="1">
                <a:solidFill>
                  <a:schemeClr val="tx1"/>
                </a:solidFill>
                <a:latin typeface="Calibri"/>
                <a:ea typeface="Calibri"/>
                <a:cs typeface="Calibri"/>
                <a:sym typeface="Calibri"/>
              </a:rPr>
              <a:t>False Choice</a:t>
            </a:r>
            <a:endParaRPr sz="1600" b="1">
              <a:solidFill>
                <a:schemeClr val="tx1"/>
              </a:solidFill>
              <a:latin typeface="Calibri"/>
              <a:ea typeface="Calibri"/>
              <a:cs typeface="Calibri"/>
              <a:sym typeface="Calibri"/>
            </a:endParaRPr>
          </a:p>
        </p:txBody>
      </p:sp>
      <p:pic>
        <p:nvPicPr>
          <p:cNvPr id="266" name="Shape 266"/>
          <p:cNvPicPr preferRelativeResize="0"/>
          <p:nvPr/>
        </p:nvPicPr>
        <p:blipFill>
          <a:blip r:embed="rId3">
            <a:alphaModFix/>
          </a:blip>
          <a:srcRect t="367" b="367"/>
          <a:stretch/>
        </p:blipFill>
        <p:spPr>
          <a:xfrm>
            <a:off x="262818" y="3726565"/>
            <a:ext cx="810608" cy="804661"/>
          </a:xfrm>
          <a:prstGeom prst="rect">
            <a:avLst/>
          </a:prstGeom>
          <a:noFill/>
          <a:ln>
            <a:noFill/>
          </a:ln>
        </p:spPr>
      </p:pic>
      <p:pic>
        <p:nvPicPr>
          <p:cNvPr id="267" name="Shape 267"/>
          <p:cNvPicPr preferRelativeResize="0"/>
          <p:nvPr/>
        </p:nvPicPr>
        <p:blipFill>
          <a:blip r:embed="rId4">
            <a:alphaModFix/>
          </a:blip>
          <a:srcRect/>
          <a:stretch/>
        </p:blipFill>
        <p:spPr>
          <a:xfrm>
            <a:off x="278152" y="2824309"/>
            <a:ext cx="779940" cy="779940"/>
          </a:xfrm>
          <a:prstGeom prst="rect">
            <a:avLst/>
          </a:prstGeom>
          <a:noFill/>
          <a:ln>
            <a:noFill/>
          </a:ln>
        </p:spPr>
      </p:pic>
      <p:sp>
        <p:nvSpPr>
          <p:cNvPr id="269" name="Shape 269"/>
          <p:cNvSpPr txBox="1"/>
          <p:nvPr/>
        </p:nvSpPr>
        <p:spPr>
          <a:xfrm>
            <a:off x="5988275" y="4728200"/>
            <a:ext cx="2571300" cy="2748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b="1">
                <a:solidFill>
                  <a:schemeClr val="tx1"/>
                </a:solidFill>
                <a:latin typeface="Calibri"/>
                <a:ea typeface="Calibri"/>
                <a:cs typeface="Calibri"/>
                <a:sym typeface="Calibri"/>
              </a:rPr>
              <a:t>http://sks.to/lag</a:t>
            </a:r>
            <a:endParaRPr sz="1200">
              <a:solidFill>
                <a:schemeClr val="tx1"/>
              </a:solidFill>
              <a:latin typeface="Calibri"/>
              <a:ea typeface="Calibri"/>
              <a:cs typeface="Calibri"/>
              <a:sym typeface="Calibri"/>
            </a:endParaRPr>
          </a:p>
        </p:txBody>
      </p:sp>
      <p:pic>
        <p:nvPicPr>
          <p:cNvPr id="270" name="Shape 270" descr="Milankovitch_Cycles_400000.gif"/>
          <p:cNvPicPr preferRelativeResize="0"/>
          <p:nvPr/>
        </p:nvPicPr>
        <p:blipFill>
          <a:blip r:embed="rId5">
            <a:alphaModFix/>
          </a:blip>
          <a:stretch>
            <a:fillRect/>
          </a:stretch>
        </p:blipFill>
        <p:spPr>
          <a:xfrm>
            <a:off x="4731327" y="1523999"/>
            <a:ext cx="4134620" cy="1905000"/>
          </a:xfrm>
          <a:prstGeom prst="rect">
            <a:avLst/>
          </a:prstGeom>
          <a:noFill/>
          <a:ln>
            <a:noFill/>
          </a:ln>
        </p:spPr>
      </p:pic>
      <p:sp>
        <p:nvSpPr>
          <p:cNvPr id="11" name="Shape 96">
            <a:hlinkClick r:id="rId6" action="ppaction://hlinksldjump"/>
            <a:extLst>
              <a:ext uri="{FF2B5EF4-FFF2-40B4-BE49-F238E27FC236}">
                <a16:creationId xmlns:a16="http://schemas.microsoft.com/office/drawing/2014/main" id="{506E0C73-2EFA-4DCF-8704-B6B092FB5F9A}"/>
              </a:ext>
            </a:extLst>
          </p:cNvPr>
          <p:cNvSpPr/>
          <p:nvPr/>
        </p:nvSpPr>
        <p:spPr>
          <a:xfrm>
            <a:off x="8599200" y="4739350"/>
            <a:ext cx="408000" cy="274800"/>
          </a:xfrm>
          <a:prstGeom prst="leftArrow">
            <a:avLst>
              <a:gd name="adj1" fmla="val 50000"/>
              <a:gd name="adj2" fmla="val 50000"/>
            </a:avLst>
          </a:prstGeom>
          <a:solidFill>
            <a:srgbClr val="D9D9D9"/>
          </a:solidFill>
          <a:ln w="9525" cap="flat" cmpd="sng">
            <a:solidFill>
              <a:srgbClr val="888888"/>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solidFill>
                <a:schemeClr val="tx1"/>
              </a:solidFill>
            </a:endParaRPr>
          </a:p>
        </p:txBody>
      </p:sp>
      <p:sp>
        <p:nvSpPr>
          <p:cNvPr id="12" name="Rechteck 11">
            <a:extLst>
              <a:ext uri="{FF2B5EF4-FFF2-40B4-BE49-F238E27FC236}">
                <a16:creationId xmlns:a16="http://schemas.microsoft.com/office/drawing/2014/main" id="{B90DEF8B-ED5C-40AD-B761-B74BC065594C}"/>
              </a:ext>
            </a:extLst>
          </p:cNvPr>
          <p:cNvSpPr/>
          <p:nvPr/>
        </p:nvSpPr>
        <p:spPr>
          <a:xfrm>
            <a:off x="4933216" y="3414279"/>
            <a:ext cx="4020438" cy="400110"/>
          </a:xfrm>
          <a:prstGeom prst="rect">
            <a:avLst/>
          </a:prstGeom>
        </p:spPr>
        <p:txBody>
          <a:bodyPr wrap="square">
            <a:spAutoFit/>
          </a:bodyPr>
          <a:lstStyle/>
          <a:p>
            <a:pPr algn="r"/>
            <a:r>
              <a:rPr lang="en-US" sz="1000">
                <a:solidFill>
                  <a:schemeClr val="tx1"/>
                </a:solidFill>
                <a:latin typeface="Calibri" panose="020F0502020204030204" pitchFamily="34" charset="0"/>
              </a:rPr>
              <a:t>Vostok Antarctic ice core records for carbon dioxide concentration (Petit 2000) and temperature change (</a:t>
            </a:r>
            <a:r>
              <a:rPr lang="en-US" sz="1000" err="1">
                <a:solidFill>
                  <a:schemeClr val="tx1"/>
                </a:solidFill>
                <a:latin typeface="Calibri" panose="020F0502020204030204" pitchFamily="34" charset="0"/>
              </a:rPr>
              <a:t>Barnola</a:t>
            </a:r>
            <a:r>
              <a:rPr lang="en-US" sz="1000">
                <a:solidFill>
                  <a:schemeClr val="tx1"/>
                </a:solidFill>
                <a:latin typeface="Calibri" panose="020F0502020204030204" pitchFamily="34" charset="0"/>
              </a:rPr>
              <a:t> 2003)</a:t>
            </a:r>
            <a:endParaRPr lang="de-DE" sz="1000">
              <a:solidFill>
                <a:schemeClr val="tx1"/>
              </a:solidFill>
            </a:endParaRPr>
          </a:p>
        </p:txBody>
      </p:sp>
      <p:sp>
        <p:nvSpPr>
          <p:cNvPr id="13" name="Textfeld 12">
            <a:extLst>
              <a:ext uri="{FF2B5EF4-FFF2-40B4-BE49-F238E27FC236}">
                <a16:creationId xmlns:a16="http://schemas.microsoft.com/office/drawing/2014/main" id="{6E3B499A-5FA5-4A9E-8A43-0601A4D27AF2}"/>
              </a:ext>
            </a:extLst>
          </p:cNvPr>
          <p:cNvSpPr txBox="1"/>
          <p:nvPr/>
        </p:nvSpPr>
        <p:spPr>
          <a:xfrm flipH="1">
            <a:off x="239150" y="70340"/>
            <a:ext cx="8676249" cy="461665"/>
          </a:xfrm>
          <a:prstGeom prst="rect">
            <a:avLst/>
          </a:prstGeom>
          <a:noFill/>
        </p:spPr>
        <p:txBody>
          <a:bodyPr wrap="square" rtlCol="0">
            <a:spAutoFit/>
          </a:bodyPr>
          <a:lstStyle/>
          <a:p>
            <a:pPr lvl="0" algn="ctr"/>
            <a:r>
              <a:rPr lang="en-US" sz="2400">
                <a:solidFill>
                  <a:schemeClr val="tx1"/>
                </a:solidFill>
              </a:rPr>
              <a:t>We are causing global warming</a:t>
            </a:r>
          </a:p>
        </p:txBody>
      </p:sp>
      <p:pic>
        <p:nvPicPr>
          <p:cNvPr id="3" name="Grafik 2">
            <a:extLst>
              <a:ext uri="{FF2B5EF4-FFF2-40B4-BE49-F238E27FC236}">
                <a16:creationId xmlns:a16="http://schemas.microsoft.com/office/drawing/2014/main" id="{0C5A2137-3384-DBC7-26EE-FEA1E062AC5F}"/>
              </a:ext>
            </a:extLst>
          </p:cNvPr>
          <p:cNvPicPr>
            <a:picLocks noChangeAspect="1"/>
          </p:cNvPicPr>
          <p:nvPr/>
        </p:nvPicPr>
        <p:blipFill>
          <a:blip r:embed="rId7"/>
          <a:stretch>
            <a:fillRect/>
          </a:stretch>
        </p:blipFill>
        <p:spPr>
          <a:xfrm>
            <a:off x="4240871" y="4603068"/>
            <a:ext cx="651513" cy="481553"/>
          </a:xfrm>
          <a:prstGeom prst="rect">
            <a:avLst/>
          </a:prstGeom>
          <a:solidFill>
            <a:schemeClr val="bg1">
              <a:lumMod val="85000"/>
            </a:schemeClr>
          </a:solid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6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6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6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7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Shape 274"/>
        <p:cNvGrpSpPr/>
        <p:nvPr/>
      </p:nvGrpSpPr>
      <p:grpSpPr>
        <a:xfrm>
          <a:off x="0" y="0"/>
          <a:ext cx="0" cy="0"/>
          <a:chOff x="0" y="0"/>
          <a:chExt cx="0" cy="0"/>
        </a:xfrm>
      </p:grpSpPr>
      <p:sp>
        <p:nvSpPr>
          <p:cNvPr id="275" name="Shape 275"/>
          <p:cNvSpPr txBox="1"/>
          <p:nvPr/>
        </p:nvSpPr>
        <p:spPr>
          <a:xfrm>
            <a:off x="1240134" y="633295"/>
            <a:ext cx="3697800" cy="1477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FACT</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One human fingerprint is a cooling upper atmosphere with a warming lower atmosphere. Satellites have measured this pattern.</a:t>
            </a:r>
            <a:endParaRPr>
              <a:solidFill>
                <a:schemeClr val="tx1"/>
              </a:solidFill>
            </a:endParaRPr>
          </a:p>
        </p:txBody>
      </p:sp>
      <p:sp>
        <p:nvSpPr>
          <p:cNvPr id="276" name="Shape 276"/>
          <p:cNvSpPr txBox="1"/>
          <p:nvPr/>
        </p:nvSpPr>
        <p:spPr>
          <a:xfrm>
            <a:off x="1240134" y="2104694"/>
            <a:ext cx="3852300" cy="1191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MYTH</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One fingerprint of human-caused global warming is the tropospheric hot spot which hasn't been observed.</a:t>
            </a:r>
            <a:endParaRPr sz="1800">
              <a:solidFill>
                <a:schemeClr val="tx1"/>
              </a:solidFill>
              <a:latin typeface="Calibri"/>
              <a:ea typeface="Calibri"/>
              <a:cs typeface="Calibri"/>
              <a:sym typeface="Calibri"/>
            </a:endParaRPr>
          </a:p>
        </p:txBody>
      </p:sp>
      <p:sp>
        <p:nvSpPr>
          <p:cNvPr id="277" name="Shape 277"/>
          <p:cNvSpPr txBox="1"/>
          <p:nvPr/>
        </p:nvSpPr>
        <p:spPr>
          <a:xfrm>
            <a:off x="1240133" y="3300544"/>
            <a:ext cx="3848025" cy="147719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FALLACY</a:t>
            </a:r>
            <a:endParaRPr>
              <a:solidFill>
                <a:schemeClr val="tx1"/>
              </a:solidFill>
            </a:endParaRPr>
          </a:p>
          <a:p>
            <a:pPr lvl="0"/>
            <a:r>
              <a:rPr lang="en-US" sz="1800">
                <a:solidFill>
                  <a:schemeClr val="tx1"/>
                </a:solidFill>
                <a:latin typeface="Calibri"/>
                <a:ea typeface="Calibri"/>
                <a:cs typeface="Calibri"/>
                <a:sym typeface="Calibri"/>
              </a:rPr>
              <a:t>A hot spot should appear for any type of surface warming so is not</a:t>
            </a:r>
          </a:p>
          <a:p>
            <a:pPr lvl="0"/>
            <a:r>
              <a:rPr lang="en-US" sz="1800">
                <a:solidFill>
                  <a:schemeClr val="tx1"/>
                </a:solidFill>
                <a:latin typeface="Calibri"/>
                <a:ea typeface="Calibri"/>
                <a:cs typeface="Calibri"/>
                <a:sym typeface="Calibri"/>
              </a:rPr>
              <a:t>linked uniquely to greenhouse warming.</a:t>
            </a:r>
          </a:p>
        </p:txBody>
      </p:sp>
      <p:sp>
        <p:nvSpPr>
          <p:cNvPr id="282" name="Shape 282"/>
          <p:cNvSpPr txBox="1"/>
          <p:nvPr/>
        </p:nvSpPr>
        <p:spPr>
          <a:xfrm>
            <a:off x="5988275" y="4728200"/>
            <a:ext cx="2571300" cy="2748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b="1">
                <a:solidFill>
                  <a:schemeClr val="tx1"/>
                </a:solidFill>
                <a:latin typeface="Calibri"/>
                <a:ea typeface="Calibri"/>
                <a:cs typeface="Calibri"/>
                <a:sym typeface="Calibri"/>
              </a:rPr>
              <a:t>http://sks.to/hotspot</a:t>
            </a:r>
            <a:endParaRPr sz="1200">
              <a:solidFill>
                <a:schemeClr val="tx1"/>
              </a:solidFill>
              <a:latin typeface="Calibri"/>
              <a:ea typeface="Calibri"/>
              <a:cs typeface="Calibri"/>
              <a:sym typeface="Calibri"/>
            </a:endParaRPr>
          </a:p>
        </p:txBody>
      </p:sp>
      <p:pic>
        <p:nvPicPr>
          <p:cNvPr id="283" name="Shape 283" descr="figure-9-1.jpeg"/>
          <p:cNvPicPr preferRelativeResize="0"/>
          <p:nvPr/>
        </p:nvPicPr>
        <p:blipFill>
          <a:blip r:embed="rId3">
            <a:alphaModFix/>
          </a:blip>
          <a:stretch>
            <a:fillRect/>
          </a:stretch>
        </p:blipFill>
        <p:spPr>
          <a:xfrm>
            <a:off x="5019422" y="690324"/>
            <a:ext cx="3848025" cy="3454001"/>
          </a:xfrm>
          <a:prstGeom prst="rect">
            <a:avLst/>
          </a:prstGeom>
          <a:noFill/>
          <a:ln>
            <a:noFill/>
          </a:ln>
        </p:spPr>
      </p:pic>
      <p:sp>
        <p:nvSpPr>
          <p:cNvPr id="11" name="Shape 96">
            <a:hlinkClick r:id="rId4" action="ppaction://hlinksldjump"/>
            <a:extLst>
              <a:ext uri="{FF2B5EF4-FFF2-40B4-BE49-F238E27FC236}">
                <a16:creationId xmlns:a16="http://schemas.microsoft.com/office/drawing/2014/main" id="{9D44C7FA-8402-4903-ACFD-0A99B21EB3D8}"/>
              </a:ext>
            </a:extLst>
          </p:cNvPr>
          <p:cNvSpPr/>
          <p:nvPr/>
        </p:nvSpPr>
        <p:spPr>
          <a:xfrm>
            <a:off x="8599200" y="4739350"/>
            <a:ext cx="408000" cy="274800"/>
          </a:xfrm>
          <a:prstGeom prst="leftArrow">
            <a:avLst>
              <a:gd name="adj1" fmla="val 50000"/>
              <a:gd name="adj2" fmla="val 50000"/>
            </a:avLst>
          </a:prstGeom>
          <a:solidFill>
            <a:srgbClr val="D9D9D9"/>
          </a:solidFill>
          <a:ln w="9525" cap="flat" cmpd="sng">
            <a:solidFill>
              <a:srgbClr val="888888"/>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solidFill>
                <a:schemeClr val="tx1"/>
              </a:solidFill>
            </a:endParaRPr>
          </a:p>
        </p:txBody>
      </p:sp>
      <p:sp>
        <p:nvSpPr>
          <p:cNvPr id="12" name="Rechteck 11">
            <a:extLst>
              <a:ext uri="{FF2B5EF4-FFF2-40B4-BE49-F238E27FC236}">
                <a16:creationId xmlns:a16="http://schemas.microsoft.com/office/drawing/2014/main" id="{F5235E24-AE48-4221-9F73-D736DBFE1A58}"/>
              </a:ext>
            </a:extLst>
          </p:cNvPr>
          <p:cNvSpPr/>
          <p:nvPr/>
        </p:nvSpPr>
        <p:spPr>
          <a:xfrm>
            <a:off x="4933216" y="4113937"/>
            <a:ext cx="4020438" cy="553998"/>
          </a:xfrm>
          <a:prstGeom prst="rect">
            <a:avLst/>
          </a:prstGeom>
        </p:spPr>
        <p:txBody>
          <a:bodyPr wrap="square">
            <a:spAutoFit/>
          </a:bodyPr>
          <a:lstStyle/>
          <a:p>
            <a:pPr algn="r"/>
            <a:r>
              <a:rPr lang="en-US" sz="1000">
                <a:solidFill>
                  <a:schemeClr val="tx1"/>
                </a:solidFill>
                <a:latin typeface="Calibri" panose="020F0502020204030204" pitchFamily="34" charset="0"/>
              </a:rPr>
              <a:t>Atmospheric temperature change from 1890 to 1990 from (a) solar forcing, (b) volcanoes, (c) greenhouse gases, (d) ozone, (e) sulfate aerosols and (f) sum of all forcing (IPCC AR4)</a:t>
            </a:r>
            <a:endParaRPr lang="de-DE" sz="1000">
              <a:solidFill>
                <a:schemeClr val="tx1"/>
              </a:solidFill>
            </a:endParaRPr>
          </a:p>
        </p:txBody>
      </p:sp>
      <p:sp>
        <p:nvSpPr>
          <p:cNvPr id="13" name="Textfeld 12">
            <a:extLst>
              <a:ext uri="{FF2B5EF4-FFF2-40B4-BE49-F238E27FC236}">
                <a16:creationId xmlns:a16="http://schemas.microsoft.com/office/drawing/2014/main" id="{99F36AE7-5168-4FDD-848F-1E717ED4D1EB}"/>
              </a:ext>
            </a:extLst>
          </p:cNvPr>
          <p:cNvSpPr txBox="1"/>
          <p:nvPr/>
        </p:nvSpPr>
        <p:spPr>
          <a:xfrm flipH="1">
            <a:off x="239150" y="70340"/>
            <a:ext cx="8676249" cy="461665"/>
          </a:xfrm>
          <a:prstGeom prst="rect">
            <a:avLst/>
          </a:prstGeom>
          <a:noFill/>
        </p:spPr>
        <p:txBody>
          <a:bodyPr wrap="square" rtlCol="0">
            <a:spAutoFit/>
          </a:bodyPr>
          <a:lstStyle/>
          <a:p>
            <a:pPr lvl="0" algn="ctr"/>
            <a:r>
              <a:rPr lang="en-US" sz="2400">
                <a:solidFill>
                  <a:schemeClr val="tx1"/>
                </a:solidFill>
              </a:rPr>
              <a:t>We are causing global warming</a:t>
            </a:r>
          </a:p>
        </p:txBody>
      </p:sp>
      <p:sp>
        <p:nvSpPr>
          <p:cNvPr id="15" name="Shape 520">
            <a:extLst>
              <a:ext uri="{FF2B5EF4-FFF2-40B4-BE49-F238E27FC236}">
                <a16:creationId xmlns:a16="http://schemas.microsoft.com/office/drawing/2014/main" id="{076F11F6-F805-4577-B4D5-D27047B6FBDF}"/>
              </a:ext>
            </a:extLst>
          </p:cNvPr>
          <p:cNvSpPr txBox="1"/>
          <p:nvPr/>
        </p:nvSpPr>
        <p:spPr>
          <a:xfrm>
            <a:off x="48968" y="4542699"/>
            <a:ext cx="1287300" cy="58457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b="1">
                <a:solidFill>
                  <a:schemeClr val="tx1"/>
                </a:solidFill>
                <a:latin typeface="Calibri"/>
                <a:ea typeface="Calibri"/>
                <a:cs typeface="Calibri"/>
                <a:sym typeface="Calibri"/>
              </a:rPr>
              <a:t>Ambiguity</a:t>
            </a:r>
            <a:endParaRPr sz="1600" b="1">
              <a:solidFill>
                <a:schemeClr val="tx1"/>
              </a:solidFill>
              <a:latin typeface="Calibri"/>
              <a:ea typeface="Calibri"/>
              <a:cs typeface="Calibri"/>
              <a:sym typeface="Calibri"/>
            </a:endParaRPr>
          </a:p>
        </p:txBody>
      </p:sp>
      <p:pic>
        <p:nvPicPr>
          <p:cNvPr id="16" name="Shape 521">
            <a:extLst>
              <a:ext uri="{FF2B5EF4-FFF2-40B4-BE49-F238E27FC236}">
                <a16:creationId xmlns:a16="http://schemas.microsoft.com/office/drawing/2014/main" id="{40AB4EB5-8696-46A7-BAC1-6FA3A1DFF576}"/>
              </a:ext>
            </a:extLst>
          </p:cNvPr>
          <p:cNvPicPr preferRelativeResize="0"/>
          <p:nvPr/>
        </p:nvPicPr>
        <p:blipFill>
          <a:blip r:embed="rId5">
            <a:alphaModFix/>
          </a:blip>
          <a:srcRect t="367" b="367"/>
          <a:stretch/>
        </p:blipFill>
        <p:spPr>
          <a:xfrm>
            <a:off x="287314" y="3737947"/>
            <a:ext cx="810608" cy="804661"/>
          </a:xfrm>
          <a:prstGeom prst="rect">
            <a:avLst/>
          </a:prstGeom>
          <a:noFill/>
          <a:ln>
            <a:noFill/>
          </a:ln>
        </p:spPr>
      </p:pic>
      <p:pic>
        <p:nvPicPr>
          <p:cNvPr id="17" name="Shape 522">
            <a:extLst>
              <a:ext uri="{FF2B5EF4-FFF2-40B4-BE49-F238E27FC236}">
                <a16:creationId xmlns:a16="http://schemas.microsoft.com/office/drawing/2014/main" id="{B4B7E75E-760C-4B68-BC6D-6C3C7AC25DFE}"/>
              </a:ext>
            </a:extLst>
          </p:cNvPr>
          <p:cNvPicPr preferRelativeResize="0"/>
          <p:nvPr/>
        </p:nvPicPr>
        <p:blipFill>
          <a:blip r:embed="rId6">
            <a:alphaModFix/>
          </a:blip>
          <a:srcRect/>
          <a:stretch/>
        </p:blipFill>
        <p:spPr>
          <a:xfrm>
            <a:off x="302648" y="2828764"/>
            <a:ext cx="779940" cy="779940"/>
          </a:xfrm>
          <a:prstGeom prst="rect">
            <a:avLst/>
          </a:prstGeom>
          <a:noFill/>
          <a:ln>
            <a:noFill/>
          </a:ln>
        </p:spPr>
      </p:pic>
      <p:pic>
        <p:nvPicPr>
          <p:cNvPr id="3" name="Grafik 2">
            <a:extLst>
              <a:ext uri="{FF2B5EF4-FFF2-40B4-BE49-F238E27FC236}">
                <a16:creationId xmlns:a16="http://schemas.microsoft.com/office/drawing/2014/main" id="{B5EEE801-0143-120E-DEAB-B509231E7A24}"/>
              </a:ext>
            </a:extLst>
          </p:cNvPr>
          <p:cNvPicPr>
            <a:picLocks noChangeAspect="1"/>
          </p:cNvPicPr>
          <p:nvPr/>
        </p:nvPicPr>
        <p:blipFill>
          <a:blip r:embed="rId7"/>
          <a:stretch>
            <a:fillRect/>
          </a:stretch>
        </p:blipFill>
        <p:spPr>
          <a:xfrm>
            <a:off x="4240871" y="4603068"/>
            <a:ext cx="651513" cy="481553"/>
          </a:xfrm>
          <a:prstGeom prst="rect">
            <a:avLst/>
          </a:prstGeom>
          <a:solidFill>
            <a:schemeClr val="bg1">
              <a:lumMod val="85000"/>
            </a:schemeClr>
          </a:solid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Shape 287"/>
        <p:cNvGrpSpPr/>
        <p:nvPr/>
      </p:nvGrpSpPr>
      <p:grpSpPr>
        <a:xfrm>
          <a:off x="0" y="0"/>
          <a:ext cx="0" cy="0"/>
          <a:chOff x="0" y="0"/>
          <a:chExt cx="0" cy="0"/>
        </a:xfrm>
      </p:grpSpPr>
      <p:sp>
        <p:nvSpPr>
          <p:cNvPr id="288" name="Shape 288"/>
          <p:cNvSpPr txBox="1"/>
          <p:nvPr/>
        </p:nvSpPr>
        <p:spPr>
          <a:xfrm>
            <a:off x="1240133" y="675499"/>
            <a:ext cx="4031521" cy="1477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FACT</a:t>
            </a:r>
            <a:endParaRPr>
              <a:solidFill>
                <a:schemeClr val="tx1"/>
              </a:solidFill>
            </a:endParaRPr>
          </a:p>
          <a:p>
            <a:pPr lvl="0"/>
            <a:r>
              <a:rPr lang="en-US" sz="1800">
                <a:solidFill>
                  <a:schemeClr val="tx1"/>
                </a:solidFill>
                <a:latin typeface="Calibri"/>
                <a:ea typeface="Calibri"/>
                <a:cs typeface="Calibri"/>
                <a:sym typeface="Calibri"/>
              </a:rPr>
              <a:t>Satellites measure the warming effect from CO2. The increased greenhouse effect is an observed reality. It was predicted before it could be measured.</a:t>
            </a:r>
            <a:endParaRPr>
              <a:solidFill>
                <a:schemeClr val="tx1"/>
              </a:solidFill>
            </a:endParaRPr>
          </a:p>
        </p:txBody>
      </p:sp>
      <p:sp>
        <p:nvSpPr>
          <p:cNvPr id="289" name="Shape 289"/>
          <p:cNvSpPr txBox="1"/>
          <p:nvPr/>
        </p:nvSpPr>
        <p:spPr>
          <a:xfrm>
            <a:off x="1240134" y="2217848"/>
            <a:ext cx="3852300" cy="1191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MYTH</a:t>
            </a:r>
            <a:endParaRPr>
              <a:solidFill>
                <a:schemeClr val="tx1"/>
              </a:solidFill>
            </a:endParaRPr>
          </a:p>
          <a:p>
            <a:pPr lvl="0"/>
            <a:r>
              <a:rPr lang="en-US" sz="1800">
                <a:solidFill>
                  <a:schemeClr val="tx1"/>
                </a:solidFill>
                <a:latin typeface="Calibri"/>
                <a:ea typeface="Calibri"/>
                <a:cs typeface="Calibri"/>
                <a:sym typeface="Calibri"/>
              </a:rPr>
              <a:t>CO</a:t>
            </a:r>
            <a:r>
              <a:rPr lang="en-US" sz="1800" baseline="-25000">
                <a:solidFill>
                  <a:schemeClr val="tx1"/>
                </a:solidFill>
                <a:latin typeface="Calibri"/>
                <a:ea typeface="Calibri"/>
                <a:cs typeface="Calibri"/>
                <a:sym typeface="Calibri"/>
              </a:rPr>
              <a:t>2</a:t>
            </a:r>
            <a:r>
              <a:rPr lang="en-US" sz="1800">
                <a:solidFill>
                  <a:schemeClr val="tx1"/>
                </a:solidFill>
                <a:latin typeface="Calibri"/>
                <a:ea typeface="Calibri"/>
                <a:cs typeface="Calibri"/>
                <a:sym typeface="Calibri"/>
              </a:rPr>
              <a:t> is a trace gas so it’s warming effect is minimal.</a:t>
            </a:r>
            <a:endParaRPr sz="1800">
              <a:solidFill>
                <a:schemeClr val="tx1"/>
              </a:solidFill>
              <a:latin typeface="Calibri"/>
              <a:ea typeface="Calibri"/>
              <a:cs typeface="Calibri"/>
              <a:sym typeface="Calibri"/>
            </a:endParaRPr>
          </a:p>
        </p:txBody>
      </p:sp>
      <p:sp>
        <p:nvSpPr>
          <p:cNvPr id="290" name="Shape 290"/>
          <p:cNvSpPr txBox="1"/>
          <p:nvPr/>
        </p:nvSpPr>
        <p:spPr>
          <a:xfrm>
            <a:off x="1256437" y="3324207"/>
            <a:ext cx="4049687" cy="155765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FALLACY</a:t>
            </a:r>
            <a:endParaRPr>
              <a:solidFill>
                <a:schemeClr val="tx1"/>
              </a:solidFill>
            </a:endParaRPr>
          </a:p>
          <a:p>
            <a:pPr lvl="0"/>
            <a:r>
              <a:rPr lang="en-US" sz="1800">
                <a:solidFill>
                  <a:schemeClr val="tx1"/>
                </a:solidFill>
                <a:latin typeface="Calibri"/>
                <a:ea typeface="Calibri"/>
                <a:cs typeface="Calibri"/>
                <a:sym typeface="Calibri"/>
              </a:rPr>
              <a:t>The fact that CO2 is a trace gas is irrelevant to whether it can impact climate. Trace amounts of substances can have a strong effect.</a:t>
            </a:r>
          </a:p>
        </p:txBody>
      </p:sp>
      <p:sp>
        <p:nvSpPr>
          <p:cNvPr id="295" name="Shape 295"/>
          <p:cNvSpPr txBox="1"/>
          <p:nvPr/>
        </p:nvSpPr>
        <p:spPr>
          <a:xfrm>
            <a:off x="5988275" y="4728200"/>
            <a:ext cx="2571300" cy="2748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b="1">
                <a:solidFill>
                  <a:schemeClr val="tx1"/>
                </a:solidFill>
                <a:latin typeface="Calibri"/>
                <a:ea typeface="Calibri"/>
                <a:cs typeface="Calibri"/>
                <a:sym typeface="Calibri"/>
              </a:rPr>
              <a:t>http://sks.to/trace</a:t>
            </a:r>
            <a:endParaRPr sz="1200">
              <a:solidFill>
                <a:schemeClr val="tx1"/>
              </a:solidFill>
              <a:latin typeface="Calibri"/>
              <a:ea typeface="Calibri"/>
              <a:cs typeface="Calibri"/>
              <a:sym typeface="Calibri"/>
            </a:endParaRPr>
          </a:p>
        </p:txBody>
      </p:sp>
      <p:sp>
        <p:nvSpPr>
          <p:cNvPr id="10" name="Shape 96">
            <a:hlinkClick r:id="rId3" action="ppaction://hlinksldjump"/>
            <a:extLst>
              <a:ext uri="{FF2B5EF4-FFF2-40B4-BE49-F238E27FC236}">
                <a16:creationId xmlns:a16="http://schemas.microsoft.com/office/drawing/2014/main" id="{611629DC-B197-41E0-A69E-02C7D55BC9B5}"/>
              </a:ext>
            </a:extLst>
          </p:cNvPr>
          <p:cNvSpPr/>
          <p:nvPr/>
        </p:nvSpPr>
        <p:spPr>
          <a:xfrm>
            <a:off x="8599200" y="4739350"/>
            <a:ext cx="408000" cy="274800"/>
          </a:xfrm>
          <a:prstGeom prst="leftArrow">
            <a:avLst>
              <a:gd name="adj1" fmla="val 50000"/>
              <a:gd name="adj2" fmla="val 50000"/>
            </a:avLst>
          </a:prstGeom>
          <a:solidFill>
            <a:srgbClr val="D9D9D9"/>
          </a:solidFill>
          <a:ln w="9525" cap="flat" cmpd="sng">
            <a:solidFill>
              <a:srgbClr val="888888"/>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solidFill>
                <a:schemeClr val="tx1"/>
              </a:solidFill>
            </a:endParaRPr>
          </a:p>
        </p:txBody>
      </p:sp>
      <p:sp>
        <p:nvSpPr>
          <p:cNvPr id="11" name="Textfeld 10">
            <a:extLst>
              <a:ext uri="{FF2B5EF4-FFF2-40B4-BE49-F238E27FC236}">
                <a16:creationId xmlns:a16="http://schemas.microsoft.com/office/drawing/2014/main" id="{E8ED3D98-AFF6-4968-B8C2-B79C7A2A5EF5}"/>
              </a:ext>
            </a:extLst>
          </p:cNvPr>
          <p:cNvSpPr txBox="1"/>
          <p:nvPr/>
        </p:nvSpPr>
        <p:spPr>
          <a:xfrm flipH="1">
            <a:off x="239150" y="70340"/>
            <a:ext cx="8676249" cy="461665"/>
          </a:xfrm>
          <a:prstGeom prst="rect">
            <a:avLst/>
          </a:prstGeom>
          <a:noFill/>
        </p:spPr>
        <p:txBody>
          <a:bodyPr wrap="square" rtlCol="0">
            <a:spAutoFit/>
          </a:bodyPr>
          <a:lstStyle/>
          <a:p>
            <a:pPr lvl="0" algn="ctr"/>
            <a:r>
              <a:rPr lang="en-US" sz="2400">
                <a:solidFill>
                  <a:schemeClr val="tx1"/>
                </a:solidFill>
              </a:rPr>
              <a:t>We are causing global warming</a:t>
            </a:r>
          </a:p>
        </p:txBody>
      </p:sp>
      <p:pic>
        <p:nvPicPr>
          <p:cNvPr id="8" name="Grafik 7">
            <a:extLst>
              <a:ext uri="{FF2B5EF4-FFF2-40B4-BE49-F238E27FC236}">
                <a16:creationId xmlns:a16="http://schemas.microsoft.com/office/drawing/2014/main" id="{84AD4837-3F93-479E-9ED2-8063B5DB21F0}"/>
              </a:ext>
            </a:extLst>
          </p:cNvPr>
          <p:cNvPicPr>
            <a:picLocks noChangeAspect="1"/>
          </p:cNvPicPr>
          <p:nvPr/>
        </p:nvPicPr>
        <p:blipFill>
          <a:blip r:embed="rId4"/>
          <a:stretch>
            <a:fillRect/>
          </a:stretch>
        </p:blipFill>
        <p:spPr>
          <a:xfrm>
            <a:off x="5661288" y="668465"/>
            <a:ext cx="2833254" cy="3786687"/>
          </a:xfrm>
          <a:prstGeom prst="rect">
            <a:avLst/>
          </a:prstGeom>
        </p:spPr>
      </p:pic>
      <p:sp>
        <p:nvSpPr>
          <p:cNvPr id="13" name="Shape 520">
            <a:extLst>
              <a:ext uri="{FF2B5EF4-FFF2-40B4-BE49-F238E27FC236}">
                <a16:creationId xmlns:a16="http://schemas.microsoft.com/office/drawing/2014/main" id="{DDAE3B09-7666-4456-9B32-D3D7C29E74AD}"/>
              </a:ext>
            </a:extLst>
          </p:cNvPr>
          <p:cNvSpPr txBox="1"/>
          <p:nvPr/>
        </p:nvSpPr>
        <p:spPr>
          <a:xfrm>
            <a:off x="48968" y="4542699"/>
            <a:ext cx="1287300" cy="58457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b="1">
                <a:solidFill>
                  <a:schemeClr val="tx1"/>
                </a:solidFill>
                <a:latin typeface="Calibri"/>
                <a:ea typeface="Calibri"/>
                <a:cs typeface="Calibri"/>
                <a:sym typeface="Calibri"/>
              </a:rPr>
              <a:t>Red</a:t>
            </a:r>
          </a:p>
          <a:p>
            <a:pPr marL="0" marR="0" lvl="0" indent="0" algn="ctr" rtl="0">
              <a:spcBef>
                <a:spcPts val="0"/>
              </a:spcBef>
              <a:spcAft>
                <a:spcPts val="0"/>
              </a:spcAft>
              <a:buNone/>
            </a:pPr>
            <a:r>
              <a:rPr lang="en-US" sz="1600" b="1">
                <a:solidFill>
                  <a:schemeClr val="tx1"/>
                </a:solidFill>
                <a:latin typeface="Calibri"/>
                <a:ea typeface="Calibri"/>
                <a:cs typeface="Calibri"/>
                <a:sym typeface="Calibri"/>
              </a:rPr>
              <a:t>Herring</a:t>
            </a:r>
            <a:endParaRPr sz="1600" b="1">
              <a:solidFill>
                <a:schemeClr val="tx1"/>
              </a:solidFill>
              <a:latin typeface="Calibri"/>
              <a:ea typeface="Calibri"/>
              <a:cs typeface="Calibri"/>
              <a:sym typeface="Calibri"/>
            </a:endParaRPr>
          </a:p>
        </p:txBody>
      </p:sp>
      <p:pic>
        <p:nvPicPr>
          <p:cNvPr id="14" name="Shape 521">
            <a:extLst>
              <a:ext uri="{FF2B5EF4-FFF2-40B4-BE49-F238E27FC236}">
                <a16:creationId xmlns:a16="http://schemas.microsoft.com/office/drawing/2014/main" id="{9076D953-26A0-403E-99A3-178041472563}"/>
              </a:ext>
            </a:extLst>
          </p:cNvPr>
          <p:cNvPicPr preferRelativeResize="0"/>
          <p:nvPr/>
        </p:nvPicPr>
        <p:blipFill>
          <a:blip r:embed="rId5">
            <a:alphaModFix/>
          </a:blip>
          <a:srcRect t="367" b="367"/>
          <a:stretch/>
        </p:blipFill>
        <p:spPr>
          <a:xfrm>
            <a:off x="287314" y="3737947"/>
            <a:ext cx="810608" cy="804661"/>
          </a:xfrm>
          <a:prstGeom prst="rect">
            <a:avLst/>
          </a:prstGeom>
          <a:noFill/>
          <a:ln>
            <a:noFill/>
          </a:ln>
        </p:spPr>
      </p:pic>
      <p:pic>
        <p:nvPicPr>
          <p:cNvPr id="15" name="Shape 522">
            <a:extLst>
              <a:ext uri="{FF2B5EF4-FFF2-40B4-BE49-F238E27FC236}">
                <a16:creationId xmlns:a16="http://schemas.microsoft.com/office/drawing/2014/main" id="{894FBB7D-34B7-4FC1-8DAD-47C8D4B07959}"/>
              </a:ext>
            </a:extLst>
          </p:cNvPr>
          <p:cNvPicPr preferRelativeResize="0"/>
          <p:nvPr/>
        </p:nvPicPr>
        <p:blipFill>
          <a:blip r:embed="rId6">
            <a:alphaModFix/>
          </a:blip>
          <a:srcRect/>
          <a:stretch/>
        </p:blipFill>
        <p:spPr>
          <a:xfrm>
            <a:off x="302648" y="2828764"/>
            <a:ext cx="779940" cy="779940"/>
          </a:xfrm>
          <a:prstGeom prst="rect">
            <a:avLst/>
          </a:prstGeom>
          <a:noFill/>
          <a:ln>
            <a:noFill/>
          </a:ln>
        </p:spPr>
      </p:pic>
      <p:sp>
        <p:nvSpPr>
          <p:cNvPr id="16" name="Shape 122">
            <a:extLst>
              <a:ext uri="{FF2B5EF4-FFF2-40B4-BE49-F238E27FC236}">
                <a16:creationId xmlns:a16="http://schemas.microsoft.com/office/drawing/2014/main" id="{E4F99B5D-AC61-449D-95B9-7F599A9DC55F}"/>
              </a:ext>
            </a:extLst>
          </p:cNvPr>
          <p:cNvSpPr txBox="1"/>
          <p:nvPr/>
        </p:nvSpPr>
        <p:spPr>
          <a:xfrm>
            <a:off x="4454561" y="4458836"/>
            <a:ext cx="4140900" cy="4005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SzPts val="1100"/>
              <a:buNone/>
            </a:pPr>
            <a:r>
              <a:rPr lang="en-US" sz="1000">
                <a:solidFill>
                  <a:schemeClr val="tx1"/>
                </a:solidFill>
                <a:latin typeface="Calibri"/>
                <a:ea typeface="Calibri"/>
                <a:cs typeface="Calibri"/>
                <a:sym typeface="Calibri"/>
              </a:rPr>
              <a:t>Skeptical Science - https://skepticalscience.com/graphics.php?g307</a:t>
            </a:r>
            <a:endParaRPr sz="1000">
              <a:solidFill>
                <a:schemeClr val="tx1"/>
              </a:solidFill>
              <a:latin typeface="Calibri"/>
              <a:ea typeface="Calibri"/>
              <a:cs typeface="Calibri"/>
              <a:sym typeface="Calibri"/>
            </a:endParaRPr>
          </a:p>
        </p:txBody>
      </p:sp>
      <p:pic>
        <p:nvPicPr>
          <p:cNvPr id="3" name="Grafik 2">
            <a:extLst>
              <a:ext uri="{FF2B5EF4-FFF2-40B4-BE49-F238E27FC236}">
                <a16:creationId xmlns:a16="http://schemas.microsoft.com/office/drawing/2014/main" id="{00593B51-6097-D6D7-730D-CBEB74BE39AC}"/>
              </a:ext>
            </a:extLst>
          </p:cNvPr>
          <p:cNvPicPr>
            <a:picLocks noChangeAspect="1"/>
          </p:cNvPicPr>
          <p:nvPr/>
        </p:nvPicPr>
        <p:blipFill>
          <a:blip r:embed="rId7"/>
          <a:stretch>
            <a:fillRect/>
          </a:stretch>
        </p:blipFill>
        <p:spPr>
          <a:xfrm>
            <a:off x="4240871" y="4603068"/>
            <a:ext cx="651513" cy="481553"/>
          </a:xfrm>
          <a:prstGeom prst="rect">
            <a:avLst/>
          </a:prstGeom>
          <a:solidFill>
            <a:schemeClr val="bg1">
              <a:lumMod val="85000"/>
            </a:schemeClr>
          </a:solid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Shape 299"/>
        <p:cNvGrpSpPr/>
        <p:nvPr/>
      </p:nvGrpSpPr>
      <p:grpSpPr>
        <a:xfrm>
          <a:off x="0" y="0"/>
          <a:ext cx="0" cy="0"/>
          <a:chOff x="0" y="0"/>
          <a:chExt cx="0" cy="0"/>
        </a:xfrm>
      </p:grpSpPr>
      <p:pic>
        <p:nvPicPr>
          <p:cNvPr id="300" name="Shape 300"/>
          <p:cNvPicPr preferRelativeResize="0"/>
          <p:nvPr/>
        </p:nvPicPr>
        <p:blipFill rotWithShape="1">
          <a:blip r:embed="rId3">
            <a:alphaModFix/>
          </a:blip>
          <a:srcRect/>
          <a:stretch/>
        </p:blipFill>
        <p:spPr>
          <a:xfrm>
            <a:off x="5043056" y="1156207"/>
            <a:ext cx="3835428" cy="2958594"/>
          </a:xfrm>
          <a:prstGeom prst="rect">
            <a:avLst/>
          </a:prstGeom>
          <a:noFill/>
          <a:ln>
            <a:noFill/>
          </a:ln>
        </p:spPr>
      </p:pic>
      <p:sp>
        <p:nvSpPr>
          <p:cNvPr id="301" name="Shape 301"/>
          <p:cNvSpPr txBox="1"/>
          <p:nvPr/>
        </p:nvSpPr>
        <p:spPr>
          <a:xfrm>
            <a:off x="1240918" y="651587"/>
            <a:ext cx="3899118" cy="175432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FACT</a:t>
            </a:r>
            <a:endParaRPr>
              <a:solidFill>
                <a:schemeClr val="tx1"/>
              </a:solidFill>
            </a:endParaRPr>
          </a:p>
          <a:p>
            <a:pPr lvl="0"/>
            <a:r>
              <a:rPr lang="en-US" sz="1800">
                <a:solidFill>
                  <a:schemeClr val="tx1"/>
                </a:solidFill>
                <a:latin typeface="Calibri"/>
                <a:ea typeface="Calibri"/>
                <a:cs typeface="Calibri"/>
                <a:sym typeface="Calibri"/>
              </a:rPr>
              <a:t>The Sun has been getting colder for the</a:t>
            </a:r>
          </a:p>
          <a:p>
            <a:pPr lvl="0"/>
            <a:r>
              <a:rPr lang="en-US" sz="1800">
                <a:solidFill>
                  <a:schemeClr val="tx1"/>
                </a:solidFill>
                <a:latin typeface="Calibri"/>
                <a:ea typeface="Calibri"/>
                <a:cs typeface="Calibri"/>
                <a:sym typeface="Calibri"/>
              </a:rPr>
              <a:t>last 30 years as the Earth has been warming. Sun and climate are moving in opposite directions.</a:t>
            </a:r>
            <a:endParaRPr sz="1800">
              <a:solidFill>
                <a:schemeClr val="tx1"/>
              </a:solidFill>
              <a:latin typeface="Calibri"/>
              <a:ea typeface="Calibri"/>
              <a:cs typeface="Calibri"/>
              <a:sym typeface="Calibri"/>
            </a:endParaRPr>
          </a:p>
        </p:txBody>
      </p:sp>
      <p:sp>
        <p:nvSpPr>
          <p:cNvPr id="302" name="Shape 302"/>
          <p:cNvSpPr txBox="1"/>
          <p:nvPr/>
        </p:nvSpPr>
        <p:spPr>
          <a:xfrm>
            <a:off x="1235336" y="2281783"/>
            <a:ext cx="3422522" cy="80778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MYTH</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The sun is causing global warming.</a:t>
            </a:r>
            <a:endParaRPr sz="1800">
              <a:solidFill>
                <a:schemeClr val="tx1"/>
              </a:solidFill>
              <a:latin typeface="Calibri"/>
              <a:ea typeface="Calibri"/>
              <a:cs typeface="Calibri"/>
              <a:sym typeface="Calibri"/>
            </a:endParaRPr>
          </a:p>
        </p:txBody>
      </p:sp>
      <p:sp>
        <p:nvSpPr>
          <p:cNvPr id="303" name="Shape 303"/>
          <p:cNvSpPr txBox="1"/>
          <p:nvPr/>
        </p:nvSpPr>
        <p:spPr>
          <a:xfrm>
            <a:off x="1240918" y="3274176"/>
            <a:ext cx="3197761" cy="175432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FALLACY</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Ignores human fingerprints and recent period where sun and climate move in opposite directions.</a:t>
            </a:r>
            <a:endParaRPr>
              <a:solidFill>
                <a:schemeClr val="tx1"/>
              </a:solidFill>
            </a:endParaRPr>
          </a:p>
        </p:txBody>
      </p:sp>
      <p:sp>
        <p:nvSpPr>
          <p:cNvPr id="307" name="Shape 307"/>
          <p:cNvSpPr txBox="1"/>
          <p:nvPr/>
        </p:nvSpPr>
        <p:spPr>
          <a:xfrm>
            <a:off x="5988275" y="4728200"/>
            <a:ext cx="2571300" cy="2748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b="1">
                <a:solidFill>
                  <a:schemeClr val="tx1"/>
                </a:solidFill>
                <a:latin typeface="Calibri"/>
                <a:ea typeface="Calibri"/>
                <a:cs typeface="Calibri"/>
                <a:sym typeface="Calibri"/>
              </a:rPr>
              <a:t>http://sks.to/sun</a:t>
            </a:r>
            <a:endParaRPr sz="1200">
              <a:solidFill>
                <a:schemeClr val="tx1"/>
              </a:solidFill>
              <a:latin typeface="Calibri"/>
              <a:ea typeface="Calibri"/>
              <a:cs typeface="Calibri"/>
              <a:sym typeface="Calibri"/>
            </a:endParaRPr>
          </a:p>
        </p:txBody>
      </p:sp>
      <p:sp>
        <p:nvSpPr>
          <p:cNvPr id="10" name="Shape 96">
            <a:hlinkClick r:id="rId4" action="ppaction://hlinksldjump"/>
            <a:extLst>
              <a:ext uri="{FF2B5EF4-FFF2-40B4-BE49-F238E27FC236}">
                <a16:creationId xmlns:a16="http://schemas.microsoft.com/office/drawing/2014/main" id="{2D7993C0-DF9E-4124-9A39-8FB956EDAADE}"/>
              </a:ext>
            </a:extLst>
          </p:cNvPr>
          <p:cNvSpPr/>
          <p:nvPr/>
        </p:nvSpPr>
        <p:spPr>
          <a:xfrm>
            <a:off x="8599200" y="4739350"/>
            <a:ext cx="408000" cy="274800"/>
          </a:xfrm>
          <a:prstGeom prst="leftArrow">
            <a:avLst>
              <a:gd name="adj1" fmla="val 50000"/>
              <a:gd name="adj2" fmla="val 50000"/>
            </a:avLst>
          </a:prstGeom>
          <a:solidFill>
            <a:srgbClr val="D9D9D9"/>
          </a:solidFill>
          <a:ln w="9525" cap="flat" cmpd="sng">
            <a:solidFill>
              <a:srgbClr val="888888"/>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solidFill>
                <a:schemeClr val="tx1"/>
              </a:solidFill>
            </a:endParaRPr>
          </a:p>
        </p:txBody>
      </p:sp>
      <p:sp>
        <p:nvSpPr>
          <p:cNvPr id="11" name="Rechteck 10">
            <a:extLst>
              <a:ext uri="{FF2B5EF4-FFF2-40B4-BE49-F238E27FC236}">
                <a16:creationId xmlns:a16="http://schemas.microsoft.com/office/drawing/2014/main" id="{ECEE8DA6-8F0B-4511-A153-FAECF16AEEB3}"/>
              </a:ext>
            </a:extLst>
          </p:cNvPr>
          <p:cNvSpPr/>
          <p:nvPr/>
        </p:nvSpPr>
        <p:spPr>
          <a:xfrm>
            <a:off x="4933216" y="4125235"/>
            <a:ext cx="4020438" cy="246221"/>
          </a:xfrm>
          <a:prstGeom prst="rect">
            <a:avLst/>
          </a:prstGeom>
        </p:spPr>
        <p:txBody>
          <a:bodyPr wrap="square">
            <a:spAutoFit/>
          </a:bodyPr>
          <a:lstStyle/>
          <a:p>
            <a:pPr algn="r"/>
            <a:r>
              <a:rPr lang="de-DE" sz="1000" err="1">
                <a:solidFill>
                  <a:schemeClr val="tx1"/>
                </a:solidFill>
                <a:latin typeface="Calibri" panose="020F0502020204030204" pitchFamily="34" charset="0"/>
              </a:rPr>
              <a:t>Skeptical</a:t>
            </a:r>
            <a:r>
              <a:rPr lang="de-DE" sz="1000">
                <a:solidFill>
                  <a:schemeClr val="tx1"/>
                </a:solidFill>
                <a:latin typeface="Calibri" panose="020F0502020204030204" pitchFamily="34" charset="0"/>
              </a:rPr>
              <a:t> Science - https://skepticalscience.com/graphics.php?g=5</a:t>
            </a:r>
            <a:endParaRPr lang="de-DE" sz="1000">
              <a:solidFill>
                <a:schemeClr val="tx1"/>
              </a:solidFill>
            </a:endParaRPr>
          </a:p>
        </p:txBody>
      </p:sp>
      <p:sp>
        <p:nvSpPr>
          <p:cNvPr id="12" name="Textfeld 11">
            <a:extLst>
              <a:ext uri="{FF2B5EF4-FFF2-40B4-BE49-F238E27FC236}">
                <a16:creationId xmlns:a16="http://schemas.microsoft.com/office/drawing/2014/main" id="{CF70F403-6F70-475A-BAD7-D999DC2C0677}"/>
              </a:ext>
            </a:extLst>
          </p:cNvPr>
          <p:cNvSpPr txBox="1"/>
          <p:nvPr/>
        </p:nvSpPr>
        <p:spPr>
          <a:xfrm flipH="1">
            <a:off x="239150" y="70340"/>
            <a:ext cx="8676249" cy="461665"/>
          </a:xfrm>
          <a:prstGeom prst="rect">
            <a:avLst/>
          </a:prstGeom>
          <a:noFill/>
        </p:spPr>
        <p:txBody>
          <a:bodyPr wrap="square" rtlCol="0">
            <a:spAutoFit/>
          </a:bodyPr>
          <a:lstStyle/>
          <a:p>
            <a:pPr lvl="0" algn="ctr"/>
            <a:r>
              <a:rPr lang="en-US" sz="2400">
                <a:solidFill>
                  <a:schemeClr val="tx1"/>
                </a:solidFill>
              </a:rPr>
              <a:t>We are causing global warming</a:t>
            </a:r>
          </a:p>
        </p:txBody>
      </p:sp>
      <p:sp>
        <p:nvSpPr>
          <p:cNvPr id="14" name="Shape 90">
            <a:extLst>
              <a:ext uri="{FF2B5EF4-FFF2-40B4-BE49-F238E27FC236}">
                <a16:creationId xmlns:a16="http://schemas.microsoft.com/office/drawing/2014/main" id="{248F52D5-123F-491C-9131-781FD21F2A82}"/>
              </a:ext>
            </a:extLst>
          </p:cNvPr>
          <p:cNvSpPr txBox="1"/>
          <p:nvPr/>
        </p:nvSpPr>
        <p:spPr>
          <a:xfrm>
            <a:off x="100043" y="4534229"/>
            <a:ext cx="1190561" cy="58477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b="1">
                <a:solidFill>
                  <a:schemeClr val="tx1"/>
                </a:solidFill>
                <a:latin typeface="Calibri"/>
                <a:ea typeface="Calibri"/>
                <a:cs typeface="Calibri"/>
                <a:sym typeface="Calibri"/>
              </a:rPr>
              <a:t>Cherry-</a:t>
            </a:r>
            <a:br>
              <a:rPr lang="en-US" sz="1600" b="1">
                <a:solidFill>
                  <a:schemeClr val="tx1"/>
                </a:solidFill>
                <a:latin typeface="Calibri"/>
                <a:ea typeface="Calibri"/>
                <a:cs typeface="Calibri"/>
                <a:sym typeface="Calibri"/>
              </a:rPr>
            </a:br>
            <a:r>
              <a:rPr lang="en-US" sz="1600" b="1">
                <a:solidFill>
                  <a:schemeClr val="tx1"/>
                </a:solidFill>
                <a:latin typeface="Calibri"/>
                <a:ea typeface="Calibri"/>
                <a:cs typeface="Calibri"/>
                <a:sym typeface="Calibri"/>
              </a:rPr>
              <a:t>picking</a:t>
            </a:r>
            <a:endParaRPr sz="1600" b="1">
              <a:solidFill>
                <a:schemeClr val="tx1"/>
              </a:solidFill>
              <a:latin typeface="Calibri"/>
              <a:ea typeface="Calibri"/>
              <a:cs typeface="Calibri"/>
              <a:sym typeface="Calibri"/>
            </a:endParaRPr>
          </a:p>
        </p:txBody>
      </p:sp>
      <p:pic>
        <p:nvPicPr>
          <p:cNvPr id="15" name="Shape 95">
            <a:extLst>
              <a:ext uri="{FF2B5EF4-FFF2-40B4-BE49-F238E27FC236}">
                <a16:creationId xmlns:a16="http://schemas.microsoft.com/office/drawing/2014/main" id="{816BD7C5-ABB2-4B30-A62C-4CF4F148BAA2}"/>
              </a:ext>
            </a:extLst>
          </p:cNvPr>
          <p:cNvPicPr preferRelativeResize="0"/>
          <p:nvPr/>
        </p:nvPicPr>
        <p:blipFill>
          <a:blip r:embed="rId5">
            <a:alphaModFix/>
          </a:blip>
          <a:srcRect t="375" b="375"/>
          <a:stretch/>
        </p:blipFill>
        <p:spPr>
          <a:xfrm>
            <a:off x="292952" y="3735584"/>
            <a:ext cx="804661" cy="798618"/>
          </a:xfrm>
          <a:prstGeom prst="rect">
            <a:avLst/>
          </a:prstGeom>
          <a:noFill/>
          <a:ln>
            <a:noFill/>
          </a:ln>
        </p:spPr>
      </p:pic>
      <p:pic>
        <p:nvPicPr>
          <p:cNvPr id="3" name="Grafik 2">
            <a:extLst>
              <a:ext uri="{FF2B5EF4-FFF2-40B4-BE49-F238E27FC236}">
                <a16:creationId xmlns:a16="http://schemas.microsoft.com/office/drawing/2014/main" id="{8432FB65-646E-B660-6AA7-DD497BFE8DFF}"/>
              </a:ext>
            </a:extLst>
          </p:cNvPr>
          <p:cNvPicPr>
            <a:picLocks noChangeAspect="1"/>
          </p:cNvPicPr>
          <p:nvPr/>
        </p:nvPicPr>
        <p:blipFill>
          <a:blip r:embed="rId6"/>
          <a:stretch>
            <a:fillRect/>
          </a:stretch>
        </p:blipFill>
        <p:spPr>
          <a:xfrm>
            <a:off x="4240871" y="4603068"/>
            <a:ext cx="651513" cy="481553"/>
          </a:xfrm>
          <a:prstGeom prst="rect">
            <a:avLst/>
          </a:prstGeom>
          <a:solidFill>
            <a:schemeClr val="bg1">
              <a:lumMod val="85000"/>
            </a:schemeClr>
          </a:solid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0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Shape 554"/>
        <p:cNvGrpSpPr/>
        <p:nvPr/>
      </p:nvGrpSpPr>
      <p:grpSpPr>
        <a:xfrm>
          <a:off x="0" y="0"/>
          <a:ext cx="0" cy="0"/>
          <a:chOff x="0" y="0"/>
          <a:chExt cx="0" cy="0"/>
        </a:xfrm>
      </p:grpSpPr>
      <p:sp>
        <p:nvSpPr>
          <p:cNvPr id="555" name="Shape 555"/>
          <p:cNvSpPr txBox="1"/>
          <p:nvPr/>
        </p:nvSpPr>
        <p:spPr>
          <a:xfrm>
            <a:off x="1239434" y="598956"/>
            <a:ext cx="3942166" cy="1477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FACT</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Between 90 and 100 % of climate experts agree that we are mostly responsible for current global warming.</a:t>
            </a:r>
            <a:endParaRPr sz="1800">
              <a:solidFill>
                <a:schemeClr val="tx1"/>
              </a:solidFill>
              <a:latin typeface="Calibri"/>
              <a:ea typeface="Calibri"/>
              <a:cs typeface="Calibri"/>
              <a:sym typeface="Calibri"/>
            </a:endParaRPr>
          </a:p>
        </p:txBody>
      </p:sp>
      <p:sp>
        <p:nvSpPr>
          <p:cNvPr id="556" name="Shape 556"/>
          <p:cNvSpPr txBox="1"/>
          <p:nvPr/>
        </p:nvSpPr>
        <p:spPr>
          <a:xfrm>
            <a:off x="1239434" y="2015545"/>
            <a:ext cx="3652949" cy="923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MYTH</a:t>
            </a:r>
            <a:endParaRPr sz="1800" b="1">
              <a:solidFill>
                <a:schemeClr val="tx1"/>
              </a:solidFill>
              <a:latin typeface="Calibri"/>
              <a:ea typeface="Calibri"/>
              <a:cs typeface="Calibri"/>
              <a:sym typeface="Calibri"/>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More than 31,000 scientists disagree with the consensus.</a:t>
            </a:r>
            <a:endParaRPr sz="1800">
              <a:solidFill>
                <a:schemeClr val="tx1"/>
              </a:solidFill>
              <a:latin typeface="Calibri"/>
              <a:ea typeface="Calibri"/>
              <a:cs typeface="Calibri"/>
              <a:sym typeface="Calibri"/>
            </a:endParaRPr>
          </a:p>
        </p:txBody>
      </p:sp>
      <p:sp>
        <p:nvSpPr>
          <p:cNvPr id="557" name="Shape 557"/>
          <p:cNvSpPr txBox="1"/>
          <p:nvPr/>
        </p:nvSpPr>
        <p:spPr>
          <a:xfrm>
            <a:off x="1239435" y="3030203"/>
            <a:ext cx="3762056" cy="175815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FALLACY</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The myth relies on fake experts and a magnified minority. Just about 0.1 % of signees are actively publishing climate scientists while most of them work in other areas.  </a:t>
            </a:r>
            <a:endParaRPr sz="1800">
              <a:solidFill>
                <a:schemeClr val="tx1"/>
              </a:solidFill>
              <a:latin typeface="Calibri"/>
              <a:ea typeface="Calibri"/>
              <a:cs typeface="Calibri"/>
              <a:sym typeface="Calibri"/>
            </a:endParaRPr>
          </a:p>
        </p:txBody>
      </p:sp>
      <p:pic>
        <p:nvPicPr>
          <p:cNvPr id="559" name="Shape 559"/>
          <p:cNvPicPr preferRelativeResize="0"/>
          <p:nvPr/>
        </p:nvPicPr>
        <p:blipFill rotWithShape="1">
          <a:blip r:embed="rId3">
            <a:alphaModFix/>
          </a:blip>
          <a:srcRect/>
          <a:stretch/>
        </p:blipFill>
        <p:spPr>
          <a:xfrm>
            <a:off x="5359940" y="2582978"/>
            <a:ext cx="3517905" cy="2007281"/>
          </a:xfrm>
          <a:prstGeom prst="rect">
            <a:avLst/>
          </a:prstGeom>
          <a:noFill/>
          <a:ln>
            <a:noFill/>
          </a:ln>
        </p:spPr>
      </p:pic>
      <p:sp>
        <p:nvSpPr>
          <p:cNvPr id="560" name="Shape 560"/>
          <p:cNvSpPr txBox="1"/>
          <p:nvPr/>
        </p:nvSpPr>
        <p:spPr>
          <a:xfrm>
            <a:off x="7116004" y="4570170"/>
            <a:ext cx="2068500" cy="215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800">
                <a:solidFill>
                  <a:schemeClr val="tx1"/>
                </a:solidFill>
                <a:latin typeface="Calibri"/>
                <a:ea typeface="Calibri"/>
                <a:cs typeface="Calibri"/>
                <a:sym typeface="Calibri"/>
              </a:rPr>
              <a:t>Brian Angliss – Scholars &amp; Rogues (2015)</a:t>
            </a:r>
            <a:endParaRPr sz="800">
              <a:solidFill>
                <a:schemeClr val="tx1"/>
              </a:solidFill>
              <a:latin typeface="Calibri"/>
              <a:ea typeface="Calibri"/>
              <a:cs typeface="Calibri"/>
              <a:sym typeface="Calibri"/>
            </a:endParaRPr>
          </a:p>
        </p:txBody>
      </p:sp>
      <p:sp>
        <p:nvSpPr>
          <p:cNvPr id="561" name="Shape 561"/>
          <p:cNvSpPr txBox="1"/>
          <p:nvPr/>
        </p:nvSpPr>
        <p:spPr>
          <a:xfrm>
            <a:off x="159325" y="3092449"/>
            <a:ext cx="1067823" cy="58477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b="1">
                <a:solidFill>
                  <a:schemeClr val="tx1"/>
                </a:solidFill>
                <a:latin typeface="Calibri"/>
                <a:ea typeface="Calibri"/>
                <a:cs typeface="Calibri"/>
                <a:sym typeface="Calibri"/>
              </a:rPr>
              <a:t>Fake</a:t>
            </a:r>
            <a:br>
              <a:rPr lang="en-US" sz="1600" b="1">
                <a:solidFill>
                  <a:schemeClr val="tx1"/>
                </a:solidFill>
                <a:latin typeface="Calibri"/>
                <a:ea typeface="Calibri"/>
                <a:cs typeface="Calibri"/>
                <a:sym typeface="Calibri"/>
              </a:rPr>
            </a:br>
            <a:r>
              <a:rPr lang="en-US" sz="1600" b="1">
                <a:solidFill>
                  <a:schemeClr val="tx1"/>
                </a:solidFill>
                <a:latin typeface="Calibri"/>
                <a:ea typeface="Calibri"/>
                <a:cs typeface="Calibri"/>
                <a:sym typeface="Calibri"/>
              </a:rPr>
              <a:t>Experts</a:t>
            </a:r>
            <a:endParaRPr sz="1600" b="1">
              <a:solidFill>
                <a:schemeClr val="tx1"/>
              </a:solidFill>
              <a:latin typeface="Calibri"/>
              <a:ea typeface="Calibri"/>
              <a:cs typeface="Calibri"/>
              <a:sym typeface="Calibri"/>
            </a:endParaRPr>
          </a:p>
        </p:txBody>
      </p:sp>
      <p:pic>
        <p:nvPicPr>
          <p:cNvPr id="562" name="Shape 562"/>
          <p:cNvPicPr preferRelativeResize="0"/>
          <p:nvPr/>
        </p:nvPicPr>
        <p:blipFill>
          <a:blip r:embed="rId4">
            <a:alphaModFix/>
          </a:blip>
          <a:srcRect/>
          <a:stretch/>
        </p:blipFill>
        <p:spPr>
          <a:xfrm>
            <a:off x="303167" y="2354173"/>
            <a:ext cx="779940" cy="779940"/>
          </a:xfrm>
          <a:prstGeom prst="rect">
            <a:avLst/>
          </a:prstGeom>
          <a:noFill/>
          <a:ln>
            <a:noFill/>
          </a:ln>
        </p:spPr>
      </p:pic>
      <p:pic>
        <p:nvPicPr>
          <p:cNvPr id="563" name="Shape 563"/>
          <p:cNvPicPr preferRelativeResize="0"/>
          <p:nvPr/>
        </p:nvPicPr>
        <p:blipFill>
          <a:blip r:embed="rId5">
            <a:alphaModFix/>
          </a:blip>
          <a:srcRect/>
          <a:stretch/>
        </p:blipFill>
        <p:spPr>
          <a:xfrm>
            <a:off x="303167" y="3725843"/>
            <a:ext cx="779940" cy="779940"/>
          </a:xfrm>
          <a:prstGeom prst="rect">
            <a:avLst/>
          </a:prstGeom>
          <a:noFill/>
          <a:ln>
            <a:noFill/>
          </a:ln>
        </p:spPr>
      </p:pic>
      <p:sp>
        <p:nvSpPr>
          <p:cNvPr id="564" name="Shape 564"/>
          <p:cNvSpPr txBox="1"/>
          <p:nvPr/>
        </p:nvSpPr>
        <p:spPr>
          <a:xfrm>
            <a:off x="118213" y="4538593"/>
            <a:ext cx="1234912" cy="58477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b="1">
                <a:solidFill>
                  <a:schemeClr val="tx1"/>
                </a:solidFill>
                <a:latin typeface="Calibri"/>
                <a:ea typeface="Calibri"/>
                <a:cs typeface="Calibri"/>
                <a:sym typeface="Calibri"/>
              </a:rPr>
              <a:t>Magnified Minority</a:t>
            </a:r>
            <a:endParaRPr sz="1600" b="1">
              <a:solidFill>
                <a:schemeClr val="tx1"/>
              </a:solidFill>
              <a:latin typeface="Calibri"/>
              <a:ea typeface="Calibri"/>
              <a:cs typeface="Calibri"/>
              <a:sym typeface="Calibri"/>
            </a:endParaRPr>
          </a:p>
        </p:txBody>
      </p:sp>
      <p:sp>
        <p:nvSpPr>
          <p:cNvPr id="566" name="Shape 566"/>
          <p:cNvSpPr txBox="1"/>
          <p:nvPr/>
        </p:nvSpPr>
        <p:spPr>
          <a:xfrm>
            <a:off x="5988275" y="4728200"/>
            <a:ext cx="2571300" cy="2748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b="1">
                <a:solidFill>
                  <a:schemeClr val="tx1"/>
                </a:solidFill>
                <a:latin typeface="Calibri"/>
                <a:ea typeface="Calibri"/>
                <a:cs typeface="Calibri"/>
                <a:sym typeface="Calibri"/>
              </a:rPr>
              <a:t>http://sks.to/consensus</a:t>
            </a:r>
            <a:endParaRPr sz="1200">
              <a:solidFill>
                <a:schemeClr val="tx1"/>
              </a:solidFill>
              <a:latin typeface="Calibri"/>
              <a:ea typeface="Calibri"/>
              <a:cs typeface="Calibri"/>
              <a:sym typeface="Calibri"/>
            </a:endParaRPr>
          </a:p>
        </p:txBody>
      </p:sp>
      <p:sp>
        <p:nvSpPr>
          <p:cNvPr id="14" name="Shape 96">
            <a:hlinkClick r:id="rId6" action="ppaction://hlinksldjump"/>
            <a:extLst>
              <a:ext uri="{FF2B5EF4-FFF2-40B4-BE49-F238E27FC236}">
                <a16:creationId xmlns:a16="http://schemas.microsoft.com/office/drawing/2014/main" id="{6742778A-A9E5-490C-855E-6EFDEFB2FB98}"/>
              </a:ext>
            </a:extLst>
          </p:cNvPr>
          <p:cNvSpPr/>
          <p:nvPr/>
        </p:nvSpPr>
        <p:spPr>
          <a:xfrm>
            <a:off x="8599200" y="4739350"/>
            <a:ext cx="408000" cy="274800"/>
          </a:xfrm>
          <a:prstGeom prst="leftArrow">
            <a:avLst>
              <a:gd name="adj1" fmla="val 50000"/>
              <a:gd name="adj2" fmla="val 50000"/>
            </a:avLst>
          </a:prstGeom>
          <a:solidFill>
            <a:srgbClr val="D9D9D9"/>
          </a:solidFill>
          <a:ln w="9525" cap="flat" cmpd="sng">
            <a:solidFill>
              <a:srgbClr val="888888"/>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solidFill>
                <a:schemeClr val="tx1"/>
              </a:solidFill>
            </a:endParaRPr>
          </a:p>
        </p:txBody>
      </p:sp>
      <p:sp>
        <p:nvSpPr>
          <p:cNvPr id="15" name="Textfeld 14">
            <a:extLst>
              <a:ext uri="{FF2B5EF4-FFF2-40B4-BE49-F238E27FC236}">
                <a16:creationId xmlns:a16="http://schemas.microsoft.com/office/drawing/2014/main" id="{EBF80D0A-62D0-45B1-9664-B79D1C6706E7}"/>
              </a:ext>
            </a:extLst>
          </p:cNvPr>
          <p:cNvSpPr txBox="1"/>
          <p:nvPr/>
        </p:nvSpPr>
        <p:spPr>
          <a:xfrm flipH="1">
            <a:off x="239150" y="70340"/>
            <a:ext cx="8676249" cy="461665"/>
          </a:xfrm>
          <a:prstGeom prst="rect">
            <a:avLst/>
          </a:prstGeom>
          <a:noFill/>
        </p:spPr>
        <p:txBody>
          <a:bodyPr wrap="square" rtlCol="0">
            <a:spAutoFit/>
          </a:bodyPr>
          <a:lstStyle/>
          <a:p>
            <a:pPr lvl="0" algn="ctr"/>
            <a:r>
              <a:rPr lang="en-US" sz="2400">
                <a:solidFill>
                  <a:schemeClr val="tx1"/>
                </a:solidFill>
              </a:rPr>
              <a:t>Consensus</a:t>
            </a:r>
          </a:p>
        </p:txBody>
      </p:sp>
      <p:pic>
        <p:nvPicPr>
          <p:cNvPr id="2" name="Shape 558">
            <a:extLst>
              <a:ext uri="{FF2B5EF4-FFF2-40B4-BE49-F238E27FC236}">
                <a16:creationId xmlns:a16="http://schemas.microsoft.com/office/drawing/2014/main" id="{A4EAB832-E0E8-B9AB-0050-6357062DA1EB}"/>
              </a:ext>
            </a:extLst>
          </p:cNvPr>
          <p:cNvPicPr preferRelativeResize="0"/>
          <p:nvPr/>
        </p:nvPicPr>
        <p:blipFill>
          <a:blip r:embed="rId7">
            <a:extLst>
              <a:ext uri="{28A0092B-C50C-407E-A947-70E740481C1C}">
                <a14:useLocalDpi xmlns:a14="http://schemas.microsoft.com/office/drawing/2010/main" val="0"/>
              </a:ext>
            </a:extLst>
          </a:blip>
          <a:srcRect/>
          <a:stretch/>
        </p:blipFill>
        <p:spPr>
          <a:xfrm>
            <a:off x="5701542" y="329115"/>
            <a:ext cx="2448712" cy="2253863"/>
          </a:xfrm>
          <a:prstGeom prst="rect">
            <a:avLst/>
          </a:prstGeom>
          <a:noFill/>
          <a:ln>
            <a:noFill/>
          </a:ln>
        </p:spPr>
      </p:pic>
      <p:pic>
        <p:nvPicPr>
          <p:cNvPr id="4" name="Grafik 3">
            <a:extLst>
              <a:ext uri="{FF2B5EF4-FFF2-40B4-BE49-F238E27FC236}">
                <a16:creationId xmlns:a16="http://schemas.microsoft.com/office/drawing/2014/main" id="{FBE10C5C-C437-BADD-53FA-835E6E4393F7}"/>
              </a:ext>
            </a:extLst>
          </p:cNvPr>
          <p:cNvPicPr>
            <a:picLocks noChangeAspect="1"/>
          </p:cNvPicPr>
          <p:nvPr/>
        </p:nvPicPr>
        <p:blipFill>
          <a:blip r:embed="rId8"/>
          <a:stretch>
            <a:fillRect/>
          </a:stretch>
        </p:blipFill>
        <p:spPr>
          <a:xfrm>
            <a:off x="4240871" y="4603068"/>
            <a:ext cx="651513" cy="481553"/>
          </a:xfrm>
          <a:prstGeom prst="rect">
            <a:avLst/>
          </a:prstGeom>
          <a:solidFill>
            <a:schemeClr val="bg1">
              <a:lumMod val="85000"/>
            </a:schemeClr>
          </a:solidFill>
        </p:spPr>
      </p:pic>
    </p:spTree>
    <p:extLst>
      <p:ext uri="{BB962C8B-B14F-4D97-AF65-F5344CB8AC3E}">
        <p14:creationId xmlns:p14="http://schemas.microsoft.com/office/powerpoint/2010/main" val="324878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5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5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5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6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6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6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6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6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0"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Shape 47">
          <a:extLst>
            <a:ext uri="{FF2B5EF4-FFF2-40B4-BE49-F238E27FC236}">
              <a16:creationId xmlns:a16="http://schemas.microsoft.com/office/drawing/2014/main" id="{1C99624C-4ED6-0622-2CBB-A6FDE701270B}"/>
            </a:ext>
          </a:extLst>
        </p:cNvPr>
        <p:cNvGrpSpPr/>
        <p:nvPr/>
      </p:nvGrpSpPr>
      <p:grpSpPr>
        <a:xfrm>
          <a:off x="0" y="0"/>
          <a:ext cx="0" cy="0"/>
          <a:chOff x="0" y="0"/>
          <a:chExt cx="0" cy="0"/>
        </a:xfrm>
      </p:grpSpPr>
      <p:sp>
        <p:nvSpPr>
          <p:cNvPr id="53" name="Shape 53">
            <a:hlinkClick r:id="rId3" action="ppaction://hlinksldjump"/>
            <a:extLst>
              <a:ext uri="{FF2B5EF4-FFF2-40B4-BE49-F238E27FC236}">
                <a16:creationId xmlns:a16="http://schemas.microsoft.com/office/drawing/2014/main" id="{49D0E99E-ABEA-C2CF-4704-3C909504B7B3}"/>
              </a:ext>
            </a:extLst>
          </p:cNvPr>
          <p:cNvSpPr txBox="1"/>
          <p:nvPr/>
        </p:nvSpPr>
        <p:spPr>
          <a:xfrm>
            <a:off x="4569135" y="85950"/>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Glacier</a:t>
            </a:r>
            <a:endParaRPr>
              <a:solidFill>
                <a:schemeClr val="tx1"/>
              </a:solidFill>
            </a:endParaRPr>
          </a:p>
        </p:txBody>
      </p:sp>
      <p:sp>
        <p:nvSpPr>
          <p:cNvPr id="49" name="Shape 49">
            <a:hlinkClick r:id="rId4" action="ppaction://hlinksldjump"/>
            <a:extLst>
              <a:ext uri="{FF2B5EF4-FFF2-40B4-BE49-F238E27FC236}">
                <a16:creationId xmlns:a16="http://schemas.microsoft.com/office/drawing/2014/main" id="{BD53C657-FF04-C6B3-A1F8-268857919CB7}"/>
              </a:ext>
            </a:extLst>
          </p:cNvPr>
          <p:cNvSpPr txBox="1"/>
          <p:nvPr/>
        </p:nvSpPr>
        <p:spPr>
          <a:xfrm>
            <a:off x="3131210" y="82788"/>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Cold</a:t>
            </a:r>
            <a:endParaRPr>
              <a:solidFill>
                <a:schemeClr val="tx1"/>
              </a:solidFill>
            </a:endParaRPr>
          </a:p>
        </p:txBody>
      </p:sp>
      <p:sp>
        <p:nvSpPr>
          <p:cNvPr id="55" name="Shape 55">
            <a:hlinkClick r:id="rId5" action="ppaction://hlinksldjump"/>
            <a:extLst>
              <a:ext uri="{FF2B5EF4-FFF2-40B4-BE49-F238E27FC236}">
                <a16:creationId xmlns:a16="http://schemas.microsoft.com/office/drawing/2014/main" id="{36D7F01F-1363-A314-27B6-F70F49E4775A}"/>
              </a:ext>
            </a:extLst>
          </p:cNvPr>
          <p:cNvSpPr txBox="1"/>
          <p:nvPr/>
        </p:nvSpPr>
        <p:spPr>
          <a:xfrm>
            <a:off x="1669685" y="80925"/>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1998</a:t>
            </a:r>
            <a:endParaRPr>
              <a:solidFill>
                <a:schemeClr val="tx1"/>
              </a:solidFill>
            </a:endParaRPr>
          </a:p>
        </p:txBody>
      </p:sp>
      <p:sp>
        <p:nvSpPr>
          <p:cNvPr id="48" name="Shape 48">
            <a:hlinkClick r:id="rId6" action="ppaction://hlinksldjump"/>
            <a:extLst>
              <a:ext uri="{FF2B5EF4-FFF2-40B4-BE49-F238E27FC236}">
                <a16:creationId xmlns:a16="http://schemas.microsoft.com/office/drawing/2014/main" id="{565F069A-C31C-C6DF-533E-583460E90580}"/>
              </a:ext>
            </a:extLst>
          </p:cNvPr>
          <p:cNvSpPr txBox="1"/>
          <p:nvPr/>
        </p:nvSpPr>
        <p:spPr>
          <a:xfrm>
            <a:off x="7466087" y="2047404"/>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a:spcBef>
                <a:spcPts val="0"/>
              </a:spcBef>
              <a:spcAft>
                <a:spcPts val="0"/>
              </a:spcAft>
              <a:buNone/>
            </a:pPr>
            <a:r>
              <a:rPr lang="en-US">
                <a:solidFill>
                  <a:schemeClr val="tx1"/>
                </a:solidFill>
              </a:rPr>
              <a:t>Consensus</a:t>
            </a:r>
            <a:endParaRPr>
              <a:solidFill>
                <a:schemeClr val="tx1"/>
              </a:solidFill>
            </a:endParaRPr>
          </a:p>
        </p:txBody>
      </p:sp>
      <p:sp>
        <p:nvSpPr>
          <p:cNvPr id="50" name="Shape 50">
            <a:hlinkClick r:id="rId7" action="ppaction://hlinksldjump"/>
            <a:extLst>
              <a:ext uri="{FF2B5EF4-FFF2-40B4-BE49-F238E27FC236}">
                <a16:creationId xmlns:a16="http://schemas.microsoft.com/office/drawing/2014/main" id="{83D3C2D7-2C99-A51A-0BD6-94AC0E177FBE}"/>
              </a:ext>
            </a:extLst>
          </p:cNvPr>
          <p:cNvSpPr txBox="1"/>
          <p:nvPr/>
        </p:nvSpPr>
        <p:spPr>
          <a:xfrm>
            <a:off x="3121335" y="735932"/>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UHI</a:t>
            </a:r>
            <a:endParaRPr>
              <a:solidFill>
                <a:schemeClr val="tx1"/>
              </a:solidFill>
            </a:endParaRPr>
          </a:p>
        </p:txBody>
      </p:sp>
      <p:sp>
        <p:nvSpPr>
          <p:cNvPr id="51" name="Shape 51">
            <a:hlinkClick r:id="rId8" action="ppaction://hlinksldjump"/>
            <a:extLst>
              <a:ext uri="{FF2B5EF4-FFF2-40B4-BE49-F238E27FC236}">
                <a16:creationId xmlns:a16="http://schemas.microsoft.com/office/drawing/2014/main" id="{9B107AB6-6A18-FC91-FD23-5DD8DE00267A}"/>
              </a:ext>
            </a:extLst>
          </p:cNvPr>
          <p:cNvSpPr txBox="1"/>
          <p:nvPr/>
        </p:nvSpPr>
        <p:spPr>
          <a:xfrm>
            <a:off x="6012385" y="735943"/>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Name</a:t>
            </a:r>
            <a:endParaRPr>
              <a:solidFill>
                <a:schemeClr val="tx1"/>
              </a:solidFill>
            </a:endParaRPr>
          </a:p>
        </p:txBody>
      </p:sp>
      <p:sp>
        <p:nvSpPr>
          <p:cNvPr id="52" name="Shape 52">
            <a:hlinkClick r:id="rId9" action="ppaction://hlinksldjump"/>
            <a:extLst>
              <a:ext uri="{FF2B5EF4-FFF2-40B4-BE49-F238E27FC236}">
                <a16:creationId xmlns:a16="http://schemas.microsoft.com/office/drawing/2014/main" id="{9FDCBE00-B4CD-140E-0ED3-827A2518284F}"/>
              </a:ext>
            </a:extLst>
          </p:cNvPr>
          <p:cNvSpPr txBox="1"/>
          <p:nvPr/>
        </p:nvSpPr>
        <p:spPr>
          <a:xfrm>
            <a:off x="3119410" y="1389077"/>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Volcano</a:t>
            </a:r>
            <a:endParaRPr>
              <a:solidFill>
                <a:schemeClr val="tx1"/>
              </a:solidFill>
            </a:endParaRPr>
          </a:p>
        </p:txBody>
      </p:sp>
      <p:sp>
        <p:nvSpPr>
          <p:cNvPr id="54" name="Shape 54">
            <a:hlinkClick r:id="rId10" action="ppaction://hlinksldjump"/>
            <a:extLst>
              <a:ext uri="{FF2B5EF4-FFF2-40B4-BE49-F238E27FC236}">
                <a16:creationId xmlns:a16="http://schemas.microsoft.com/office/drawing/2014/main" id="{F20CF1F2-8EEE-07A7-8B8E-F477E990BF60}"/>
              </a:ext>
            </a:extLst>
          </p:cNvPr>
          <p:cNvSpPr txBox="1"/>
          <p:nvPr/>
        </p:nvSpPr>
        <p:spPr>
          <a:xfrm>
            <a:off x="1676460" y="735932"/>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Temp</a:t>
            </a:r>
            <a:endParaRPr>
              <a:solidFill>
                <a:schemeClr val="tx1"/>
              </a:solidFill>
            </a:endParaRPr>
          </a:p>
        </p:txBody>
      </p:sp>
      <p:sp>
        <p:nvSpPr>
          <p:cNvPr id="56" name="Shape 56">
            <a:hlinkClick r:id="rId11" action="ppaction://hlinksldjump"/>
            <a:extLst>
              <a:ext uri="{FF2B5EF4-FFF2-40B4-BE49-F238E27FC236}">
                <a16:creationId xmlns:a16="http://schemas.microsoft.com/office/drawing/2014/main" id="{6850F00F-3DFA-DE4E-0A82-BCF0B4C736E4}"/>
              </a:ext>
            </a:extLst>
          </p:cNvPr>
          <p:cNvSpPr txBox="1"/>
          <p:nvPr/>
        </p:nvSpPr>
        <p:spPr>
          <a:xfrm>
            <a:off x="4569135" y="1393586"/>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Residence</a:t>
            </a:r>
            <a:endParaRPr>
              <a:solidFill>
                <a:schemeClr val="tx1"/>
              </a:solidFill>
            </a:endParaRPr>
          </a:p>
        </p:txBody>
      </p:sp>
      <p:sp>
        <p:nvSpPr>
          <p:cNvPr id="57" name="Shape 57">
            <a:hlinkClick r:id="rId12" action="ppaction://hlinksldjump"/>
            <a:extLst>
              <a:ext uri="{FF2B5EF4-FFF2-40B4-BE49-F238E27FC236}">
                <a16:creationId xmlns:a16="http://schemas.microsoft.com/office/drawing/2014/main" id="{51B9B3AC-644E-B0C4-EC03-16BF15F99730}"/>
              </a:ext>
            </a:extLst>
          </p:cNvPr>
          <p:cNvSpPr txBox="1"/>
          <p:nvPr/>
        </p:nvSpPr>
        <p:spPr>
          <a:xfrm>
            <a:off x="6007060" y="82800"/>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Greenland</a:t>
            </a:r>
            <a:endParaRPr>
              <a:solidFill>
                <a:schemeClr val="tx1"/>
              </a:solidFill>
            </a:endParaRPr>
          </a:p>
        </p:txBody>
      </p:sp>
      <p:sp>
        <p:nvSpPr>
          <p:cNvPr id="58" name="Shape 58">
            <a:hlinkClick r:id="rId13" action="ppaction://hlinksldjump"/>
            <a:extLst>
              <a:ext uri="{FF2B5EF4-FFF2-40B4-BE49-F238E27FC236}">
                <a16:creationId xmlns:a16="http://schemas.microsoft.com/office/drawing/2014/main" id="{7E923AD3-93C2-5E4F-48A8-FA0CA73C0BF8}"/>
              </a:ext>
            </a:extLst>
          </p:cNvPr>
          <p:cNvSpPr txBox="1"/>
          <p:nvPr/>
        </p:nvSpPr>
        <p:spPr>
          <a:xfrm>
            <a:off x="7444985" y="85950"/>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Antarctica</a:t>
            </a:r>
            <a:endParaRPr>
              <a:solidFill>
                <a:schemeClr val="tx1"/>
              </a:solidFill>
            </a:endParaRPr>
          </a:p>
        </p:txBody>
      </p:sp>
      <p:sp>
        <p:nvSpPr>
          <p:cNvPr id="59" name="Shape 59">
            <a:hlinkClick r:id="rId14" action="ppaction://hlinksldjump"/>
            <a:extLst>
              <a:ext uri="{FF2B5EF4-FFF2-40B4-BE49-F238E27FC236}">
                <a16:creationId xmlns:a16="http://schemas.microsoft.com/office/drawing/2014/main" id="{88EAB8F7-23C8-3427-0ACE-EA2C708776B9}"/>
              </a:ext>
            </a:extLst>
          </p:cNvPr>
          <p:cNvSpPr txBox="1"/>
          <p:nvPr/>
        </p:nvSpPr>
        <p:spPr>
          <a:xfrm>
            <a:off x="6016935" y="2042229"/>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Sun</a:t>
            </a:r>
            <a:endParaRPr>
              <a:solidFill>
                <a:schemeClr val="tx1"/>
              </a:solidFill>
            </a:endParaRPr>
          </a:p>
        </p:txBody>
      </p:sp>
      <p:sp>
        <p:nvSpPr>
          <p:cNvPr id="60" name="Shape 60">
            <a:hlinkClick r:id="rId15" action="ppaction://hlinksldjump"/>
            <a:extLst>
              <a:ext uri="{FF2B5EF4-FFF2-40B4-BE49-F238E27FC236}">
                <a16:creationId xmlns:a16="http://schemas.microsoft.com/office/drawing/2014/main" id="{798D968B-C4BE-1144-4BE0-2DF9601D5E0E}"/>
              </a:ext>
            </a:extLst>
          </p:cNvPr>
          <p:cNvSpPr txBox="1"/>
          <p:nvPr/>
        </p:nvSpPr>
        <p:spPr>
          <a:xfrm>
            <a:off x="1669685" y="1389077"/>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lvl="0" algn="ctr"/>
            <a:r>
              <a:rPr lang="en-US">
                <a:solidFill>
                  <a:schemeClr val="tx1"/>
                </a:solidFill>
                <a:latin typeface="Calibri"/>
                <a:ea typeface="Calibri"/>
                <a:cs typeface="Calibri"/>
                <a:sym typeface="Calibri"/>
              </a:rPr>
              <a:t>CO</a:t>
            </a:r>
            <a:r>
              <a:rPr lang="en-US" baseline="-25000">
                <a:solidFill>
                  <a:schemeClr val="tx1"/>
                </a:solidFill>
                <a:latin typeface="Calibri"/>
                <a:ea typeface="Calibri"/>
                <a:cs typeface="Calibri"/>
                <a:sym typeface="Calibri"/>
              </a:rPr>
              <a:t>2</a:t>
            </a:r>
            <a:endParaRPr>
              <a:solidFill>
                <a:schemeClr val="tx1"/>
              </a:solidFill>
            </a:endParaRPr>
          </a:p>
        </p:txBody>
      </p:sp>
      <p:sp>
        <p:nvSpPr>
          <p:cNvPr id="61" name="Shape 61">
            <a:hlinkClick r:id="rId16" action="ppaction://hlinksldjump"/>
            <a:extLst>
              <a:ext uri="{FF2B5EF4-FFF2-40B4-BE49-F238E27FC236}">
                <a16:creationId xmlns:a16="http://schemas.microsoft.com/office/drawing/2014/main" id="{CCC04C69-D26D-AC3E-7717-3E80B2A1AE9B}"/>
              </a:ext>
            </a:extLst>
          </p:cNvPr>
          <p:cNvSpPr txBox="1"/>
          <p:nvPr/>
        </p:nvSpPr>
        <p:spPr>
          <a:xfrm>
            <a:off x="4566860" y="739768"/>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Winter</a:t>
            </a:r>
            <a:endParaRPr>
              <a:solidFill>
                <a:schemeClr val="tx1"/>
              </a:solidFill>
            </a:endParaRPr>
          </a:p>
        </p:txBody>
      </p:sp>
      <p:sp>
        <p:nvSpPr>
          <p:cNvPr id="62" name="Shape 62">
            <a:hlinkClick r:id="rId17" action="ppaction://hlinksldjump"/>
            <a:extLst>
              <a:ext uri="{FF2B5EF4-FFF2-40B4-BE49-F238E27FC236}">
                <a16:creationId xmlns:a16="http://schemas.microsoft.com/office/drawing/2014/main" id="{A4BE221A-56FC-9790-0035-C17DB749F656}"/>
              </a:ext>
            </a:extLst>
          </p:cNvPr>
          <p:cNvSpPr txBox="1"/>
          <p:nvPr/>
        </p:nvSpPr>
        <p:spPr>
          <a:xfrm>
            <a:off x="3131210" y="2695366"/>
            <a:ext cx="1191900" cy="399900"/>
          </a:xfrm>
          <a:prstGeom prst="rect">
            <a:avLst/>
          </a:prstGeom>
          <a:solidFill>
            <a:schemeClr val="bg2">
              <a:lumMod val="40000"/>
              <a:lumOff val="60000"/>
            </a:schemeClr>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LIA</a:t>
            </a:r>
            <a:endParaRPr>
              <a:solidFill>
                <a:schemeClr val="tx1"/>
              </a:solidFill>
            </a:endParaRPr>
          </a:p>
        </p:txBody>
      </p:sp>
      <p:sp>
        <p:nvSpPr>
          <p:cNvPr id="63" name="Shape 63">
            <a:hlinkClick r:id="rId18" action="ppaction://hlinksldjump"/>
            <a:extLst>
              <a:ext uri="{FF2B5EF4-FFF2-40B4-BE49-F238E27FC236}">
                <a16:creationId xmlns:a16="http://schemas.microsoft.com/office/drawing/2014/main" id="{3CF46B00-1E8B-8ADF-D307-CF29BD8164D5}"/>
              </a:ext>
            </a:extLst>
          </p:cNvPr>
          <p:cNvSpPr txBox="1"/>
          <p:nvPr/>
        </p:nvSpPr>
        <p:spPr>
          <a:xfrm>
            <a:off x="6016935" y="1389086"/>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err="1">
                <a:solidFill>
                  <a:schemeClr val="tx1"/>
                </a:solidFill>
              </a:rPr>
              <a:t>Thermo</a:t>
            </a:r>
            <a:endParaRPr>
              <a:solidFill>
                <a:schemeClr val="tx1"/>
              </a:solidFill>
            </a:endParaRPr>
          </a:p>
        </p:txBody>
      </p:sp>
      <p:sp>
        <p:nvSpPr>
          <p:cNvPr id="64" name="Shape 64">
            <a:hlinkClick r:id="rId19" action="ppaction://hlinksldjump"/>
            <a:extLst>
              <a:ext uri="{FF2B5EF4-FFF2-40B4-BE49-F238E27FC236}">
                <a16:creationId xmlns:a16="http://schemas.microsoft.com/office/drawing/2014/main" id="{37E0C66B-97DF-EF24-2250-D82AC85B91E5}"/>
              </a:ext>
            </a:extLst>
          </p:cNvPr>
          <p:cNvSpPr txBox="1"/>
          <p:nvPr/>
        </p:nvSpPr>
        <p:spPr>
          <a:xfrm>
            <a:off x="7464735" y="1393575"/>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Saturate</a:t>
            </a:r>
            <a:endParaRPr>
              <a:solidFill>
                <a:schemeClr val="tx1"/>
              </a:solidFill>
            </a:endParaRPr>
          </a:p>
        </p:txBody>
      </p:sp>
      <p:sp>
        <p:nvSpPr>
          <p:cNvPr id="65" name="Shape 65">
            <a:hlinkClick r:id="rId20" action="ppaction://hlinksldjump"/>
            <a:extLst>
              <a:ext uri="{FF2B5EF4-FFF2-40B4-BE49-F238E27FC236}">
                <a16:creationId xmlns:a16="http://schemas.microsoft.com/office/drawing/2014/main" id="{F2DE9855-A5F5-5E75-453B-B6B35D07A3A0}"/>
              </a:ext>
            </a:extLst>
          </p:cNvPr>
          <p:cNvSpPr txBox="1"/>
          <p:nvPr/>
        </p:nvSpPr>
        <p:spPr>
          <a:xfrm>
            <a:off x="1669685" y="2042221"/>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Lag</a:t>
            </a:r>
            <a:endParaRPr>
              <a:solidFill>
                <a:schemeClr val="tx1"/>
              </a:solidFill>
            </a:endParaRPr>
          </a:p>
        </p:txBody>
      </p:sp>
      <p:sp>
        <p:nvSpPr>
          <p:cNvPr id="66" name="Shape 66">
            <a:hlinkClick r:id="rId21" action="ppaction://hlinksldjump"/>
            <a:extLst>
              <a:ext uri="{FF2B5EF4-FFF2-40B4-BE49-F238E27FC236}">
                <a16:creationId xmlns:a16="http://schemas.microsoft.com/office/drawing/2014/main" id="{9CD7B8CC-112C-70C6-BB9D-7AF12F373C37}"/>
              </a:ext>
            </a:extLst>
          </p:cNvPr>
          <p:cNvSpPr txBox="1"/>
          <p:nvPr/>
        </p:nvSpPr>
        <p:spPr>
          <a:xfrm>
            <a:off x="3119410" y="2042221"/>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Hotspot</a:t>
            </a:r>
            <a:endParaRPr>
              <a:solidFill>
                <a:schemeClr val="tx1"/>
              </a:solidFill>
            </a:endParaRPr>
          </a:p>
        </p:txBody>
      </p:sp>
      <p:sp>
        <p:nvSpPr>
          <p:cNvPr id="67" name="Shape 67">
            <a:hlinkClick r:id="rId22" action="ppaction://hlinksldjump"/>
            <a:extLst>
              <a:ext uri="{FF2B5EF4-FFF2-40B4-BE49-F238E27FC236}">
                <a16:creationId xmlns:a16="http://schemas.microsoft.com/office/drawing/2014/main" id="{1DB6D363-3AAB-3C88-2AED-2755CA96F57E}"/>
              </a:ext>
            </a:extLst>
          </p:cNvPr>
          <p:cNvSpPr txBox="1"/>
          <p:nvPr/>
        </p:nvSpPr>
        <p:spPr>
          <a:xfrm>
            <a:off x="4595035" y="2047404"/>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Trace</a:t>
            </a:r>
            <a:endParaRPr>
              <a:solidFill>
                <a:schemeClr val="tx1"/>
              </a:solidFill>
            </a:endParaRPr>
          </a:p>
        </p:txBody>
      </p:sp>
      <p:sp>
        <p:nvSpPr>
          <p:cNvPr id="68" name="Shape 68">
            <a:hlinkClick r:id="rId23" action="ppaction://hlinksldjump"/>
            <a:extLst>
              <a:ext uri="{FF2B5EF4-FFF2-40B4-BE49-F238E27FC236}">
                <a16:creationId xmlns:a16="http://schemas.microsoft.com/office/drawing/2014/main" id="{CBD84BEE-09D0-9F97-D590-981874A76C2F}"/>
              </a:ext>
            </a:extLst>
          </p:cNvPr>
          <p:cNvSpPr txBox="1"/>
          <p:nvPr/>
        </p:nvSpPr>
        <p:spPr>
          <a:xfrm>
            <a:off x="1669685" y="2695366"/>
            <a:ext cx="1191900" cy="399900"/>
          </a:xfrm>
          <a:prstGeom prst="rect">
            <a:avLst/>
          </a:prstGeom>
          <a:solidFill>
            <a:schemeClr val="bg2">
              <a:lumMod val="40000"/>
              <a:lumOff val="60000"/>
            </a:schemeClr>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Past</a:t>
            </a:r>
            <a:endParaRPr>
              <a:solidFill>
                <a:schemeClr val="tx1"/>
              </a:solidFill>
            </a:endParaRPr>
          </a:p>
        </p:txBody>
      </p:sp>
      <p:sp>
        <p:nvSpPr>
          <p:cNvPr id="69" name="Shape 69">
            <a:hlinkClick r:id="rId24" action="ppaction://hlinksldjump"/>
            <a:extLst>
              <a:ext uri="{FF2B5EF4-FFF2-40B4-BE49-F238E27FC236}">
                <a16:creationId xmlns:a16="http://schemas.microsoft.com/office/drawing/2014/main" id="{3BDE5454-F8A7-7371-7EF4-76F6CCED0F11}"/>
              </a:ext>
            </a:extLst>
          </p:cNvPr>
          <p:cNvSpPr txBox="1"/>
          <p:nvPr/>
        </p:nvSpPr>
        <p:spPr>
          <a:xfrm>
            <a:off x="4566860" y="2701221"/>
            <a:ext cx="1191900" cy="399900"/>
          </a:xfrm>
          <a:prstGeom prst="rect">
            <a:avLst/>
          </a:prstGeom>
          <a:solidFill>
            <a:schemeClr val="bg2">
              <a:lumMod val="40000"/>
              <a:lumOff val="60000"/>
            </a:schemeClr>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lvl="0" algn="ctr"/>
            <a:r>
              <a:rPr lang="en-US">
                <a:solidFill>
                  <a:schemeClr val="tx1"/>
                </a:solidFill>
              </a:rPr>
              <a:t>Past</a:t>
            </a:r>
            <a:r>
              <a:rPr lang="en-US">
                <a:solidFill>
                  <a:schemeClr val="tx1"/>
                </a:solidFill>
                <a:latin typeface="Calibri"/>
                <a:ea typeface="Calibri"/>
                <a:cs typeface="Calibri"/>
                <a:sym typeface="Calibri"/>
              </a:rPr>
              <a:t> CO</a:t>
            </a:r>
            <a:r>
              <a:rPr lang="en-US" baseline="-25000">
                <a:solidFill>
                  <a:schemeClr val="tx1"/>
                </a:solidFill>
                <a:latin typeface="Calibri"/>
                <a:ea typeface="Calibri"/>
                <a:cs typeface="Calibri"/>
                <a:sym typeface="Calibri"/>
              </a:rPr>
              <a:t>2</a:t>
            </a:r>
            <a:endParaRPr>
              <a:solidFill>
                <a:schemeClr val="tx1"/>
              </a:solidFill>
            </a:endParaRPr>
          </a:p>
        </p:txBody>
      </p:sp>
      <p:sp>
        <p:nvSpPr>
          <p:cNvPr id="70" name="Shape 70">
            <a:hlinkClick r:id="rId25" action="ppaction://hlinksldjump"/>
            <a:extLst>
              <a:ext uri="{FF2B5EF4-FFF2-40B4-BE49-F238E27FC236}">
                <a16:creationId xmlns:a16="http://schemas.microsoft.com/office/drawing/2014/main" id="{21CFB180-B871-6672-AC39-91BBD29F90F1}"/>
              </a:ext>
            </a:extLst>
          </p:cNvPr>
          <p:cNvSpPr txBox="1"/>
          <p:nvPr/>
        </p:nvSpPr>
        <p:spPr>
          <a:xfrm>
            <a:off x="6002510" y="2695371"/>
            <a:ext cx="1191900" cy="399900"/>
          </a:xfrm>
          <a:prstGeom prst="rect">
            <a:avLst/>
          </a:prstGeom>
          <a:solidFill>
            <a:schemeClr val="bg2">
              <a:lumMod val="40000"/>
              <a:lumOff val="60000"/>
            </a:schemeClr>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MWP</a:t>
            </a:r>
            <a:endParaRPr>
              <a:solidFill>
                <a:schemeClr val="tx1"/>
              </a:solidFill>
            </a:endParaRPr>
          </a:p>
        </p:txBody>
      </p:sp>
      <p:sp>
        <p:nvSpPr>
          <p:cNvPr id="71" name="Shape 71">
            <a:hlinkClick r:id="rId26" action="ppaction://hlinksldjump"/>
            <a:extLst>
              <a:ext uri="{FF2B5EF4-FFF2-40B4-BE49-F238E27FC236}">
                <a16:creationId xmlns:a16="http://schemas.microsoft.com/office/drawing/2014/main" id="{1E1CE6D1-41B3-B920-5178-CCA04B519F97}"/>
              </a:ext>
            </a:extLst>
          </p:cNvPr>
          <p:cNvSpPr txBox="1"/>
          <p:nvPr/>
        </p:nvSpPr>
        <p:spPr>
          <a:xfrm>
            <a:off x="7464035" y="2695375"/>
            <a:ext cx="1191900" cy="399900"/>
          </a:xfrm>
          <a:prstGeom prst="rect">
            <a:avLst/>
          </a:prstGeom>
          <a:solidFill>
            <a:schemeClr val="bg2">
              <a:lumMod val="40000"/>
              <a:lumOff val="60000"/>
            </a:schemeClr>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Model</a:t>
            </a:r>
            <a:endParaRPr>
              <a:solidFill>
                <a:schemeClr val="tx1"/>
              </a:solidFill>
            </a:endParaRPr>
          </a:p>
        </p:txBody>
      </p:sp>
      <p:sp>
        <p:nvSpPr>
          <p:cNvPr id="72" name="Shape 72">
            <a:hlinkClick r:id="rId27" action="ppaction://hlinksldjump"/>
            <a:extLst>
              <a:ext uri="{FF2B5EF4-FFF2-40B4-BE49-F238E27FC236}">
                <a16:creationId xmlns:a16="http://schemas.microsoft.com/office/drawing/2014/main" id="{37C4866E-5167-7105-04E7-F9F4ADD42822}"/>
              </a:ext>
            </a:extLst>
          </p:cNvPr>
          <p:cNvSpPr txBox="1"/>
          <p:nvPr/>
        </p:nvSpPr>
        <p:spPr>
          <a:xfrm>
            <a:off x="1669685" y="3348511"/>
            <a:ext cx="1191900" cy="399900"/>
          </a:xfrm>
          <a:prstGeom prst="rect">
            <a:avLst/>
          </a:prstGeom>
          <a:solidFill>
            <a:schemeClr val="bg2">
              <a:lumMod val="40000"/>
              <a:lumOff val="60000"/>
            </a:schemeClr>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Hansen1988</a:t>
            </a:r>
            <a:endParaRPr>
              <a:solidFill>
                <a:schemeClr val="tx1"/>
              </a:solidFill>
            </a:endParaRPr>
          </a:p>
        </p:txBody>
      </p:sp>
      <p:sp>
        <p:nvSpPr>
          <p:cNvPr id="73" name="Shape 73">
            <a:hlinkClick r:id="rId28" action="ppaction://hlinksldjump"/>
            <a:extLst>
              <a:ext uri="{FF2B5EF4-FFF2-40B4-BE49-F238E27FC236}">
                <a16:creationId xmlns:a16="http://schemas.microsoft.com/office/drawing/2014/main" id="{983BA6A9-6450-22D1-2A58-7D0A0551DB6E}"/>
              </a:ext>
            </a:extLst>
          </p:cNvPr>
          <p:cNvSpPr txBox="1"/>
          <p:nvPr/>
        </p:nvSpPr>
        <p:spPr>
          <a:xfrm>
            <a:off x="3121335" y="3348511"/>
            <a:ext cx="1191900" cy="399900"/>
          </a:xfrm>
          <a:prstGeom prst="rect">
            <a:avLst/>
          </a:prstGeom>
          <a:solidFill>
            <a:schemeClr val="bg2">
              <a:lumMod val="40000"/>
              <a:lumOff val="60000"/>
            </a:schemeClr>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Weather</a:t>
            </a:r>
            <a:endParaRPr>
              <a:solidFill>
                <a:schemeClr val="tx1"/>
              </a:solidFill>
            </a:endParaRPr>
          </a:p>
        </p:txBody>
      </p:sp>
      <p:sp>
        <p:nvSpPr>
          <p:cNvPr id="74" name="Shape 74">
            <a:hlinkClick r:id="rId29" action="ppaction://hlinksldjump"/>
            <a:extLst>
              <a:ext uri="{FF2B5EF4-FFF2-40B4-BE49-F238E27FC236}">
                <a16:creationId xmlns:a16="http://schemas.microsoft.com/office/drawing/2014/main" id="{0B4FCE92-078D-D564-35B4-B6AAC133820F}"/>
              </a:ext>
            </a:extLst>
          </p:cNvPr>
          <p:cNvSpPr txBox="1"/>
          <p:nvPr/>
        </p:nvSpPr>
        <p:spPr>
          <a:xfrm>
            <a:off x="4572985" y="3355039"/>
            <a:ext cx="1191900" cy="399900"/>
          </a:xfrm>
          <a:prstGeom prst="rect">
            <a:avLst/>
          </a:prstGeom>
          <a:solidFill>
            <a:schemeClr val="bg2">
              <a:lumMod val="40000"/>
              <a:lumOff val="60000"/>
            </a:schemeClr>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1970s</a:t>
            </a:r>
            <a:endParaRPr>
              <a:solidFill>
                <a:schemeClr val="tx1"/>
              </a:solidFill>
            </a:endParaRPr>
          </a:p>
        </p:txBody>
      </p:sp>
      <p:sp>
        <p:nvSpPr>
          <p:cNvPr id="76" name="Shape 76">
            <a:hlinkClick r:id="rId30" action="ppaction://hlinksldjump"/>
            <a:extLst>
              <a:ext uri="{FF2B5EF4-FFF2-40B4-BE49-F238E27FC236}">
                <a16:creationId xmlns:a16="http://schemas.microsoft.com/office/drawing/2014/main" id="{85AA0FDE-283F-2FC2-6E2C-4DC2357A36B3}"/>
              </a:ext>
            </a:extLst>
          </p:cNvPr>
          <p:cNvSpPr txBox="1"/>
          <p:nvPr/>
        </p:nvSpPr>
        <p:spPr>
          <a:xfrm>
            <a:off x="3131210" y="4001655"/>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Cloud</a:t>
            </a:r>
            <a:endParaRPr>
              <a:solidFill>
                <a:schemeClr val="tx1"/>
              </a:solidFill>
            </a:endParaRPr>
          </a:p>
        </p:txBody>
      </p:sp>
      <p:sp>
        <p:nvSpPr>
          <p:cNvPr id="77" name="Shape 77">
            <a:hlinkClick r:id="rId31" action="ppaction://hlinksldjump"/>
            <a:extLst>
              <a:ext uri="{FF2B5EF4-FFF2-40B4-BE49-F238E27FC236}">
                <a16:creationId xmlns:a16="http://schemas.microsoft.com/office/drawing/2014/main" id="{2215DC18-9915-88AC-53B8-33116801D118}"/>
              </a:ext>
            </a:extLst>
          </p:cNvPr>
          <p:cNvSpPr txBox="1"/>
          <p:nvPr/>
        </p:nvSpPr>
        <p:spPr>
          <a:xfrm>
            <a:off x="1669685" y="4001655"/>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Vapor</a:t>
            </a:r>
            <a:endParaRPr>
              <a:solidFill>
                <a:schemeClr val="tx1"/>
              </a:solidFill>
            </a:endParaRPr>
          </a:p>
        </p:txBody>
      </p:sp>
      <p:sp>
        <p:nvSpPr>
          <p:cNvPr id="78" name="Shape 78">
            <a:hlinkClick r:id="rId32" action="ppaction://hlinksldjump"/>
            <a:extLst>
              <a:ext uri="{FF2B5EF4-FFF2-40B4-BE49-F238E27FC236}">
                <a16:creationId xmlns:a16="http://schemas.microsoft.com/office/drawing/2014/main" id="{470095CC-287B-2F1D-FC54-480045A9E5A0}"/>
              </a:ext>
            </a:extLst>
          </p:cNvPr>
          <p:cNvSpPr txBox="1"/>
          <p:nvPr/>
        </p:nvSpPr>
        <p:spPr>
          <a:xfrm>
            <a:off x="4566860" y="4008857"/>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Species</a:t>
            </a:r>
            <a:endParaRPr>
              <a:solidFill>
                <a:schemeClr val="tx1"/>
              </a:solidFill>
            </a:endParaRPr>
          </a:p>
        </p:txBody>
      </p:sp>
      <p:sp>
        <p:nvSpPr>
          <p:cNvPr id="79" name="Shape 79">
            <a:hlinkClick r:id="rId33" action="ppaction://hlinksldjump"/>
            <a:extLst>
              <a:ext uri="{FF2B5EF4-FFF2-40B4-BE49-F238E27FC236}">
                <a16:creationId xmlns:a16="http://schemas.microsoft.com/office/drawing/2014/main" id="{FBB3A37D-83FF-8081-9DE2-FC46245AD1BD}"/>
              </a:ext>
            </a:extLst>
          </p:cNvPr>
          <p:cNvSpPr txBox="1"/>
          <p:nvPr/>
        </p:nvSpPr>
        <p:spPr>
          <a:xfrm>
            <a:off x="6002510" y="4001657"/>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Bear</a:t>
            </a:r>
            <a:r>
              <a:rPr lang="en-US" i="1">
                <a:solidFill>
                  <a:schemeClr val="tx1"/>
                </a:solidFill>
              </a:rPr>
              <a:t> </a:t>
            </a:r>
            <a:endParaRPr i="1">
              <a:solidFill>
                <a:schemeClr val="tx1"/>
              </a:solidFill>
            </a:endParaRPr>
          </a:p>
        </p:txBody>
      </p:sp>
      <p:sp>
        <p:nvSpPr>
          <p:cNvPr id="80" name="Shape 80">
            <a:hlinkClick r:id="rId34" action="ppaction://hlinksldjump"/>
            <a:extLst>
              <a:ext uri="{FF2B5EF4-FFF2-40B4-BE49-F238E27FC236}">
                <a16:creationId xmlns:a16="http://schemas.microsoft.com/office/drawing/2014/main" id="{1EF9D160-54BB-C801-4144-BC00F0365D38}"/>
              </a:ext>
            </a:extLst>
          </p:cNvPr>
          <p:cNvSpPr txBox="1"/>
          <p:nvPr/>
        </p:nvSpPr>
        <p:spPr>
          <a:xfrm>
            <a:off x="7438160" y="3997175"/>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Acid</a:t>
            </a:r>
            <a:endParaRPr>
              <a:solidFill>
                <a:schemeClr val="tx1"/>
              </a:solidFill>
            </a:endParaRPr>
          </a:p>
        </p:txBody>
      </p:sp>
      <p:sp>
        <p:nvSpPr>
          <p:cNvPr id="81" name="Shape 81">
            <a:hlinkClick r:id="rId35" action="ppaction://hlinksldjump"/>
            <a:extLst>
              <a:ext uri="{FF2B5EF4-FFF2-40B4-BE49-F238E27FC236}">
                <a16:creationId xmlns:a16="http://schemas.microsoft.com/office/drawing/2014/main" id="{29922392-6EC6-1D6A-555A-4DD251978270}"/>
              </a:ext>
            </a:extLst>
          </p:cNvPr>
          <p:cNvSpPr txBox="1"/>
          <p:nvPr/>
        </p:nvSpPr>
        <p:spPr>
          <a:xfrm>
            <a:off x="1669685" y="4654800"/>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Impacts</a:t>
            </a:r>
            <a:endParaRPr>
              <a:solidFill>
                <a:schemeClr val="tx1"/>
              </a:solidFill>
            </a:endParaRPr>
          </a:p>
        </p:txBody>
      </p:sp>
      <p:sp>
        <p:nvSpPr>
          <p:cNvPr id="82" name="Shape 82">
            <a:hlinkClick r:id="rId36" action="ppaction://hlinksldjump"/>
            <a:extLst>
              <a:ext uri="{FF2B5EF4-FFF2-40B4-BE49-F238E27FC236}">
                <a16:creationId xmlns:a16="http://schemas.microsoft.com/office/drawing/2014/main" id="{532026BC-ED3D-979A-8E56-6AA6D8C4F3CD}"/>
              </a:ext>
            </a:extLst>
          </p:cNvPr>
          <p:cNvSpPr txBox="1"/>
          <p:nvPr/>
        </p:nvSpPr>
        <p:spPr>
          <a:xfrm>
            <a:off x="3121335" y="4654800"/>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Pollutant</a:t>
            </a:r>
            <a:endParaRPr>
              <a:solidFill>
                <a:schemeClr val="tx1"/>
              </a:solidFill>
            </a:endParaRPr>
          </a:p>
        </p:txBody>
      </p:sp>
      <p:sp>
        <p:nvSpPr>
          <p:cNvPr id="83" name="Shape 83">
            <a:hlinkClick r:id="rId37" action="ppaction://hlinksldjump"/>
            <a:extLst>
              <a:ext uri="{FF2B5EF4-FFF2-40B4-BE49-F238E27FC236}">
                <a16:creationId xmlns:a16="http://schemas.microsoft.com/office/drawing/2014/main" id="{DA95D1D5-2F14-EBD4-C1B0-C81298984D8D}"/>
              </a:ext>
            </a:extLst>
          </p:cNvPr>
          <p:cNvSpPr txBox="1"/>
          <p:nvPr/>
        </p:nvSpPr>
        <p:spPr>
          <a:xfrm>
            <a:off x="4572985" y="4662675"/>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Plant</a:t>
            </a:r>
            <a:endParaRPr>
              <a:solidFill>
                <a:schemeClr val="tx1"/>
              </a:solidFill>
            </a:endParaRPr>
          </a:p>
        </p:txBody>
      </p:sp>
      <p:sp>
        <p:nvSpPr>
          <p:cNvPr id="84" name="Shape 84">
            <a:hlinkClick r:id="rId38" action="ppaction://hlinksldjump"/>
            <a:extLst>
              <a:ext uri="{FF2B5EF4-FFF2-40B4-BE49-F238E27FC236}">
                <a16:creationId xmlns:a16="http://schemas.microsoft.com/office/drawing/2014/main" id="{CA0476FF-DBE9-F98C-72B2-04683334D581}"/>
              </a:ext>
            </a:extLst>
          </p:cNvPr>
          <p:cNvSpPr txBox="1"/>
          <p:nvPr/>
        </p:nvSpPr>
        <p:spPr>
          <a:xfrm>
            <a:off x="6024635" y="4654800"/>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200">
                <a:solidFill>
                  <a:schemeClr val="tx1"/>
                </a:solidFill>
              </a:rPr>
              <a:t>Extreme</a:t>
            </a:r>
            <a:endParaRPr sz="1200">
              <a:solidFill>
                <a:schemeClr val="tx1"/>
              </a:solidFill>
            </a:endParaRPr>
          </a:p>
        </p:txBody>
      </p:sp>
      <p:sp>
        <p:nvSpPr>
          <p:cNvPr id="85" name="Shape 85">
            <a:hlinkClick r:id="rId39" action="ppaction://hlinksldjump"/>
            <a:extLst>
              <a:ext uri="{FF2B5EF4-FFF2-40B4-BE49-F238E27FC236}">
                <a16:creationId xmlns:a16="http://schemas.microsoft.com/office/drawing/2014/main" id="{971CD783-C201-1F3D-B6E9-D172EC56D259}"/>
              </a:ext>
            </a:extLst>
          </p:cNvPr>
          <p:cNvSpPr txBox="1"/>
          <p:nvPr/>
        </p:nvSpPr>
        <p:spPr>
          <a:xfrm>
            <a:off x="6002510" y="3348502"/>
            <a:ext cx="1191900" cy="399900"/>
          </a:xfrm>
          <a:prstGeom prst="rect">
            <a:avLst/>
          </a:prstGeom>
          <a:solidFill>
            <a:schemeClr val="bg2">
              <a:lumMod val="40000"/>
              <a:lumOff val="60000"/>
            </a:schemeClr>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err="1">
                <a:solidFill>
                  <a:schemeClr val="tx1"/>
                </a:solidFill>
              </a:rPr>
              <a:t>Iceage</a:t>
            </a:r>
            <a:endParaRPr>
              <a:solidFill>
                <a:schemeClr val="tx1"/>
              </a:solidFill>
            </a:endParaRPr>
          </a:p>
        </p:txBody>
      </p:sp>
      <p:sp>
        <p:nvSpPr>
          <p:cNvPr id="40" name="Shape 55">
            <a:extLst>
              <a:ext uri="{FF2B5EF4-FFF2-40B4-BE49-F238E27FC236}">
                <a16:creationId xmlns:a16="http://schemas.microsoft.com/office/drawing/2014/main" id="{4364C924-932B-0565-0017-AA993D23C7D5}"/>
              </a:ext>
            </a:extLst>
          </p:cNvPr>
          <p:cNvSpPr txBox="1"/>
          <p:nvPr/>
        </p:nvSpPr>
        <p:spPr>
          <a:xfrm>
            <a:off x="223658" y="80924"/>
            <a:ext cx="1191900" cy="1054907"/>
          </a:xfrm>
          <a:prstGeom prst="rect">
            <a:avLst/>
          </a:prstGeom>
          <a:noFill/>
          <a:ln w="2857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Global Warming is happening</a:t>
            </a:r>
            <a:endParaRPr>
              <a:solidFill>
                <a:schemeClr val="tx1"/>
              </a:solidFill>
            </a:endParaRPr>
          </a:p>
        </p:txBody>
      </p:sp>
      <p:sp>
        <p:nvSpPr>
          <p:cNvPr id="41" name="Shape 55">
            <a:extLst>
              <a:ext uri="{FF2B5EF4-FFF2-40B4-BE49-F238E27FC236}">
                <a16:creationId xmlns:a16="http://schemas.microsoft.com/office/drawing/2014/main" id="{3675A11F-1A4B-4DA9-49D3-046300EA7D43}"/>
              </a:ext>
            </a:extLst>
          </p:cNvPr>
          <p:cNvSpPr txBox="1"/>
          <p:nvPr/>
        </p:nvSpPr>
        <p:spPr>
          <a:xfrm>
            <a:off x="235378" y="1407977"/>
            <a:ext cx="1191900" cy="1054907"/>
          </a:xfrm>
          <a:prstGeom prst="rect">
            <a:avLst/>
          </a:prstGeom>
          <a:noFill/>
          <a:ln w="2857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We are causing Global Warming</a:t>
            </a:r>
            <a:endParaRPr>
              <a:solidFill>
                <a:schemeClr val="tx1"/>
              </a:solidFill>
            </a:endParaRPr>
          </a:p>
        </p:txBody>
      </p:sp>
      <p:sp>
        <p:nvSpPr>
          <p:cNvPr id="42" name="Shape 55">
            <a:extLst>
              <a:ext uri="{FF2B5EF4-FFF2-40B4-BE49-F238E27FC236}">
                <a16:creationId xmlns:a16="http://schemas.microsoft.com/office/drawing/2014/main" id="{5AF90949-45E8-E659-BD13-B4D8365BDA88}"/>
              </a:ext>
            </a:extLst>
          </p:cNvPr>
          <p:cNvSpPr txBox="1"/>
          <p:nvPr/>
        </p:nvSpPr>
        <p:spPr>
          <a:xfrm>
            <a:off x="221310" y="2702202"/>
            <a:ext cx="1191900" cy="1054907"/>
          </a:xfrm>
          <a:prstGeom prst="rect">
            <a:avLst/>
          </a:prstGeom>
          <a:solidFill>
            <a:schemeClr val="bg2">
              <a:lumMod val="40000"/>
              <a:lumOff val="60000"/>
            </a:schemeClr>
          </a:solidFill>
          <a:ln w="2857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Past and future climate change</a:t>
            </a:r>
            <a:endParaRPr>
              <a:solidFill>
                <a:schemeClr val="tx1"/>
              </a:solidFill>
            </a:endParaRPr>
          </a:p>
        </p:txBody>
      </p:sp>
      <p:sp>
        <p:nvSpPr>
          <p:cNvPr id="43" name="Shape 55">
            <a:extLst>
              <a:ext uri="{FF2B5EF4-FFF2-40B4-BE49-F238E27FC236}">
                <a16:creationId xmlns:a16="http://schemas.microsoft.com/office/drawing/2014/main" id="{EC83714F-F894-B8EA-60FE-5F9B3D11CBE9}"/>
              </a:ext>
            </a:extLst>
          </p:cNvPr>
          <p:cNvSpPr txBox="1"/>
          <p:nvPr/>
        </p:nvSpPr>
        <p:spPr>
          <a:xfrm>
            <a:off x="228344" y="3996429"/>
            <a:ext cx="1191900" cy="1054907"/>
          </a:xfrm>
          <a:prstGeom prst="rect">
            <a:avLst/>
          </a:prstGeom>
          <a:noFill/>
          <a:ln w="2857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Climate change impacts</a:t>
            </a:r>
            <a:endParaRPr>
              <a:solidFill>
                <a:schemeClr val="tx1"/>
              </a:solidFill>
            </a:endParaRPr>
          </a:p>
        </p:txBody>
      </p:sp>
    </p:spTree>
    <p:extLst>
      <p:ext uri="{BB962C8B-B14F-4D97-AF65-F5344CB8AC3E}">
        <p14:creationId xmlns:p14="http://schemas.microsoft.com/office/powerpoint/2010/main" val="27114857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Shape 311"/>
        <p:cNvGrpSpPr/>
        <p:nvPr/>
      </p:nvGrpSpPr>
      <p:grpSpPr>
        <a:xfrm>
          <a:off x="0" y="0"/>
          <a:ext cx="0" cy="0"/>
          <a:chOff x="0" y="0"/>
          <a:chExt cx="0" cy="0"/>
        </a:xfrm>
      </p:grpSpPr>
      <p:sp>
        <p:nvSpPr>
          <p:cNvPr id="312" name="Shape 312"/>
          <p:cNvSpPr txBox="1"/>
          <p:nvPr/>
        </p:nvSpPr>
        <p:spPr>
          <a:xfrm>
            <a:off x="1240134" y="633295"/>
            <a:ext cx="3697726" cy="147732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FACT</a:t>
            </a:r>
            <a:endParaRPr>
              <a:solidFill>
                <a:schemeClr val="tx1"/>
              </a:solidFill>
            </a:endParaRPr>
          </a:p>
          <a:p>
            <a:pPr lvl="0"/>
            <a:r>
              <a:rPr lang="en-US" sz="1800">
                <a:solidFill>
                  <a:schemeClr val="tx1"/>
                </a:solidFill>
                <a:latin typeface="Calibri"/>
                <a:ea typeface="Calibri"/>
                <a:cs typeface="Calibri"/>
                <a:sym typeface="Calibri"/>
              </a:rPr>
              <a:t>Past climate change tells us climate is sensitive to the warming effect of CO</a:t>
            </a:r>
            <a:r>
              <a:rPr lang="en-US" sz="1800" baseline="-25000">
                <a:solidFill>
                  <a:schemeClr val="tx1"/>
                </a:solidFill>
                <a:latin typeface="Calibri"/>
                <a:ea typeface="Calibri"/>
                <a:cs typeface="Calibri"/>
                <a:sym typeface="Calibri"/>
              </a:rPr>
              <a:t>2</a:t>
            </a:r>
            <a:r>
              <a:rPr lang="en-US" sz="1800">
                <a:solidFill>
                  <a:schemeClr val="tx1"/>
                </a:solidFill>
                <a:latin typeface="Calibri"/>
                <a:ea typeface="Calibri"/>
                <a:cs typeface="Calibri"/>
                <a:sym typeface="Calibri"/>
              </a:rPr>
              <a:t>.</a:t>
            </a:r>
            <a:endParaRPr sz="1800">
              <a:solidFill>
                <a:schemeClr val="tx1"/>
              </a:solidFill>
              <a:latin typeface="Calibri"/>
              <a:ea typeface="Calibri"/>
              <a:cs typeface="Calibri"/>
              <a:sym typeface="Calibri"/>
            </a:endParaRPr>
          </a:p>
        </p:txBody>
      </p:sp>
      <p:sp>
        <p:nvSpPr>
          <p:cNvPr id="313" name="Shape 313"/>
          <p:cNvSpPr txBox="1"/>
          <p:nvPr/>
        </p:nvSpPr>
        <p:spPr>
          <a:xfrm>
            <a:off x="1240134" y="2156071"/>
            <a:ext cx="3852216" cy="120032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MYTH</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Natural climate change in the past implies current climate change is also natural.</a:t>
            </a:r>
            <a:endParaRPr sz="1800">
              <a:solidFill>
                <a:schemeClr val="tx1"/>
              </a:solidFill>
              <a:latin typeface="Calibri"/>
              <a:ea typeface="Calibri"/>
              <a:cs typeface="Calibri"/>
              <a:sym typeface="Calibri"/>
            </a:endParaRPr>
          </a:p>
        </p:txBody>
      </p:sp>
      <p:sp>
        <p:nvSpPr>
          <p:cNvPr id="314" name="Shape 314"/>
          <p:cNvSpPr txBox="1"/>
          <p:nvPr/>
        </p:nvSpPr>
        <p:spPr>
          <a:xfrm>
            <a:off x="1240134" y="3614508"/>
            <a:ext cx="3379200" cy="120032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FALLACY</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Although climate change happened naturally in the past, today’s cause is human activity.</a:t>
            </a:r>
            <a:endParaRPr sz="1800">
              <a:solidFill>
                <a:schemeClr val="tx1"/>
              </a:solidFill>
              <a:latin typeface="Calibri"/>
              <a:ea typeface="Calibri"/>
              <a:cs typeface="Calibri"/>
              <a:sym typeface="Calibri"/>
            </a:endParaRPr>
          </a:p>
        </p:txBody>
      </p:sp>
      <p:sp>
        <p:nvSpPr>
          <p:cNvPr id="320" name="Shape 320"/>
          <p:cNvSpPr txBox="1"/>
          <p:nvPr/>
        </p:nvSpPr>
        <p:spPr>
          <a:xfrm>
            <a:off x="5988275" y="4728200"/>
            <a:ext cx="2571300" cy="2748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b="1">
                <a:solidFill>
                  <a:schemeClr val="tx1"/>
                </a:solidFill>
                <a:latin typeface="Calibri"/>
                <a:ea typeface="Calibri"/>
                <a:cs typeface="Calibri"/>
                <a:sym typeface="Calibri"/>
              </a:rPr>
              <a:t>http://sks.to/past</a:t>
            </a:r>
            <a:endParaRPr sz="1200">
              <a:solidFill>
                <a:schemeClr val="tx1"/>
              </a:solidFill>
              <a:latin typeface="Calibri"/>
              <a:ea typeface="Calibri"/>
              <a:cs typeface="Calibri"/>
              <a:sym typeface="Calibri"/>
            </a:endParaRPr>
          </a:p>
        </p:txBody>
      </p:sp>
      <p:sp>
        <p:nvSpPr>
          <p:cNvPr id="11" name="Shape 96">
            <a:hlinkClick r:id="rId3" action="ppaction://hlinksldjump"/>
            <a:extLst>
              <a:ext uri="{FF2B5EF4-FFF2-40B4-BE49-F238E27FC236}">
                <a16:creationId xmlns:a16="http://schemas.microsoft.com/office/drawing/2014/main" id="{94147A73-0B14-46D6-82A4-146418D46112}"/>
              </a:ext>
            </a:extLst>
          </p:cNvPr>
          <p:cNvSpPr/>
          <p:nvPr/>
        </p:nvSpPr>
        <p:spPr>
          <a:xfrm>
            <a:off x="8599200" y="4739350"/>
            <a:ext cx="408000" cy="274800"/>
          </a:xfrm>
          <a:prstGeom prst="leftArrow">
            <a:avLst>
              <a:gd name="adj1" fmla="val 50000"/>
              <a:gd name="adj2" fmla="val 50000"/>
            </a:avLst>
          </a:prstGeom>
          <a:solidFill>
            <a:srgbClr val="D9D9D9"/>
          </a:solidFill>
          <a:ln w="9525" cap="flat" cmpd="sng">
            <a:solidFill>
              <a:srgbClr val="888888"/>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solidFill>
                <a:schemeClr val="tx1"/>
              </a:solidFill>
            </a:endParaRPr>
          </a:p>
        </p:txBody>
      </p:sp>
      <p:sp>
        <p:nvSpPr>
          <p:cNvPr id="12" name="Textfeld 11">
            <a:extLst>
              <a:ext uri="{FF2B5EF4-FFF2-40B4-BE49-F238E27FC236}">
                <a16:creationId xmlns:a16="http://schemas.microsoft.com/office/drawing/2014/main" id="{ABF260EB-5052-4859-B1EA-ED57E753A5A6}"/>
              </a:ext>
            </a:extLst>
          </p:cNvPr>
          <p:cNvSpPr txBox="1"/>
          <p:nvPr/>
        </p:nvSpPr>
        <p:spPr>
          <a:xfrm flipH="1">
            <a:off x="239150" y="70340"/>
            <a:ext cx="8676249" cy="461665"/>
          </a:xfrm>
          <a:prstGeom prst="rect">
            <a:avLst/>
          </a:prstGeom>
          <a:noFill/>
        </p:spPr>
        <p:txBody>
          <a:bodyPr wrap="square" rtlCol="0">
            <a:spAutoFit/>
          </a:bodyPr>
          <a:lstStyle/>
          <a:p>
            <a:pPr lvl="0" algn="ctr"/>
            <a:r>
              <a:rPr lang="en-US" sz="2400">
                <a:solidFill>
                  <a:schemeClr val="tx1"/>
                </a:solidFill>
              </a:rPr>
              <a:t>Past and future climate change</a:t>
            </a:r>
          </a:p>
        </p:txBody>
      </p:sp>
      <p:sp>
        <p:nvSpPr>
          <p:cNvPr id="14" name="Shape 546">
            <a:extLst>
              <a:ext uri="{FF2B5EF4-FFF2-40B4-BE49-F238E27FC236}">
                <a16:creationId xmlns:a16="http://schemas.microsoft.com/office/drawing/2014/main" id="{7FE67031-BF4E-456C-8002-5C247D9E07B2}"/>
              </a:ext>
            </a:extLst>
          </p:cNvPr>
          <p:cNvSpPr txBox="1"/>
          <p:nvPr/>
        </p:nvSpPr>
        <p:spPr>
          <a:xfrm>
            <a:off x="35107" y="4528844"/>
            <a:ext cx="1287300" cy="597336"/>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b="1">
                <a:solidFill>
                  <a:schemeClr val="tx1"/>
                </a:solidFill>
                <a:latin typeface="Calibri"/>
                <a:ea typeface="Calibri"/>
                <a:cs typeface="Calibri"/>
                <a:sym typeface="Calibri"/>
              </a:rPr>
              <a:t>Single Cause</a:t>
            </a:r>
            <a:endParaRPr sz="1600" b="1">
              <a:solidFill>
                <a:schemeClr val="tx1"/>
              </a:solidFill>
              <a:latin typeface="Calibri"/>
              <a:ea typeface="Calibri"/>
              <a:cs typeface="Calibri"/>
              <a:sym typeface="Calibri"/>
            </a:endParaRPr>
          </a:p>
        </p:txBody>
      </p:sp>
      <p:pic>
        <p:nvPicPr>
          <p:cNvPr id="15" name="Shape 547">
            <a:extLst>
              <a:ext uri="{FF2B5EF4-FFF2-40B4-BE49-F238E27FC236}">
                <a16:creationId xmlns:a16="http://schemas.microsoft.com/office/drawing/2014/main" id="{2BAE2635-E0D5-4A59-8164-AB77E2AE1157}"/>
              </a:ext>
            </a:extLst>
          </p:cNvPr>
          <p:cNvPicPr preferRelativeResize="0"/>
          <p:nvPr/>
        </p:nvPicPr>
        <p:blipFill>
          <a:blip r:embed="rId4">
            <a:alphaModFix/>
          </a:blip>
          <a:srcRect t="367" b="367"/>
          <a:stretch/>
        </p:blipFill>
        <p:spPr>
          <a:xfrm>
            <a:off x="301178" y="3724092"/>
            <a:ext cx="810608" cy="804661"/>
          </a:xfrm>
          <a:prstGeom prst="rect">
            <a:avLst/>
          </a:prstGeom>
          <a:noFill/>
          <a:ln>
            <a:noFill/>
          </a:ln>
        </p:spPr>
      </p:pic>
      <p:pic>
        <p:nvPicPr>
          <p:cNvPr id="16" name="Shape 548">
            <a:extLst>
              <a:ext uri="{FF2B5EF4-FFF2-40B4-BE49-F238E27FC236}">
                <a16:creationId xmlns:a16="http://schemas.microsoft.com/office/drawing/2014/main" id="{8B8179FE-F0BF-44A4-9B64-0C027C56E188}"/>
              </a:ext>
            </a:extLst>
          </p:cNvPr>
          <p:cNvPicPr preferRelativeResize="0"/>
          <p:nvPr/>
        </p:nvPicPr>
        <p:blipFill>
          <a:blip r:embed="rId5">
            <a:alphaModFix/>
          </a:blip>
          <a:srcRect/>
          <a:stretch/>
        </p:blipFill>
        <p:spPr>
          <a:xfrm>
            <a:off x="304335" y="2814909"/>
            <a:ext cx="779940" cy="779940"/>
          </a:xfrm>
          <a:prstGeom prst="rect">
            <a:avLst/>
          </a:prstGeom>
          <a:noFill/>
          <a:ln>
            <a:noFill/>
          </a:ln>
        </p:spPr>
      </p:pic>
      <p:pic>
        <p:nvPicPr>
          <p:cNvPr id="3" name="Grafik 2">
            <a:extLst>
              <a:ext uri="{FF2B5EF4-FFF2-40B4-BE49-F238E27FC236}">
                <a16:creationId xmlns:a16="http://schemas.microsoft.com/office/drawing/2014/main" id="{E31BEC57-95C7-DDC4-E22C-8F9911BC1D4D}"/>
              </a:ext>
            </a:extLst>
          </p:cNvPr>
          <p:cNvPicPr>
            <a:picLocks noChangeAspect="1"/>
          </p:cNvPicPr>
          <p:nvPr/>
        </p:nvPicPr>
        <p:blipFill>
          <a:blip r:embed="rId6"/>
          <a:stretch>
            <a:fillRect/>
          </a:stretch>
        </p:blipFill>
        <p:spPr>
          <a:xfrm>
            <a:off x="4892384" y="1438638"/>
            <a:ext cx="3911017" cy="2193094"/>
          </a:xfrm>
          <a:prstGeom prst="rect">
            <a:avLst/>
          </a:prstGeom>
        </p:spPr>
      </p:pic>
      <p:sp>
        <p:nvSpPr>
          <p:cNvPr id="4" name="Rechteck 3">
            <a:extLst>
              <a:ext uri="{FF2B5EF4-FFF2-40B4-BE49-F238E27FC236}">
                <a16:creationId xmlns:a16="http://schemas.microsoft.com/office/drawing/2014/main" id="{CB850942-F050-6560-F59E-93E115079ADD}"/>
              </a:ext>
            </a:extLst>
          </p:cNvPr>
          <p:cNvSpPr/>
          <p:nvPr/>
        </p:nvSpPr>
        <p:spPr>
          <a:xfrm>
            <a:off x="4167600" y="3662148"/>
            <a:ext cx="5360584" cy="246221"/>
          </a:xfrm>
          <a:prstGeom prst="rect">
            <a:avLst/>
          </a:prstGeom>
        </p:spPr>
        <p:txBody>
          <a:bodyPr wrap="square">
            <a:spAutoFit/>
          </a:bodyPr>
          <a:lstStyle/>
          <a:p>
            <a:pPr algn="ctr"/>
            <a:r>
              <a:rPr lang="de-DE" sz="1000" err="1">
                <a:latin typeface="Calibri" panose="020F0502020204030204" pitchFamily="34" charset="0"/>
              </a:rPr>
              <a:t>Skeptical</a:t>
            </a:r>
            <a:r>
              <a:rPr lang="de-DE" sz="1000">
                <a:latin typeface="Calibri" panose="020F0502020204030204" pitchFamily="34" charset="0"/>
              </a:rPr>
              <a:t> Science - https://skepticalscience.com/graphics.php?g=417</a:t>
            </a:r>
            <a:endParaRPr lang="de-DE" sz="1000"/>
          </a:p>
        </p:txBody>
      </p:sp>
      <p:pic>
        <p:nvPicPr>
          <p:cNvPr id="6" name="Grafik 5">
            <a:extLst>
              <a:ext uri="{FF2B5EF4-FFF2-40B4-BE49-F238E27FC236}">
                <a16:creationId xmlns:a16="http://schemas.microsoft.com/office/drawing/2014/main" id="{3E59982E-110F-0816-5DE8-1AF3852A518F}"/>
              </a:ext>
            </a:extLst>
          </p:cNvPr>
          <p:cNvPicPr>
            <a:picLocks noChangeAspect="1"/>
          </p:cNvPicPr>
          <p:nvPr/>
        </p:nvPicPr>
        <p:blipFill>
          <a:blip r:embed="rId7"/>
          <a:stretch>
            <a:fillRect/>
          </a:stretch>
        </p:blipFill>
        <p:spPr>
          <a:xfrm>
            <a:off x="4240871" y="4603068"/>
            <a:ext cx="651513" cy="481553"/>
          </a:xfrm>
          <a:prstGeom prst="rect">
            <a:avLst/>
          </a:prstGeom>
          <a:solidFill>
            <a:schemeClr val="bg1">
              <a:lumMod val="85000"/>
            </a:schemeClr>
          </a:solid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Shape 324"/>
        <p:cNvGrpSpPr/>
        <p:nvPr/>
      </p:nvGrpSpPr>
      <p:grpSpPr>
        <a:xfrm>
          <a:off x="0" y="0"/>
          <a:ext cx="0" cy="0"/>
          <a:chOff x="0" y="0"/>
          <a:chExt cx="0" cy="0"/>
        </a:xfrm>
      </p:grpSpPr>
      <p:sp>
        <p:nvSpPr>
          <p:cNvPr id="325" name="Shape 325"/>
          <p:cNvSpPr txBox="1"/>
          <p:nvPr/>
        </p:nvSpPr>
        <p:spPr>
          <a:xfrm>
            <a:off x="1247168" y="612193"/>
            <a:ext cx="3697800" cy="1477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FACT</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Natural influences that ended the Little Ice Age have been swamped by recent human activity.</a:t>
            </a:r>
            <a:endParaRPr>
              <a:solidFill>
                <a:schemeClr val="tx1"/>
              </a:solidFill>
            </a:endParaRPr>
          </a:p>
        </p:txBody>
      </p:sp>
      <p:sp>
        <p:nvSpPr>
          <p:cNvPr id="326" name="Shape 326"/>
          <p:cNvSpPr txBox="1"/>
          <p:nvPr/>
        </p:nvSpPr>
        <p:spPr>
          <a:xfrm>
            <a:off x="1247168" y="2078680"/>
            <a:ext cx="3585257" cy="1191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MYTH</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Current warming is just the continuation of natural recovery from the Little Ice Age.</a:t>
            </a:r>
            <a:endParaRPr sz="1800">
              <a:solidFill>
                <a:schemeClr val="tx1"/>
              </a:solidFill>
              <a:latin typeface="Calibri"/>
              <a:ea typeface="Calibri"/>
              <a:cs typeface="Calibri"/>
              <a:sym typeface="Calibri"/>
            </a:endParaRPr>
          </a:p>
        </p:txBody>
      </p:sp>
      <p:sp>
        <p:nvSpPr>
          <p:cNvPr id="327" name="Shape 327"/>
          <p:cNvSpPr txBox="1"/>
          <p:nvPr/>
        </p:nvSpPr>
        <p:spPr>
          <a:xfrm>
            <a:off x="1247168" y="3653187"/>
            <a:ext cx="3379200" cy="1191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FALLACY</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The natural factors that ended the Little Ice Age are no longer significant.</a:t>
            </a:r>
            <a:endParaRPr>
              <a:solidFill>
                <a:schemeClr val="tx1"/>
              </a:solidFill>
            </a:endParaRPr>
          </a:p>
        </p:txBody>
      </p:sp>
      <p:sp>
        <p:nvSpPr>
          <p:cNvPr id="332" name="Shape 332"/>
          <p:cNvSpPr txBox="1"/>
          <p:nvPr/>
        </p:nvSpPr>
        <p:spPr>
          <a:xfrm>
            <a:off x="5988275" y="4728200"/>
            <a:ext cx="2571300" cy="2748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b="1">
                <a:solidFill>
                  <a:schemeClr val="tx1"/>
                </a:solidFill>
                <a:latin typeface="Calibri"/>
                <a:ea typeface="Calibri"/>
                <a:cs typeface="Calibri"/>
                <a:sym typeface="Calibri"/>
              </a:rPr>
              <a:t>http://sks.to/lia</a:t>
            </a:r>
            <a:endParaRPr sz="1200">
              <a:solidFill>
                <a:schemeClr val="tx1"/>
              </a:solidFill>
              <a:latin typeface="Calibri"/>
              <a:ea typeface="Calibri"/>
              <a:cs typeface="Calibri"/>
              <a:sym typeface="Calibri"/>
            </a:endParaRPr>
          </a:p>
        </p:txBody>
      </p:sp>
      <p:sp>
        <p:nvSpPr>
          <p:cNvPr id="11" name="Shape 96">
            <a:hlinkClick r:id="rId3" action="ppaction://hlinksldjump"/>
            <a:extLst>
              <a:ext uri="{FF2B5EF4-FFF2-40B4-BE49-F238E27FC236}">
                <a16:creationId xmlns:a16="http://schemas.microsoft.com/office/drawing/2014/main" id="{297CF5EC-5542-4BF5-B97D-F69547AADABF}"/>
              </a:ext>
            </a:extLst>
          </p:cNvPr>
          <p:cNvSpPr/>
          <p:nvPr/>
        </p:nvSpPr>
        <p:spPr>
          <a:xfrm>
            <a:off x="8599200" y="4739350"/>
            <a:ext cx="408000" cy="274800"/>
          </a:xfrm>
          <a:prstGeom prst="leftArrow">
            <a:avLst>
              <a:gd name="adj1" fmla="val 50000"/>
              <a:gd name="adj2" fmla="val 50000"/>
            </a:avLst>
          </a:prstGeom>
          <a:solidFill>
            <a:srgbClr val="D9D9D9"/>
          </a:solidFill>
          <a:ln w="9525" cap="flat" cmpd="sng">
            <a:solidFill>
              <a:srgbClr val="888888"/>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solidFill>
                <a:schemeClr val="tx1"/>
              </a:solidFill>
            </a:endParaRPr>
          </a:p>
        </p:txBody>
      </p:sp>
      <p:sp>
        <p:nvSpPr>
          <p:cNvPr id="12" name="Textfeld 11">
            <a:extLst>
              <a:ext uri="{FF2B5EF4-FFF2-40B4-BE49-F238E27FC236}">
                <a16:creationId xmlns:a16="http://schemas.microsoft.com/office/drawing/2014/main" id="{D3BDDB31-A115-411F-BE1C-58A14840698C}"/>
              </a:ext>
            </a:extLst>
          </p:cNvPr>
          <p:cNvSpPr txBox="1"/>
          <p:nvPr/>
        </p:nvSpPr>
        <p:spPr>
          <a:xfrm flipH="1">
            <a:off x="239150" y="70340"/>
            <a:ext cx="8676249" cy="461665"/>
          </a:xfrm>
          <a:prstGeom prst="rect">
            <a:avLst/>
          </a:prstGeom>
          <a:noFill/>
        </p:spPr>
        <p:txBody>
          <a:bodyPr wrap="square" rtlCol="0">
            <a:spAutoFit/>
          </a:bodyPr>
          <a:lstStyle/>
          <a:p>
            <a:pPr lvl="0" algn="ctr"/>
            <a:r>
              <a:rPr lang="en-US" sz="2400">
                <a:solidFill>
                  <a:schemeClr val="tx1"/>
                </a:solidFill>
              </a:rPr>
              <a:t>Past and future climate change</a:t>
            </a:r>
          </a:p>
        </p:txBody>
      </p:sp>
      <p:sp>
        <p:nvSpPr>
          <p:cNvPr id="14" name="Shape 520">
            <a:extLst>
              <a:ext uri="{FF2B5EF4-FFF2-40B4-BE49-F238E27FC236}">
                <a16:creationId xmlns:a16="http://schemas.microsoft.com/office/drawing/2014/main" id="{B66AB351-A7A7-41C1-83FE-F2515B73005F}"/>
              </a:ext>
            </a:extLst>
          </p:cNvPr>
          <p:cNvSpPr txBox="1"/>
          <p:nvPr/>
        </p:nvSpPr>
        <p:spPr>
          <a:xfrm>
            <a:off x="48968" y="4542699"/>
            <a:ext cx="1287300" cy="58457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b="1">
                <a:solidFill>
                  <a:schemeClr val="tx1"/>
                </a:solidFill>
                <a:latin typeface="Calibri"/>
                <a:ea typeface="Calibri"/>
                <a:cs typeface="Calibri"/>
                <a:sym typeface="Calibri"/>
              </a:rPr>
              <a:t>Single Cause</a:t>
            </a:r>
            <a:endParaRPr sz="1600" b="1">
              <a:solidFill>
                <a:schemeClr val="tx1"/>
              </a:solidFill>
              <a:latin typeface="Calibri"/>
              <a:ea typeface="Calibri"/>
              <a:cs typeface="Calibri"/>
              <a:sym typeface="Calibri"/>
            </a:endParaRPr>
          </a:p>
        </p:txBody>
      </p:sp>
      <p:pic>
        <p:nvPicPr>
          <p:cNvPr id="15" name="Shape 521">
            <a:extLst>
              <a:ext uri="{FF2B5EF4-FFF2-40B4-BE49-F238E27FC236}">
                <a16:creationId xmlns:a16="http://schemas.microsoft.com/office/drawing/2014/main" id="{FF05611A-B6EA-44EF-B200-5C4221F5BFE1}"/>
              </a:ext>
            </a:extLst>
          </p:cNvPr>
          <p:cNvPicPr preferRelativeResize="0"/>
          <p:nvPr/>
        </p:nvPicPr>
        <p:blipFill>
          <a:blip r:embed="rId4">
            <a:alphaModFix/>
          </a:blip>
          <a:srcRect t="367" b="367"/>
          <a:stretch/>
        </p:blipFill>
        <p:spPr>
          <a:xfrm>
            <a:off x="287314" y="3737947"/>
            <a:ext cx="810608" cy="804661"/>
          </a:xfrm>
          <a:prstGeom prst="rect">
            <a:avLst/>
          </a:prstGeom>
          <a:noFill/>
          <a:ln>
            <a:noFill/>
          </a:ln>
        </p:spPr>
      </p:pic>
      <p:pic>
        <p:nvPicPr>
          <p:cNvPr id="16" name="Shape 522">
            <a:extLst>
              <a:ext uri="{FF2B5EF4-FFF2-40B4-BE49-F238E27FC236}">
                <a16:creationId xmlns:a16="http://schemas.microsoft.com/office/drawing/2014/main" id="{B080EE3A-1BF7-4444-8BF7-31477D20B154}"/>
              </a:ext>
            </a:extLst>
          </p:cNvPr>
          <p:cNvPicPr preferRelativeResize="0"/>
          <p:nvPr/>
        </p:nvPicPr>
        <p:blipFill>
          <a:blip r:embed="rId5">
            <a:alphaModFix/>
          </a:blip>
          <a:srcRect/>
          <a:stretch/>
        </p:blipFill>
        <p:spPr>
          <a:xfrm>
            <a:off x="302648" y="2828764"/>
            <a:ext cx="779940" cy="779940"/>
          </a:xfrm>
          <a:prstGeom prst="rect">
            <a:avLst/>
          </a:prstGeom>
          <a:noFill/>
          <a:ln>
            <a:noFill/>
          </a:ln>
        </p:spPr>
      </p:pic>
      <p:pic>
        <p:nvPicPr>
          <p:cNvPr id="3" name="Grafik 2">
            <a:extLst>
              <a:ext uri="{FF2B5EF4-FFF2-40B4-BE49-F238E27FC236}">
                <a16:creationId xmlns:a16="http://schemas.microsoft.com/office/drawing/2014/main" id="{D64E901E-1167-40A8-BD00-5BF0E544AACB}"/>
              </a:ext>
            </a:extLst>
          </p:cNvPr>
          <p:cNvPicPr>
            <a:picLocks noChangeAspect="1"/>
          </p:cNvPicPr>
          <p:nvPr/>
        </p:nvPicPr>
        <p:blipFill>
          <a:blip r:embed="rId6"/>
          <a:stretch>
            <a:fillRect/>
          </a:stretch>
        </p:blipFill>
        <p:spPr>
          <a:xfrm>
            <a:off x="4935929" y="1201448"/>
            <a:ext cx="3936180" cy="2952135"/>
          </a:xfrm>
          <a:prstGeom prst="rect">
            <a:avLst/>
          </a:prstGeom>
        </p:spPr>
      </p:pic>
      <p:sp>
        <p:nvSpPr>
          <p:cNvPr id="17" name="Rechteck 16">
            <a:extLst>
              <a:ext uri="{FF2B5EF4-FFF2-40B4-BE49-F238E27FC236}">
                <a16:creationId xmlns:a16="http://schemas.microsoft.com/office/drawing/2014/main" id="{E58C71BE-4B89-416F-9185-C7F595C04D80}"/>
              </a:ext>
            </a:extLst>
          </p:cNvPr>
          <p:cNvSpPr/>
          <p:nvPr/>
        </p:nvSpPr>
        <p:spPr>
          <a:xfrm>
            <a:off x="4933216" y="4125235"/>
            <a:ext cx="4020438" cy="246221"/>
          </a:xfrm>
          <a:prstGeom prst="rect">
            <a:avLst/>
          </a:prstGeom>
        </p:spPr>
        <p:txBody>
          <a:bodyPr wrap="square">
            <a:spAutoFit/>
          </a:bodyPr>
          <a:lstStyle/>
          <a:p>
            <a:pPr algn="r"/>
            <a:r>
              <a:rPr lang="de-DE" sz="1000" err="1">
                <a:solidFill>
                  <a:schemeClr val="tx1"/>
                </a:solidFill>
                <a:latin typeface="Calibri" panose="020F0502020204030204" pitchFamily="34" charset="0"/>
              </a:rPr>
              <a:t>Skeptical</a:t>
            </a:r>
            <a:r>
              <a:rPr lang="de-DE" sz="1000">
                <a:solidFill>
                  <a:schemeClr val="tx1"/>
                </a:solidFill>
                <a:latin typeface="Calibri" panose="020F0502020204030204" pitchFamily="34" charset="0"/>
              </a:rPr>
              <a:t> Science - https://skepticalscience.com/graphics.php?g=40</a:t>
            </a:r>
            <a:endParaRPr lang="de-DE" sz="1000">
              <a:solidFill>
                <a:schemeClr val="tx1"/>
              </a:solidFill>
            </a:endParaRPr>
          </a:p>
        </p:txBody>
      </p:sp>
      <p:pic>
        <p:nvPicPr>
          <p:cNvPr id="4" name="Grafik 3">
            <a:extLst>
              <a:ext uri="{FF2B5EF4-FFF2-40B4-BE49-F238E27FC236}">
                <a16:creationId xmlns:a16="http://schemas.microsoft.com/office/drawing/2014/main" id="{E8385466-02FA-9186-B9B9-39166C8E79AE}"/>
              </a:ext>
            </a:extLst>
          </p:cNvPr>
          <p:cNvPicPr>
            <a:picLocks noChangeAspect="1"/>
          </p:cNvPicPr>
          <p:nvPr/>
        </p:nvPicPr>
        <p:blipFill>
          <a:blip r:embed="rId7"/>
          <a:stretch>
            <a:fillRect/>
          </a:stretch>
        </p:blipFill>
        <p:spPr>
          <a:xfrm>
            <a:off x="4240871" y="4603068"/>
            <a:ext cx="651513" cy="481553"/>
          </a:xfrm>
          <a:prstGeom prst="rect">
            <a:avLst/>
          </a:prstGeom>
          <a:solidFill>
            <a:schemeClr val="bg1">
              <a:lumMod val="85000"/>
            </a:schemeClr>
          </a:solid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Shape 337"/>
        <p:cNvGrpSpPr/>
        <p:nvPr/>
      </p:nvGrpSpPr>
      <p:grpSpPr>
        <a:xfrm>
          <a:off x="0" y="0"/>
          <a:ext cx="0" cy="0"/>
          <a:chOff x="0" y="0"/>
          <a:chExt cx="0" cy="0"/>
        </a:xfrm>
      </p:grpSpPr>
      <p:sp>
        <p:nvSpPr>
          <p:cNvPr id="338" name="Shape 338"/>
          <p:cNvSpPr txBox="1"/>
          <p:nvPr/>
        </p:nvSpPr>
        <p:spPr>
          <a:xfrm>
            <a:off x="1247168" y="682532"/>
            <a:ext cx="3553432" cy="1477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FACT</a:t>
            </a:r>
            <a:endParaRPr>
              <a:solidFill>
                <a:schemeClr val="tx1"/>
              </a:solidFill>
            </a:endParaRPr>
          </a:p>
          <a:p>
            <a:pPr lvl="0"/>
            <a:r>
              <a:rPr lang="en-US" sz="1800">
                <a:solidFill>
                  <a:schemeClr val="tx1"/>
                </a:solidFill>
                <a:latin typeface="Calibri"/>
                <a:ea typeface="Calibri"/>
                <a:cs typeface="Calibri"/>
                <a:sym typeface="Calibri"/>
              </a:rPr>
              <a:t>In the past when the sun was cooler, CO</a:t>
            </a:r>
            <a:r>
              <a:rPr lang="en-US" sz="1800" baseline="-25000">
                <a:solidFill>
                  <a:schemeClr val="tx1"/>
                </a:solidFill>
                <a:latin typeface="Calibri"/>
                <a:ea typeface="Calibri"/>
                <a:cs typeface="Calibri"/>
                <a:sym typeface="Calibri"/>
              </a:rPr>
              <a:t>2</a:t>
            </a:r>
            <a:r>
              <a:rPr lang="en-US" sz="1800">
                <a:solidFill>
                  <a:schemeClr val="tx1"/>
                </a:solidFill>
                <a:latin typeface="Calibri"/>
                <a:ea typeface="Calibri"/>
                <a:cs typeface="Calibri"/>
                <a:sym typeface="Calibri"/>
              </a:rPr>
              <a:t> was higher. The two roughly balanced each other. We are now raising CO</a:t>
            </a:r>
            <a:r>
              <a:rPr lang="en-US" sz="1800" baseline="-25000">
                <a:solidFill>
                  <a:schemeClr val="tx1"/>
                </a:solidFill>
                <a:latin typeface="Calibri"/>
                <a:ea typeface="Calibri"/>
                <a:cs typeface="Calibri"/>
                <a:sym typeface="Calibri"/>
              </a:rPr>
              <a:t>2</a:t>
            </a:r>
            <a:r>
              <a:rPr lang="en-US" sz="1800">
                <a:solidFill>
                  <a:schemeClr val="tx1"/>
                </a:solidFill>
                <a:latin typeface="Calibri"/>
                <a:ea typeface="Calibri"/>
                <a:cs typeface="Calibri"/>
                <a:sym typeface="Calibri"/>
              </a:rPr>
              <a:t> levels with a warmer sun.</a:t>
            </a:r>
            <a:endParaRPr>
              <a:solidFill>
                <a:schemeClr val="tx1"/>
              </a:solidFill>
            </a:endParaRPr>
          </a:p>
        </p:txBody>
      </p:sp>
      <p:sp>
        <p:nvSpPr>
          <p:cNvPr id="339" name="Shape 339"/>
          <p:cNvSpPr txBox="1"/>
          <p:nvPr/>
        </p:nvSpPr>
        <p:spPr>
          <a:xfrm>
            <a:off x="1247168" y="2371542"/>
            <a:ext cx="3852300" cy="1191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MYTH</a:t>
            </a:r>
            <a:endParaRPr>
              <a:solidFill>
                <a:schemeClr val="tx1"/>
              </a:solidFill>
            </a:endParaRPr>
          </a:p>
          <a:p>
            <a:pPr lvl="0"/>
            <a:r>
              <a:rPr lang="en-US" sz="1800">
                <a:solidFill>
                  <a:schemeClr val="tx1"/>
                </a:solidFill>
                <a:latin typeface="Calibri"/>
                <a:ea typeface="Calibri"/>
                <a:cs typeface="Calibri"/>
                <a:sym typeface="Calibri"/>
              </a:rPr>
              <a:t>CO</a:t>
            </a:r>
            <a:r>
              <a:rPr lang="en-US" sz="1800" baseline="-25000">
                <a:solidFill>
                  <a:schemeClr val="tx1"/>
                </a:solidFill>
                <a:latin typeface="Calibri"/>
                <a:ea typeface="Calibri"/>
                <a:cs typeface="Calibri"/>
                <a:sym typeface="Calibri"/>
              </a:rPr>
              <a:t>2</a:t>
            </a:r>
            <a:r>
              <a:rPr lang="en-US" sz="1800">
                <a:solidFill>
                  <a:schemeClr val="tx1"/>
                </a:solidFill>
                <a:latin typeface="Calibri"/>
                <a:ea typeface="Calibri"/>
                <a:cs typeface="Calibri"/>
                <a:sym typeface="Calibri"/>
              </a:rPr>
              <a:t> was higher in the past but the world didn't boil away so the greenhouse effect is weak.</a:t>
            </a:r>
            <a:endParaRPr sz="1800">
              <a:solidFill>
                <a:schemeClr val="tx1"/>
              </a:solidFill>
              <a:latin typeface="Calibri"/>
              <a:ea typeface="Calibri"/>
              <a:cs typeface="Calibri"/>
              <a:sym typeface="Calibri"/>
            </a:endParaRPr>
          </a:p>
        </p:txBody>
      </p:sp>
      <p:sp>
        <p:nvSpPr>
          <p:cNvPr id="340" name="Shape 340"/>
          <p:cNvSpPr txBox="1"/>
          <p:nvPr/>
        </p:nvSpPr>
        <p:spPr>
          <a:xfrm>
            <a:off x="1247168" y="3587643"/>
            <a:ext cx="3379200" cy="101879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FALLACY</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Ignores the role of the sun which was cooler in the past.</a:t>
            </a:r>
            <a:endParaRPr>
              <a:solidFill>
                <a:schemeClr val="tx1"/>
              </a:solidFill>
            </a:endParaRPr>
          </a:p>
        </p:txBody>
      </p:sp>
      <p:sp>
        <p:nvSpPr>
          <p:cNvPr id="344" name="Shape 344"/>
          <p:cNvSpPr txBox="1"/>
          <p:nvPr/>
        </p:nvSpPr>
        <p:spPr>
          <a:xfrm>
            <a:off x="5988275" y="4728200"/>
            <a:ext cx="2571300" cy="2748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b="1">
                <a:solidFill>
                  <a:schemeClr val="tx1"/>
                </a:solidFill>
                <a:latin typeface="Calibri"/>
                <a:ea typeface="Calibri"/>
                <a:cs typeface="Calibri"/>
                <a:sym typeface="Calibri"/>
              </a:rPr>
              <a:t>http://sks.to/pastco2</a:t>
            </a:r>
            <a:endParaRPr sz="1200">
              <a:solidFill>
                <a:schemeClr val="tx1"/>
              </a:solidFill>
              <a:latin typeface="Calibri"/>
              <a:ea typeface="Calibri"/>
              <a:cs typeface="Calibri"/>
              <a:sym typeface="Calibri"/>
            </a:endParaRPr>
          </a:p>
        </p:txBody>
      </p:sp>
      <p:sp>
        <p:nvSpPr>
          <p:cNvPr id="9" name="Shape 96">
            <a:hlinkClick r:id="rId3" action="ppaction://hlinksldjump"/>
            <a:extLst>
              <a:ext uri="{FF2B5EF4-FFF2-40B4-BE49-F238E27FC236}">
                <a16:creationId xmlns:a16="http://schemas.microsoft.com/office/drawing/2014/main" id="{658D9003-C3A8-4D6F-BB5C-2B6749A00411}"/>
              </a:ext>
            </a:extLst>
          </p:cNvPr>
          <p:cNvSpPr/>
          <p:nvPr/>
        </p:nvSpPr>
        <p:spPr>
          <a:xfrm>
            <a:off x="8599200" y="4739350"/>
            <a:ext cx="408000" cy="274800"/>
          </a:xfrm>
          <a:prstGeom prst="leftArrow">
            <a:avLst>
              <a:gd name="adj1" fmla="val 50000"/>
              <a:gd name="adj2" fmla="val 50000"/>
            </a:avLst>
          </a:prstGeom>
          <a:solidFill>
            <a:srgbClr val="D9D9D9"/>
          </a:solidFill>
          <a:ln w="9525" cap="flat" cmpd="sng">
            <a:solidFill>
              <a:srgbClr val="888888"/>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solidFill>
                <a:schemeClr val="tx1"/>
              </a:solidFill>
            </a:endParaRPr>
          </a:p>
        </p:txBody>
      </p:sp>
      <p:sp>
        <p:nvSpPr>
          <p:cNvPr id="10" name="Textfeld 9">
            <a:extLst>
              <a:ext uri="{FF2B5EF4-FFF2-40B4-BE49-F238E27FC236}">
                <a16:creationId xmlns:a16="http://schemas.microsoft.com/office/drawing/2014/main" id="{220788E4-B284-4D91-A94F-FD88B3F28C8B}"/>
              </a:ext>
            </a:extLst>
          </p:cNvPr>
          <p:cNvSpPr txBox="1"/>
          <p:nvPr/>
        </p:nvSpPr>
        <p:spPr>
          <a:xfrm flipH="1">
            <a:off x="239150" y="70340"/>
            <a:ext cx="8676249" cy="461665"/>
          </a:xfrm>
          <a:prstGeom prst="rect">
            <a:avLst/>
          </a:prstGeom>
          <a:noFill/>
        </p:spPr>
        <p:txBody>
          <a:bodyPr wrap="square" rtlCol="0">
            <a:spAutoFit/>
          </a:bodyPr>
          <a:lstStyle/>
          <a:p>
            <a:pPr lvl="0" algn="ctr"/>
            <a:r>
              <a:rPr lang="en-US" sz="2400">
                <a:solidFill>
                  <a:schemeClr val="tx1"/>
                </a:solidFill>
              </a:rPr>
              <a:t>Past and future climate change</a:t>
            </a:r>
          </a:p>
        </p:txBody>
      </p:sp>
      <p:sp>
        <p:nvSpPr>
          <p:cNvPr id="13" name="Shape 90">
            <a:extLst>
              <a:ext uri="{FF2B5EF4-FFF2-40B4-BE49-F238E27FC236}">
                <a16:creationId xmlns:a16="http://schemas.microsoft.com/office/drawing/2014/main" id="{4541B4A3-BB90-413F-9B09-9FFC4444CBBE}"/>
              </a:ext>
            </a:extLst>
          </p:cNvPr>
          <p:cNvSpPr txBox="1"/>
          <p:nvPr/>
        </p:nvSpPr>
        <p:spPr>
          <a:xfrm>
            <a:off x="100043" y="4534229"/>
            <a:ext cx="1190561" cy="58477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b="1">
                <a:solidFill>
                  <a:schemeClr val="tx1"/>
                </a:solidFill>
                <a:latin typeface="Calibri"/>
                <a:ea typeface="Calibri"/>
                <a:cs typeface="Calibri"/>
                <a:sym typeface="Calibri"/>
              </a:rPr>
              <a:t>Slothful induction</a:t>
            </a:r>
            <a:endParaRPr sz="1600" b="1">
              <a:solidFill>
                <a:schemeClr val="tx1"/>
              </a:solidFill>
              <a:latin typeface="Calibri"/>
              <a:ea typeface="Calibri"/>
              <a:cs typeface="Calibri"/>
              <a:sym typeface="Calibri"/>
            </a:endParaRPr>
          </a:p>
        </p:txBody>
      </p:sp>
      <p:pic>
        <p:nvPicPr>
          <p:cNvPr id="14" name="Shape 95">
            <a:extLst>
              <a:ext uri="{FF2B5EF4-FFF2-40B4-BE49-F238E27FC236}">
                <a16:creationId xmlns:a16="http://schemas.microsoft.com/office/drawing/2014/main" id="{C07BD0CA-F2FB-4665-B901-E3083D014637}"/>
              </a:ext>
            </a:extLst>
          </p:cNvPr>
          <p:cNvPicPr preferRelativeResize="0"/>
          <p:nvPr/>
        </p:nvPicPr>
        <p:blipFill>
          <a:blip r:embed="rId4">
            <a:alphaModFix/>
          </a:blip>
          <a:srcRect t="375" b="375"/>
          <a:stretch/>
        </p:blipFill>
        <p:spPr>
          <a:xfrm>
            <a:off x="292952" y="3735584"/>
            <a:ext cx="804661" cy="798618"/>
          </a:xfrm>
          <a:prstGeom prst="rect">
            <a:avLst/>
          </a:prstGeom>
          <a:noFill/>
          <a:ln>
            <a:noFill/>
          </a:ln>
        </p:spPr>
      </p:pic>
      <p:sp>
        <p:nvSpPr>
          <p:cNvPr id="12" name="Shape 122">
            <a:extLst>
              <a:ext uri="{FF2B5EF4-FFF2-40B4-BE49-F238E27FC236}">
                <a16:creationId xmlns:a16="http://schemas.microsoft.com/office/drawing/2014/main" id="{5168C6C7-1711-4F74-AC1D-5337DB0A7C17}"/>
              </a:ext>
            </a:extLst>
          </p:cNvPr>
          <p:cNvSpPr txBox="1"/>
          <p:nvPr/>
        </p:nvSpPr>
        <p:spPr>
          <a:xfrm>
            <a:off x="4816062" y="4205272"/>
            <a:ext cx="4140900" cy="4005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SzPts val="1100"/>
              <a:buNone/>
            </a:pPr>
            <a:r>
              <a:rPr lang="en-US" sz="1000">
                <a:solidFill>
                  <a:schemeClr val="tx1"/>
                </a:solidFill>
                <a:latin typeface="Calibri"/>
                <a:ea typeface="Calibri"/>
                <a:cs typeface="Calibri"/>
                <a:sym typeface="Calibri"/>
              </a:rPr>
              <a:t>Skeptical Science - https://skepticalscience.com/graphics.php?g=303</a:t>
            </a:r>
            <a:endParaRPr sz="1000">
              <a:solidFill>
                <a:schemeClr val="tx1"/>
              </a:solidFill>
              <a:latin typeface="Calibri"/>
              <a:ea typeface="Calibri"/>
              <a:cs typeface="Calibri"/>
              <a:sym typeface="Calibri"/>
            </a:endParaRPr>
          </a:p>
        </p:txBody>
      </p:sp>
      <p:pic>
        <p:nvPicPr>
          <p:cNvPr id="4" name="Grafik 3">
            <a:extLst>
              <a:ext uri="{FF2B5EF4-FFF2-40B4-BE49-F238E27FC236}">
                <a16:creationId xmlns:a16="http://schemas.microsoft.com/office/drawing/2014/main" id="{9B2EFE8B-B30A-4ED0-BED4-3D9B9AD24F5E}"/>
              </a:ext>
            </a:extLst>
          </p:cNvPr>
          <p:cNvPicPr>
            <a:picLocks noChangeAspect="1"/>
          </p:cNvPicPr>
          <p:nvPr/>
        </p:nvPicPr>
        <p:blipFill>
          <a:blip r:embed="rId5"/>
          <a:stretch>
            <a:fillRect/>
          </a:stretch>
        </p:blipFill>
        <p:spPr>
          <a:xfrm>
            <a:off x="4998174" y="1037786"/>
            <a:ext cx="3857994" cy="3183598"/>
          </a:xfrm>
          <a:prstGeom prst="rect">
            <a:avLst/>
          </a:prstGeom>
        </p:spPr>
      </p:pic>
      <p:pic>
        <p:nvPicPr>
          <p:cNvPr id="2" name="Shape 95">
            <a:extLst>
              <a:ext uri="{FF2B5EF4-FFF2-40B4-BE49-F238E27FC236}">
                <a16:creationId xmlns:a16="http://schemas.microsoft.com/office/drawing/2014/main" id="{85AF3B89-D108-FA2D-DD54-DE8973FB5BB3}"/>
              </a:ext>
            </a:extLst>
          </p:cNvPr>
          <p:cNvPicPr preferRelativeResize="0"/>
          <p:nvPr/>
        </p:nvPicPr>
        <p:blipFill>
          <a:blip r:embed="rId6">
            <a:alphaModFix/>
          </a:blip>
          <a:srcRect t="375" b="375"/>
          <a:stretch/>
        </p:blipFill>
        <p:spPr>
          <a:xfrm>
            <a:off x="292952" y="2863009"/>
            <a:ext cx="804661" cy="798618"/>
          </a:xfrm>
          <a:prstGeom prst="rect">
            <a:avLst/>
          </a:prstGeom>
          <a:noFill/>
          <a:ln>
            <a:noFill/>
          </a:ln>
        </p:spPr>
      </p:pic>
      <p:pic>
        <p:nvPicPr>
          <p:cNvPr id="5" name="Grafik 4">
            <a:extLst>
              <a:ext uri="{FF2B5EF4-FFF2-40B4-BE49-F238E27FC236}">
                <a16:creationId xmlns:a16="http://schemas.microsoft.com/office/drawing/2014/main" id="{1B8C8A19-60C3-511B-3659-4E909753840C}"/>
              </a:ext>
            </a:extLst>
          </p:cNvPr>
          <p:cNvPicPr>
            <a:picLocks noChangeAspect="1"/>
          </p:cNvPicPr>
          <p:nvPr/>
        </p:nvPicPr>
        <p:blipFill>
          <a:blip r:embed="rId7"/>
          <a:stretch>
            <a:fillRect/>
          </a:stretch>
        </p:blipFill>
        <p:spPr>
          <a:xfrm>
            <a:off x="4240871" y="4603068"/>
            <a:ext cx="651513" cy="481553"/>
          </a:xfrm>
          <a:prstGeom prst="rect">
            <a:avLst/>
          </a:prstGeom>
          <a:solidFill>
            <a:schemeClr val="bg1">
              <a:lumMod val="85000"/>
            </a:schemeClr>
          </a:solid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4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Shape 348"/>
        <p:cNvGrpSpPr/>
        <p:nvPr/>
      </p:nvGrpSpPr>
      <p:grpSpPr>
        <a:xfrm>
          <a:off x="0" y="0"/>
          <a:ext cx="0" cy="0"/>
          <a:chOff x="0" y="0"/>
          <a:chExt cx="0" cy="0"/>
        </a:xfrm>
      </p:grpSpPr>
      <p:sp>
        <p:nvSpPr>
          <p:cNvPr id="349" name="Shape 349"/>
          <p:cNvSpPr txBox="1"/>
          <p:nvPr/>
        </p:nvSpPr>
        <p:spPr>
          <a:xfrm>
            <a:off x="1240134" y="598125"/>
            <a:ext cx="3697800" cy="1477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FACT</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While the Medieval Warm Period saw unusually warm temperatures in some regions, globally the planet was cooler than now.</a:t>
            </a:r>
            <a:endParaRPr>
              <a:solidFill>
                <a:schemeClr val="tx1"/>
              </a:solidFill>
            </a:endParaRPr>
          </a:p>
        </p:txBody>
      </p:sp>
      <p:sp>
        <p:nvSpPr>
          <p:cNvPr id="350" name="Shape 350"/>
          <p:cNvSpPr txBox="1"/>
          <p:nvPr/>
        </p:nvSpPr>
        <p:spPr>
          <a:xfrm>
            <a:off x="1240134" y="2005993"/>
            <a:ext cx="3852300" cy="1191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MYTH</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The Medieval Warm Period was warmer than current conditions. This implies recent warming is not unusual and must be natural.</a:t>
            </a:r>
            <a:endParaRPr sz="1800">
              <a:solidFill>
                <a:schemeClr val="tx1"/>
              </a:solidFill>
              <a:latin typeface="Calibri"/>
              <a:ea typeface="Calibri"/>
              <a:cs typeface="Calibri"/>
              <a:sym typeface="Calibri"/>
            </a:endParaRPr>
          </a:p>
        </p:txBody>
      </p:sp>
      <p:sp>
        <p:nvSpPr>
          <p:cNvPr id="351" name="Shape 351"/>
          <p:cNvSpPr txBox="1"/>
          <p:nvPr/>
        </p:nvSpPr>
        <p:spPr>
          <a:xfrm>
            <a:off x="1240134" y="3457050"/>
            <a:ext cx="3749672" cy="126227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FALLACY</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For average temperature over wide regions, the hot regions were cancelled out by other cool regions.</a:t>
            </a:r>
            <a:endParaRPr>
              <a:solidFill>
                <a:schemeClr val="tx1"/>
              </a:solidFill>
            </a:endParaRPr>
          </a:p>
        </p:txBody>
      </p:sp>
      <p:sp>
        <p:nvSpPr>
          <p:cNvPr id="355" name="Shape 355"/>
          <p:cNvSpPr txBox="1"/>
          <p:nvPr/>
        </p:nvSpPr>
        <p:spPr>
          <a:xfrm>
            <a:off x="5988275" y="4728200"/>
            <a:ext cx="2571300" cy="2748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b="1">
                <a:solidFill>
                  <a:schemeClr val="tx1"/>
                </a:solidFill>
                <a:latin typeface="Calibri"/>
                <a:ea typeface="Calibri"/>
                <a:cs typeface="Calibri"/>
                <a:sym typeface="Calibri"/>
              </a:rPr>
              <a:t>http://sks.to/mwp</a:t>
            </a:r>
            <a:endParaRPr sz="1200">
              <a:solidFill>
                <a:schemeClr val="tx1"/>
              </a:solidFill>
              <a:latin typeface="Calibri"/>
              <a:ea typeface="Calibri"/>
              <a:cs typeface="Calibri"/>
              <a:sym typeface="Calibri"/>
            </a:endParaRPr>
          </a:p>
        </p:txBody>
      </p:sp>
      <p:pic>
        <p:nvPicPr>
          <p:cNvPr id="356" name="Shape 356" descr="Moberg_Hockey_Stick.gif"/>
          <p:cNvPicPr preferRelativeResize="0"/>
          <p:nvPr/>
        </p:nvPicPr>
        <p:blipFill>
          <a:blip r:embed="rId3">
            <a:alphaModFix/>
          </a:blip>
          <a:stretch>
            <a:fillRect/>
          </a:stretch>
        </p:blipFill>
        <p:spPr>
          <a:xfrm>
            <a:off x="5067375" y="1371600"/>
            <a:ext cx="3848025" cy="2316511"/>
          </a:xfrm>
          <a:prstGeom prst="rect">
            <a:avLst/>
          </a:prstGeom>
          <a:noFill/>
          <a:ln>
            <a:noFill/>
          </a:ln>
        </p:spPr>
      </p:pic>
      <p:sp>
        <p:nvSpPr>
          <p:cNvPr id="357" name="Shape 357"/>
          <p:cNvSpPr txBox="1"/>
          <p:nvPr/>
        </p:nvSpPr>
        <p:spPr>
          <a:xfrm>
            <a:off x="4799575" y="3737600"/>
            <a:ext cx="4140900" cy="4005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SzPts val="1100"/>
              <a:buNone/>
            </a:pPr>
            <a:r>
              <a:rPr lang="en-US" sz="1000">
                <a:solidFill>
                  <a:schemeClr val="tx1"/>
                </a:solidFill>
                <a:latin typeface="Calibri"/>
                <a:ea typeface="Calibri"/>
                <a:cs typeface="Calibri"/>
                <a:sym typeface="Calibri"/>
              </a:rPr>
              <a:t>Northern Hemisphere Temperature Reconstruction by Moberg et al. (2005) shown in blue, Instrumental Temperatures from NASA shown in Red.</a:t>
            </a:r>
            <a:endParaRPr sz="1000">
              <a:solidFill>
                <a:schemeClr val="tx1"/>
              </a:solidFill>
              <a:latin typeface="Calibri"/>
              <a:ea typeface="Calibri"/>
              <a:cs typeface="Calibri"/>
              <a:sym typeface="Calibri"/>
            </a:endParaRPr>
          </a:p>
        </p:txBody>
      </p:sp>
      <p:sp>
        <p:nvSpPr>
          <p:cNvPr id="11" name="Shape 96">
            <a:hlinkClick r:id="rId4" action="ppaction://hlinksldjump"/>
            <a:extLst>
              <a:ext uri="{FF2B5EF4-FFF2-40B4-BE49-F238E27FC236}">
                <a16:creationId xmlns:a16="http://schemas.microsoft.com/office/drawing/2014/main" id="{36D39E9A-665E-466C-990E-01C4E69D9FA8}"/>
              </a:ext>
            </a:extLst>
          </p:cNvPr>
          <p:cNvSpPr/>
          <p:nvPr/>
        </p:nvSpPr>
        <p:spPr>
          <a:xfrm>
            <a:off x="8599200" y="4739350"/>
            <a:ext cx="408000" cy="274800"/>
          </a:xfrm>
          <a:prstGeom prst="leftArrow">
            <a:avLst>
              <a:gd name="adj1" fmla="val 50000"/>
              <a:gd name="adj2" fmla="val 50000"/>
            </a:avLst>
          </a:prstGeom>
          <a:solidFill>
            <a:srgbClr val="D9D9D9"/>
          </a:solidFill>
          <a:ln w="9525" cap="flat" cmpd="sng">
            <a:solidFill>
              <a:srgbClr val="888888"/>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solidFill>
                <a:schemeClr val="tx1"/>
              </a:solidFill>
            </a:endParaRPr>
          </a:p>
        </p:txBody>
      </p:sp>
      <p:sp>
        <p:nvSpPr>
          <p:cNvPr id="12" name="Textfeld 11">
            <a:extLst>
              <a:ext uri="{FF2B5EF4-FFF2-40B4-BE49-F238E27FC236}">
                <a16:creationId xmlns:a16="http://schemas.microsoft.com/office/drawing/2014/main" id="{5CBEF362-6429-4B64-B91C-5C84F1178EF1}"/>
              </a:ext>
            </a:extLst>
          </p:cNvPr>
          <p:cNvSpPr txBox="1"/>
          <p:nvPr/>
        </p:nvSpPr>
        <p:spPr>
          <a:xfrm flipH="1">
            <a:off x="239150" y="70340"/>
            <a:ext cx="8676249" cy="461665"/>
          </a:xfrm>
          <a:prstGeom prst="rect">
            <a:avLst/>
          </a:prstGeom>
          <a:noFill/>
        </p:spPr>
        <p:txBody>
          <a:bodyPr wrap="square" rtlCol="0">
            <a:spAutoFit/>
          </a:bodyPr>
          <a:lstStyle/>
          <a:p>
            <a:pPr lvl="0" algn="ctr"/>
            <a:r>
              <a:rPr lang="en-US" sz="2400">
                <a:solidFill>
                  <a:schemeClr val="tx1"/>
                </a:solidFill>
              </a:rPr>
              <a:t>Past and future climate change</a:t>
            </a:r>
          </a:p>
        </p:txBody>
      </p:sp>
      <p:sp>
        <p:nvSpPr>
          <p:cNvPr id="2" name="Shape 90">
            <a:extLst>
              <a:ext uri="{FF2B5EF4-FFF2-40B4-BE49-F238E27FC236}">
                <a16:creationId xmlns:a16="http://schemas.microsoft.com/office/drawing/2014/main" id="{9AB01B21-75A2-2DEC-EA17-359CAC15E241}"/>
              </a:ext>
            </a:extLst>
          </p:cNvPr>
          <p:cNvSpPr txBox="1"/>
          <p:nvPr/>
        </p:nvSpPr>
        <p:spPr>
          <a:xfrm>
            <a:off x="100043" y="4534229"/>
            <a:ext cx="1190561" cy="58477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b="1">
                <a:solidFill>
                  <a:schemeClr val="tx1"/>
                </a:solidFill>
                <a:latin typeface="Calibri"/>
                <a:ea typeface="Calibri"/>
                <a:cs typeface="Calibri"/>
                <a:sym typeface="Calibri"/>
              </a:rPr>
              <a:t>Slothful induction</a:t>
            </a:r>
            <a:endParaRPr sz="1600" b="1">
              <a:solidFill>
                <a:schemeClr val="tx1"/>
              </a:solidFill>
              <a:latin typeface="Calibri"/>
              <a:ea typeface="Calibri"/>
              <a:cs typeface="Calibri"/>
              <a:sym typeface="Calibri"/>
            </a:endParaRPr>
          </a:p>
        </p:txBody>
      </p:sp>
      <p:pic>
        <p:nvPicPr>
          <p:cNvPr id="3" name="Shape 95">
            <a:extLst>
              <a:ext uri="{FF2B5EF4-FFF2-40B4-BE49-F238E27FC236}">
                <a16:creationId xmlns:a16="http://schemas.microsoft.com/office/drawing/2014/main" id="{504D08C5-3B6E-CC92-0970-25A4F4727382}"/>
              </a:ext>
            </a:extLst>
          </p:cNvPr>
          <p:cNvPicPr preferRelativeResize="0"/>
          <p:nvPr/>
        </p:nvPicPr>
        <p:blipFill>
          <a:blip r:embed="rId5">
            <a:alphaModFix/>
          </a:blip>
          <a:srcRect t="375" b="375"/>
          <a:stretch/>
        </p:blipFill>
        <p:spPr>
          <a:xfrm>
            <a:off x="292952" y="3735584"/>
            <a:ext cx="804661" cy="798618"/>
          </a:xfrm>
          <a:prstGeom prst="rect">
            <a:avLst/>
          </a:prstGeom>
          <a:noFill/>
          <a:ln>
            <a:noFill/>
          </a:ln>
        </p:spPr>
      </p:pic>
      <p:pic>
        <p:nvPicPr>
          <p:cNvPr id="4" name="Shape 95">
            <a:extLst>
              <a:ext uri="{FF2B5EF4-FFF2-40B4-BE49-F238E27FC236}">
                <a16:creationId xmlns:a16="http://schemas.microsoft.com/office/drawing/2014/main" id="{1E6DCC6C-9DF1-145F-5CDB-1577E50A5D24}"/>
              </a:ext>
            </a:extLst>
          </p:cNvPr>
          <p:cNvPicPr preferRelativeResize="0"/>
          <p:nvPr/>
        </p:nvPicPr>
        <p:blipFill>
          <a:blip r:embed="rId6">
            <a:alphaModFix/>
          </a:blip>
          <a:srcRect t="375" b="375"/>
          <a:stretch/>
        </p:blipFill>
        <p:spPr>
          <a:xfrm>
            <a:off x="292952" y="2863009"/>
            <a:ext cx="804661" cy="798618"/>
          </a:xfrm>
          <a:prstGeom prst="rect">
            <a:avLst/>
          </a:prstGeom>
          <a:noFill/>
          <a:ln>
            <a:noFill/>
          </a:ln>
        </p:spPr>
      </p:pic>
      <p:pic>
        <p:nvPicPr>
          <p:cNvPr id="6" name="Grafik 5">
            <a:extLst>
              <a:ext uri="{FF2B5EF4-FFF2-40B4-BE49-F238E27FC236}">
                <a16:creationId xmlns:a16="http://schemas.microsoft.com/office/drawing/2014/main" id="{8CB2F7A9-2860-F668-A1A9-50C798D33D9E}"/>
              </a:ext>
            </a:extLst>
          </p:cNvPr>
          <p:cNvPicPr>
            <a:picLocks noChangeAspect="1"/>
          </p:cNvPicPr>
          <p:nvPr/>
        </p:nvPicPr>
        <p:blipFill>
          <a:blip r:embed="rId7"/>
          <a:stretch>
            <a:fillRect/>
          </a:stretch>
        </p:blipFill>
        <p:spPr>
          <a:xfrm>
            <a:off x="4240871" y="4603068"/>
            <a:ext cx="651513" cy="481553"/>
          </a:xfrm>
          <a:prstGeom prst="rect">
            <a:avLst/>
          </a:prstGeom>
          <a:solidFill>
            <a:schemeClr val="bg1">
              <a:lumMod val="85000"/>
            </a:schemeClr>
          </a:solid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5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5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5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7" grpId="0"/>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Shape 361"/>
        <p:cNvGrpSpPr/>
        <p:nvPr/>
      </p:nvGrpSpPr>
      <p:grpSpPr>
        <a:xfrm>
          <a:off x="0" y="0"/>
          <a:ext cx="0" cy="0"/>
          <a:chOff x="0" y="0"/>
          <a:chExt cx="0" cy="0"/>
        </a:xfrm>
      </p:grpSpPr>
      <p:sp>
        <p:nvSpPr>
          <p:cNvPr id="362" name="Shape 362"/>
          <p:cNvSpPr txBox="1"/>
          <p:nvPr/>
        </p:nvSpPr>
        <p:spPr>
          <a:xfrm>
            <a:off x="1240134" y="647363"/>
            <a:ext cx="3160803" cy="1191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FACT</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Models are based on fundamental physical principles.</a:t>
            </a:r>
            <a:endParaRPr>
              <a:solidFill>
                <a:schemeClr val="tx1"/>
              </a:solidFill>
            </a:endParaRPr>
          </a:p>
        </p:txBody>
      </p:sp>
      <p:sp>
        <p:nvSpPr>
          <p:cNvPr id="363" name="Shape 363"/>
          <p:cNvSpPr txBox="1"/>
          <p:nvPr/>
        </p:nvSpPr>
        <p:spPr>
          <a:xfrm>
            <a:off x="1240134" y="2141986"/>
            <a:ext cx="3852300" cy="1191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MYTH</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Models are unreliable.</a:t>
            </a:r>
            <a:endParaRPr sz="1800">
              <a:solidFill>
                <a:schemeClr val="tx1"/>
              </a:solidFill>
              <a:latin typeface="Calibri"/>
              <a:ea typeface="Calibri"/>
              <a:cs typeface="Calibri"/>
              <a:sym typeface="Calibri"/>
            </a:endParaRPr>
          </a:p>
        </p:txBody>
      </p:sp>
      <p:sp>
        <p:nvSpPr>
          <p:cNvPr id="364" name="Shape 364"/>
          <p:cNvSpPr txBox="1"/>
          <p:nvPr/>
        </p:nvSpPr>
        <p:spPr>
          <a:xfrm>
            <a:off x="1240134" y="3233394"/>
            <a:ext cx="3160803" cy="1754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FALLACY</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No model is perfect but they are useful tools that can reproduce the past and provide insights into the future.</a:t>
            </a:r>
            <a:endParaRPr>
              <a:solidFill>
                <a:schemeClr val="tx1"/>
              </a:solidFill>
            </a:endParaRPr>
          </a:p>
        </p:txBody>
      </p:sp>
      <p:sp>
        <p:nvSpPr>
          <p:cNvPr id="369" name="Shape 369"/>
          <p:cNvSpPr txBox="1"/>
          <p:nvPr/>
        </p:nvSpPr>
        <p:spPr>
          <a:xfrm>
            <a:off x="5988275" y="4728200"/>
            <a:ext cx="2571300" cy="2748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b="1">
                <a:solidFill>
                  <a:schemeClr val="tx1"/>
                </a:solidFill>
                <a:latin typeface="Calibri"/>
                <a:ea typeface="Calibri"/>
                <a:cs typeface="Calibri"/>
                <a:sym typeface="Calibri"/>
              </a:rPr>
              <a:t>http://sks.to/model</a:t>
            </a:r>
            <a:endParaRPr sz="1200">
              <a:solidFill>
                <a:schemeClr val="tx1"/>
              </a:solidFill>
              <a:latin typeface="Calibri"/>
              <a:ea typeface="Calibri"/>
              <a:cs typeface="Calibri"/>
              <a:sym typeface="Calibri"/>
            </a:endParaRPr>
          </a:p>
        </p:txBody>
      </p:sp>
      <p:sp>
        <p:nvSpPr>
          <p:cNvPr id="14" name="Shape 96">
            <a:hlinkClick r:id="rId3" action="ppaction://hlinksldjump"/>
            <a:extLst>
              <a:ext uri="{FF2B5EF4-FFF2-40B4-BE49-F238E27FC236}">
                <a16:creationId xmlns:a16="http://schemas.microsoft.com/office/drawing/2014/main" id="{46D6B0BF-A365-4095-A0D2-230EE58BBDE3}"/>
              </a:ext>
            </a:extLst>
          </p:cNvPr>
          <p:cNvSpPr/>
          <p:nvPr/>
        </p:nvSpPr>
        <p:spPr>
          <a:xfrm>
            <a:off x="8599200" y="4739350"/>
            <a:ext cx="408000" cy="274800"/>
          </a:xfrm>
          <a:prstGeom prst="leftArrow">
            <a:avLst>
              <a:gd name="adj1" fmla="val 50000"/>
              <a:gd name="adj2" fmla="val 50000"/>
            </a:avLst>
          </a:prstGeom>
          <a:solidFill>
            <a:srgbClr val="D9D9D9"/>
          </a:solidFill>
          <a:ln w="9525" cap="flat" cmpd="sng">
            <a:solidFill>
              <a:srgbClr val="888888"/>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solidFill>
                <a:schemeClr val="tx1"/>
              </a:solidFill>
            </a:endParaRPr>
          </a:p>
        </p:txBody>
      </p:sp>
      <p:pic>
        <p:nvPicPr>
          <p:cNvPr id="15" name="Grafik 14">
            <a:extLst>
              <a:ext uri="{FF2B5EF4-FFF2-40B4-BE49-F238E27FC236}">
                <a16:creationId xmlns:a16="http://schemas.microsoft.com/office/drawing/2014/main" id="{D7C2BA0A-AF85-462A-8178-B6095CE283D3}"/>
              </a:ext>
            </a:extLst>
          </p:cNvPr>
          <p:cNvPicPr>
            <a:picLocks noChangeAspect="1"/>
          </p:cNvPicPr>
          <p:nvPr/>
        </p:nvPicPr>
        <p:blipFill>
          <a:blip r:embed="rId4"/>
          <a:stretch>
            <a:fillRect/>
          </a:stretch>
        </p:blipFill>
        <p:spPr>
          <a:xfrm>
            <a:off x="4297833" y="1162051"/>
            <a:ext cx="4578753" cy="2575549"/>
          </a:xfrm>
          <a:prstGeom prst="rect">
            <a:avLst/>
          </a:prstGeom>
        </p:spPr>
      </p:pic>
      <p:sp>
        <p:nvSpPr>
          <p:cNvPr id="16" name="Shape 357">
            <a:extLst>
              <a:ext uri="{FF2B5EF4-FFF2-40B4-BE49-F238E27FC236}">
                <a16:creationId xmlns:a16="http://schemas.microsoft.com/office/drawing/2014/main" id="{EC062DDD-7B65-41FD-8093-CBC827F2FF53}"/>
              </a:ext>
            </a:extLst>
          </p:cNvPr>
          <p:cNvSpPr txBox="1"/>
          <p:nvPr/>
        </p:nvSpPr>
        <p:spPr>
          <a:xfrm>
            <a:off x="4469343" y="3737600"/>
            <a:ext cx="4471132" cy="702782"/>
          </a:xfrm>
          <a:prstGeom prst="rect">
            <a:avLst/>
          </a:prstGeom>
          <a:noFill/>
          <a:ln>
            <a:noFill/>
          </a:ln>
        </p:spPr>
        <p:txBody>
          <a:bodyPr spcFirstLastPara="1" wrap="square" lIns="91425" tIns="45700" rIns="91425" bIns="45700" anchor="t" anchorCtr="0">
            <a:noAutofit/>
          </a:bodyPr>
          <a:lstStyle/>
          <a:p>
            <a:pPr lvl="0" algn="r">
              <a:buSzPts val="1100"/>
            </a:pPr>
            <a:r>
              <a:rPr lang="en-US" sz="1000">
                <a:solidFill>
                  <a:schemeClr val="tx1"/>
                </a:solidFill>
                <a:latin typeface="Calibri"/>
                <a:ea typeface="Calibri"/>
                <a:cs typeface="Calibri"/>
                <a:sym typeface="Calibri"/>
              </a:rPr>
              <a:t>One of these panels shows observed weather (as estimated by Era-Interim); the other three weather simulated by three different climate models (HadGEM2, CCSM4, and MIROC5) - which is which? Click to find out!</a:t>
            </a:r>
            <a:br>
              <a:rPr lang="en-US" sz="1000">
                <a:solidFill>
                  <a:schemeClr val="tx1"/>
                </a:solidFill>
                <a:latin typeface="Calibri"/>
                <a:ea typeface="Calibri"/>
                <a:cs typeface="Calibri"/>
                <a:sym typeface="Calibri"/>
              </a:rPr>
            </a:br>
            <a:r>
              <a:rPr lang="en-US" sz="1000">
                <a:solidFill>
                  <a:schemeClr val="tx1"/>
                </a:solidFill>
                <a:latin typeface="Calibri"/>
                <a:ea typeface="Calibri"/>
                <a:cs typeface="Calibri"/>
                <a:sym typeface="Calibri"/>
              </a:rPr>
              <a:t>Video from Philip Brohan - https://vimeo.com/213117747</a:t>
            </a:r>
            <a:endParaRPr sz="1000">
              <a:solidFill>
                <a:schemeClr val="tx1"/>
              </a:solidFill>
              <a:latin typeface="Calibri"/>
              <a:ea typeface="Calibri"/>
              <a:cs typeface="Calibri"/>
              <a:sym typeface="Calibri"/>
            </a:endParaRPr>
          </a:p>
        </p:txBody>
      </p:sp>
      <p:sp>
        <p:nvSpPr>
          <p:cNvPr id="17" name="Textfeld 16">
            <a:extLst>
              <a:ext uri="{FF2B5EF4-FFF2-40B4-BE49-F238E27FC236}">
                <a16:creationId xmlns:a16="http://schemas.microsoft.com/office/drawing/2014/main" id="{733BAE37-274E-4BAD-9BAF-B111390D2615}"/>
              </a:ext>
            </a:extLst>
          </p:cNvPr>
          <p:cNvSpPr txBox="1"/>
          <p:nvPr/>
        </p:nvSpPr>
        <p:spPr>
          <a:xfrm>
            <a:off x="4760602" y="2171976"/>
            <a:ext cx="1336964" cy="246221"/>
          </a:xfrm>
          <a:prstGeom prst="rect">
            <a:avLst/>
          </a:prstGeom>
          <a:noFill/>
        </p:spPr>
        <p:txBody>
          <a:bodyPr wrap="square" rtlCol="0">
            <a:spAutoFit/>
          </a:bodyPr>
          <a:lstStyle/>
          <a:p>
            <a:pPr algn="ctr"/>
            <a:r>
              <a:rPr lang="de-DE" sz="1000">
                <a:solidFill>
                  <a:schemeClr val="tx1"/>
                </a:solidFill>
                <a:latin typeface="Calibri" panose="020F0502020204030204" pitchFamily="34" charset="0"/>
                <a:cs typeface="Calibri" panose="020F0502020204030204" pitchFamily="34" charset="0"/>
              </a:rPr>
              <a:t>MIROC5</a:t>
            </a:r>
          </a:p>
        </p:txBody>
      </p:sp>
      <p:sp>
        <p:nvSpPr>
          <p:cNvPr id="18" name="Textfeld 17">
            <a:extLst>
              <a:ext uri="{FF2B5EF4-FFF2-40B4-BE49-F238E27FC236}">
                <a16:creationId xmlns:a16="http://schemas.microsoft.com/office/drawing/2014/main" id="{79176E96-D8CC-4CF5-A881-C5D67ABA092F}"/>
              </a:ext>
            </a:extLst>
          </p:cNvPr>
          <p:cNvSpPr txBox="1"/>
          <p:nvPr/>
        </p:nvSpPr>
        <p:spPr>
          <a:xfrm>
            <a:off x="7097740" y="2162980"/>
            <a:ext cx="1336964" cy="246221"/>
          </a:xfrm>
          <a:prstGeom prst="rect">
            <a:avLst/>
          </a:prstGeom>
          <a:noFill/>
        </p:spPr>
        <p:txBody>
          <a:bodyPr wrap="square" rtlCol="0">
            <a:spAutoFit/>
          </a:bodyPr>
          <a:lstStyle/>
          <a:p>
            <a:pPr algn="ctr"/>
            <a:r>
              <a:rPr lang="de-DE" sz="1000">
                <a:solidFill>
                  <a:schemeClr val="tx1"/>
                </a:solidFill>
                <a:latin typeface="Calibri" panose="020F0502020204030204" pitchFamily="34" charset="0"/>
                <a:cs typeface="Calibri" panose="020F0502020204030204" pitchFamily="34" charset="0"/>
              </a:rPr>
              <a:t>ERA-Interim</a:t>
            </a:r>
          </a:p>
        </p:txBody>
      </p:sp>
      <p:sp>
        <p:nvSpPr>
          <p:cNvPr id="19" name="Textfeld 18">
            <a:extLst>
              <a:ext uri="{FF2B5EF4-FFF2-40B4-BE49-F238E27FC236}">
                <a16:creationId xmlns:a16="http://schemas.microsoft.com/office/drawing/2014/main" id="{2EA88700-0032-4C35-BBE1-BCC4C19BBE1D}"/>
              </a:ext>
            </a:extLst>
          </p:cNvPr>
          <p:cNvSpPr txBox="1"/>
          <p:nvPr/>
        </p:nvSpPr>
        <p:spPr>
          <a:xfrm>
            <a:off x="4760602" y="3475001"/>
            <a:ext cx="1336964" cy="246221"/>
          </a:xfrm>
          <a:prstGeom prst="rect">
            <a:avLst/>
          </a:prstGeom>
          <a:noFill/>
        </p:spPr>
        <p:txBody>
          <a:bodyPr wrap="square" rtlCol="0">
            <a:spAutoFit/>
          </a:bodyPr>
          <a:lstStyle/>
          <a:p>
            <a:pPr algn="ctr"/>
            <a:r>
              <a:rPr lang="de-DE" sz="1000">
                <a:solidFill>
                  <a:schemeClr val="tx1"/>
                </a:solidFill>
                <a:latin typeface="Calibri" panose="020F0502020204030204" pitchFamily="34" charset="0"/>
                <a:cs typeface="Calibri" panose="020F0502020204030204" pitchFamily="34" charset="0"/>
              </a:rPr>
              <a:t>HadGEM2</a:t>
            </a:r>
          </a:p>
        </p:txBody>
      </p:sp>
      <p:sp>
        <p:nvSpPr>
          <p:cNvPr id="20" name="Textfeld 19">
            <a:extLst>
              <a:ext uri="{FF2B5EF4-FFF2-40B4-BE49-F238E27FC236}">
                <a16:creationId xmlns:a16="http://schemas.microsoft.com/office/drawing/2014/main" id="{F44F96E4-E60A-4E37-BAC8-6A1952BE725A}"/>
              </a:ext>
            </a:extLst>
          </p:cNvPr>
          <p:cNvSpPr txBox="1"/>
          <p:nvPr/>
        </p:nvSpPr>
        <p:spPr>
          <a:xfrm>
            <a:off x="7131001" y="3450542"/>
            <a:ext cx="1336964" cy="246221"/>
          </a:xfrm>
          <a:prstGeom prst="rect">
            <a:avLst/>
          </a:prstGeom>
          <a:noFill/>
        </p:spPr>
        <p:txBody>
          <a:bodyPr wrap="square" rtlCol="0">
            <a:spAutoFit/>
          </a:bodyPr>
          <a:lstStyle/>
          <a:p>
            <a:pPr algn="ctr"/>
            <a:r>
              <a:rPr lang="de-DE" sz="1000">
                <a:solidFill>
                  <a:schemeClr val="tx1"/>
                </a:solidFill>
                <a:latin typeface="Calibri" panose="020F0502020204030204" pitchFamily="34" charset="0"/>
                <a:cs typeface="Calibri" panose="020F0502020204030204" pitchFamily="34" charset="0"/>
              </a:rPr>
              <a:t>CCSM4</a:t>
            </a:r>
          </a:p>
        </p:txBody>
      </p:sp>
      <p:sp>
        <p:nvSpPr>
          <p:cNvPr id="21" name="Textfeld 20">
            <a:extLst>
              <a:ext uri="{FF2B5EF4-FFF2-40B4-BE49-F238E27FC236}">
                <a16:creationId xmlns:a16="http://schemas.microsoft.com/office/drawing/2014/main" id="{B8DDD183-216E-4867-92BE-94D9A64BD871}"/>
              </a:ext>
            </a:extLst>
          </p:cNvPr>
          <p:cNvSpPr txBox="1"/>
          <p:nvPr/>
        </p:nvSpPr>
        <p:spPr>
          <a:xfrm flipH="1">
            <a:off x="239150" y="70340"/>
            <a:ext cx="8676249" cy="461665"/>
          </a:xfrm>
          <a:prstGeom prst="rect">
            <a:avLst/>
          </a:prstGeom>
          <a:noFill/>
        </p:spPr>
        <p:txBody>
          <a:bodyPr wrap="square" rtlCol="0">
            <a:spAutoFit/>
          </a:bodyPr>
          <a:lstStyle/>
          <a:p>
            <a:pPr lvl="0" algn="ctr"/>
            <a:r>
              <a:rPr lang="en-US" sz="2400">
                <a:solidFill>
                  <a:schemeClr val="tx1"/>
                </a:solidFill>
              </a:rPr>
              <a:t>Past and future climate change</a:t>
            </a:r>
          </a:p>
        </p:txBody>
      </p:sp>
      <p:sp>
        <p:nvSpPr>
          <p:cNvPr id="23" name="Shape 106">
            <a:extLst>
              <a:ext uri="{FF2B5EF4-FFF2-40B4-BE49-F238E27FC236}">
                <a16:creationId xmlns:a16="http://schemas.microsoft.com/office/drawing/2014/main" id="{9632AB81-6A94-444E-99EB-87747EA6C73A}"/>
              </a:ext>
            </a:extLst>
          </p:cNvPr>
          <p:cNvSpPr/>
          <p:nvPr/>
        </p:nvSpPr>
        <p:spPr>
          <a:xfrm>
            <a:off x="-1" y="4550468"/>
            <a:ext cx="1383092" cy="58477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b="1">
                <a:solidFill>
                  <a:schemeClr val="tx1"/>
                </a:solidFill>
                <a:latin typeface="Calibri"/>
                <a:ea typeface="Calibri"/>
                <a:cs typeface="Calibri"/>
                <a:sym typeface="Calibri"/>
              </a:rPr>
              <a:t>Impossible</a:t>
            </a:r>
            <a:br>
              <a:rPr lang="en-US" sz="1600" b="1">
                <a:solidFill>
                  <a:schemeClr val="tx1"/>
                </a:solidFill>
                <a:latin typeface="Calibri"/>
                <a:ea typeface="Calibri"/>
                <a:cs typeface="Calibri"/>
                <a:sym typeface="Calibri"/>
              </a:rPr>
            </a:br>
            <a:r>
              <a:rPr lang="en-US" sz="1600" b="1">
                <a:solidFill>
                  <a:schemeClr val="tx1"/>
                </a:solidFill>
                <a:latin typeface="Calibri"/>
                <a:ea typeface="Calibri"/>
                <a:cs typeface="Calibri"/>
                <a:sym typeface="Calibri"/>
              </a:rPr>
              <a:t>Expectations</a:t>
            </a:r>
            <a:endParaRPr sz="1600" b="1">
              <a:solidFill>
                <a:schemeClr val="tx1"/>
              </a:solidFill>
              <a:latin typeface="Calibri"/>
              <a:ea typeface="Calibri"/>
              <a:cs typeface="Calibri"/>
              <a:sym typeface="Calibri"/>
            </a:endParaRPr>
          </a:p>
        </p:txBody>
      </p:sp>
      <p:pic>
        <p:nvPicPr>
          <p:cNvPr id="24" name="Shape 107">
            <a:extLst>
              <a:ext uri="{FF2B5EF4-FFF2-40B4-BE49-F238E27FC236}">
                <a16:creationId xmlns:a16="http://schemas.microsoft.com/office/drawing/2014/main" id="{2DBAD04F-E21B-4BFC-9AEB-95EE02D6B0B3}"/>
              </a:ext>
            </a:extLst>
          </p:cNvPr>
          <p:cNvPicPr preferRelativeResize="0"/>
          <p:nvPr/>
        </p:nvPicPr>
        <p:blipFill>
          <a:blip r:embed="rId5">
            <a:alphaModFix/>
          </a:blip>
          <a:srcRect/>
          <a:stretch/>
        </p:blipFill>
        <p:spPr>
          <a:xfrm>
            <a:off x="295126" y="3782812"/>
            <a:ext cx="779940" cy="779940"/>
          </a:xfrm>
          <a:prstGeom prst="rect">
            <a:avLst/>
          </a:prstGeom>
          <a:noFill/>
          <a:ln>
            <a:noFill/>
          </a:ln>
        </p:spPr>
      </p:pic>
      <p:pic>
        <p:nvPicPr>
          <p:cNvPr id="3" name="Grafik 2">
            <a:extLst>
              <a:ext uri="{FF2B5EF4-FFF2-40B4-BE49-F238E27FC236}">
                <a16:creationId xmlns:a16="http://schemas.microsoft.com/office/drawing/2014/main" id="{154F6892-AD98-EE4D-FC2C-7A5B55BA4796}"/>
              </a:ext>
            </a:extLst>
          </p:cNvPr>
          <p:cNvPicPr>
            <a:picLocks noChangeAspect="1"/>
          </p:cNvPicPr>
          <p:nvPr/>
        </p:nvPicPr>
        <p:blipFill>
          <a:blip r:embed="rId6"/>
          <a:stretch>
            <a:fillRect/>
          </a:stretch>
        </p:blipFill>
        <p:spPr>
          <a:xfrm>
            <a:off x="4240871" y="4603068"/>
            <a:ext cx="651513" cy="481553"/>
          </a:xfrm>
          <a:prstGeom prst="rect">
            <a:avLst/>
          </a:prstGeom>
          <a:solidFill>
            <a:schemeClr val="bg1">
              <a:lumMod val="85000"/>
            </a:schemeClr>
          </a:solid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Shape 377"/>
        <p:cNvGrpSpPr/>
        <p:nvPr/>
      </p:nvGrpSpPr>
      <p:grpSpPr>
        <a:xfrm>
          <a:off x="0" y="0"/>
          <a:ext cx="0" cy="0"/>
          <a:chOff x="0" y="0"/>
          <a:chExt cx="0" cy="0"/>
        </a:xfrm>
      </p:grpSpPr>
      <p:sp>
        <p:nvSpPr>
          <p:cNvPr id="378" name="Shape 378"/>
          <p:cNvSpPr txBox="1"/>
          <p:nvPr/>
        </p:nvSpPr>
        <p:spPr>
          <a:xfrm>
            <a:off x="1240134" y="668460"/>
            <a:ext cx="3697800" cy="104296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FACT</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Models have made a number of successful predictions.</a:t>
            </a:r>
            <a:endParaRPr>
              <a:solidFill>
                <a:schemeClr val="tx1"/>
              </a:solidFill>
            </a:endParaRPr>
          </a:p>
        </p:txBody>
      </p:sp>
      <p:sp>
        <p:nvSpPr>
          <p:cNvPr id="379" name="Shape 379"/>
          <p:cNvSpPr txBox="1"/>
          <p:nvPr/>
        </p:nvSpPr>
        <p:spPr>
          <a:xfrm>
            <a:off x="1240134" y="1937998"/>
            <a:ext cx="3306115" cy="1191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MYTH</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Models predictions have failed, making them unreliable.</a:t>
            </a:r>
            <a:endParaRPr sz="1800">
              <a:solidFill>
                <a:schemeClr val="tx1"/>
              </a:solidFill>
              <a:latin typeface="Calibri"/>
              <a:ea typeface="Calibri"/>
              <a:cs typeface="Calibri"/>
              <a:sym typeface="Calibri"/>
            </a:endParaRPr>
          </a:p>
        </p:txBody>
      </p:sp>
      <p:sp>
        <p:nvSpPr>
          <p:cNvPr id="380" name="Shape 380"/>
          <p:cNvSpPr txBox="1"/>
          <p:nvPr/>
        </p:nvSpPr>
        <p:spPr>
          <a:xfrm>
            <a:off x="1240134" y="3357758"/>
            <a:ext cx="3379200" cy="132268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FALLACY</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Climate models have had great success at predicting long-term effects like greenhouse warming.</a:t>
            </a:r>
            <a:endParaRPr>
              <a:solidFill>
                <a:schemeClr val="tx1"/>
              </a:solidFill>
            </a:endParaRPr>
          </a:p>
        </p:txBody>
      </p:sp>
      <p:sp>
        <p:nvSpPr>
          <p:cNvPr id="385" name="Shape 385"/>
          <p:cNvSpPr txBox="1"/>
          <p:nvPr/>
        </p:nvSpPr>
        <p:spPr>
          <a:xfrm>
            <a:off x="5988275" y="4728200"/>
            <a:ext cx="2571300" cy="2748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b="1">
                <a:solidFill>
                  <a:schemeClr val="tx1"/>
                </a:solidFill>
                <a:latin typeface="Calibri"/>
                <a:ea typeface="Calibri"/>
                <a:cs typeface="Calibri"/>
                <a:sym typeface="Calibri"/>
              </a:rPr>
              <a:t>http://sks.to/hansen1988</a:t>
            </a:r>
            <a:endParaRPr sz="1200">
              <a:solidFill>
                <a:schemeClr val="tx1"/>
              </a:solidFill>
              <a:latin typeface="Calibri"/>
              <a:ea typeface="Calibri"/>
              <a:cs typeface="Calibri"/>
              <a:sym typeface="Calibri"/>
            </a:endParaRPr>
          </a:p>
        </p:txBody>
      </p:sp>
      <p:sp>
        <p:nvSpPr>
          <p:cNvPr id="11" name="Shape 96">
            <a:hlinkClick r:id="rId3" action="ppaction://hlinksldjump"/>
            <a:extLst>
              <a:ext uri="{FF2B5EF4-FFF2-40B4-BE49-F238E27FC236}">
                <a16:creationId xmlns:a16="http://schemas.microsoft.com/office/drawing/2014/main" id="{88CDD5FE-1416-4858-B283-3BEBE77E6BFE}"/>
              </a:ext>
            </a:extLst>
          </p:cNvPr>
          <p:cNvSpPr/>
          <p:nvPr/>
        </p:nvSpPr>
        <p:spPr>
          <a:xfrm>
            <a:off x="8599200" y="4739350"/>
            <a:ext cx="408000" cy="274800"/>
          </a:xfrm>
          <a:prstGeom prst="leftArrow">
            <a:avLst>
              <a:gd name="adj1" fmla="val 50000"/>
              <a:gd name="adj2" fmla="val 50000"/>
            </a:avLst>
          </a:prstGeom>
          <a:solidFill>
            <a:srgbClr val="D9D9D9"/>
          </a:solidFill>
          <a:ln w="9525" cap="flat" cmpd="sng">
            <a:solidFill>
              <a:srgbClr val="888888"/>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solidFill>
                <a:schemeClr val="tx1"/>
              </a:solidFill>
            </a:endParaRPr>
          </a:p>
        </p:txBody>
      </p:sp>
      <p:pic>
        <p:nvPicPr>
          <p:cNvPr id="6" name="Grafik 5">
            <a:extLst>
              <a:ext uri="{FF2B5EF4-FFF2-40B4-BE49-F238E27FC236}">
                <a16:creationId xmlns:a16="http://schemas.microsoft.com/office/drawing/2014/main" id="{5B0A786F-18E6-4E69-B159-58EEF46778BB}"/>
              </a:ext>
            </a:extLst>
          </p:cNvPr>
          <p:cNvPicPr>
            <a:picLocks noChangeAspect="1"/>
          </p:cNvPicPr>
          <p:nvPr/>
        </p:nvPicPr>
        <p:blipFill>
          <a:blip r:embed="rId4"/>
          <a:stretch>
            <a:fillRect/>
          </a:stretch>
        </p:blipFill>
        <p:spPr>
          <a:xfrm>
            <a:off x="4778395" y="737384"/>
            <a:ext cx="4088617" cy="3488743"/>
          </a:xfrm>
          <a:prstGeom prst="rect">
            <a:avLst/>
          </a:prstGeom>
        </p:spPr>
      </p:pic>
      <p:sp>
        <p:nvSpPr>
          <p:cNvPr id="12" name="Textfeld 11">
            <a:extLst>
              <a:ext uri="{FF2B5EF4-FFF2-40B4-BE49-F238E27FC236}">
                <a16:creationId xmlns:a16="http://schemas.microsoft.com/office/drawing/2014/main" id="{BFA7F933-B9E6-4CFC-BD75-45BE87080290}"/>
              </a:ext>
            </a:extLst>
          </p:cNvPr>
          <p:cNvSpPr txBox="1"/>
          <p:nvPr/>
        </p:nvSpPr>
        <p:spPr>
          <a:xfrm flipH="1">
            <a:off x="239150" y="70340"/>
            <a:ext cx="8676249" cy="461665"/>
          </a:xfrm>
          <a:prstGeom prst="rect">
            <a:avLst/>
          </a:prstGeom>
          <a:noFill/>
        </p:spPr>
        <p:txBody>
          <a:bodyPr wrap="square" rtlCol="0">
            <a:spAutoFit/>
          </a:bodyPr>
          <a:lstStyle/>
          <a:p>
            <a:pPr lvl="0" algn="ctr"/>
            <a:r>
              <a:rPr lang="en-US" sz="2400">
                <a:solidFill>
                  <a:schemeClr val="tx1"/>
                </a:solidFill>
              </a:rPr>
              <a:t>Past and future climate change</a:t>
            </a:r>
          </a:p>
        </p:txBody>
      </p:sp>
      <p:sp>
        <p:nvSpPr>
          <p:cNvPr id="14" name="Shape 106">
            <a:extLst>
              <a:ext uri="{FF2B5EF4-FFF2-40B4-BE49-F238E27FC236}">
                <a16:creationId xmlns:a16="http://schemas.microsoft.com/office/drawing/2014/main" id="{39BD7E4A-0DA2-4391-B681-FC4150D1EAE5}"/>
              </a:ext>
            </a:extLst>
          </p:cNvPr>
          <p:cNvSpPr/>
          <p:nvPr/>
        </p:nvSpPr>
        <p:spPr>
          <a:xfrm>
            <a:off x="-1" y="4550468"/>
            <a:ext cx="1383092" cy="58477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b="1">
                <a:solidFill>
                  <a:schemeClr val="tx1"/>
                </a:solidFill>
                <a:latin typeface="Calibri"/>
                <a:ea typeface="Calibri"/>
                <a:cs typeface="Calibri"/>
                <a:sym typeface="Calibri"/>
              </a:rPr>
              <a:t>Impossible</a:t>
            </a:r>
            <a:br>
              <a:rPr lang="en-US" sz="1600" b="1">
                <a:solidFill>
                  <a:schemeClr val="tx1"/>
                </a:solidFill>
                <a:latin typeface="Calibri"/>
                <a:ea typeface="Calibri"/>
                <a:cs typeface="Calibri"/>
                <a:sym typeface="Calibri"/>
              </a:rPr>
            </a:br>
            <a:r>
              <a:rPr lang="en-US" sz="1600" b="1">
                <a:solidFill>
                  <a:schemeClr val="tx1"/>
                </a:solidFill>
                <a:latin typeface="Calibri"/>
                <a:ea typeface="Calibri"/>
                <a:cs typeface="Calibri"/>
                <a:sym typeface="Calibri"/>
              </a:rPr>
              <a:t>Expectations</a:t>
            </a:r>
            <a:endParaRPr sz="1600" b="1">
              <a:solidFill>
                <a:schemeClr val="tx1"/>
              </a:solidFill>
              <a:latin typeface="Calibri"/>
              <a:ea typeface="Calibri"/>
              <a:cs typeface="Calibri"/>
              <a:sym typeface="Calibri"/>
            </a:endParaRPr>
          </a:p>
        </p:txBody>
      </p:sp>
      <p:pic>
        <p:nvPicPr>
          <p:cNvPr id="15" name="Shape 107">
            <a:extLst>
              <a:ext uri="{FF2B5EF4-FFF2-40B4-BE49-F238E27FC236}">
                <a16:creationId xmlns:a16="http://schemas.microsoft.com/office/drawing/2014/main" id="{26DFB1F6-1D7F-467E-A474-CCD4F87A0174}"/>
              </a:ext>
            </a:extLst>
          </p:cNvPr>
          <p:cNvPicPr preferRelativeResize="0"/>
          <p:nvPr/>
        </p:nvPicPr>
        <p:blipFill>
          <a:blip r:embed="rId5">
            <a:alphaModFix/>
          </a:blip>
          <a:srcRect/>
          <a:stretch/>
        </p:blipFill>
        <p:spPr>
          <a:xfrm>
            <a:off x="295126" y="3782812"/>
            <a:ext cx="779940" cy="779940"/>
          </a:xfrm>
          <a:prstGeom prst="rect">
            <a:avLst/>
          </a:prstGeom>
          <a:noFill/>
          <a:ln>
            <a:noFill/>
          </a:ln>
        </p:spPr>
      </p:pic>
      <p:pic>
        <p:nvPicPr>
          <p:cNvPr id="3" name="Grafik 2">
            <a:extLst>
              <a:ext uri="{FF2B5EF4-FFF2-40B4-BE49-F238E27FC236}">
                <a16:creationId xmlns:a16="http://schemas.microsoft.com/office/drawing/2014/main" id="{F2865749-6C23-E2B7-AF86-1A2C37380C75}"/>
              </a:ext>
            </a:extLst>
          </p:cNvPr>
          <p:cNvPicPr>
            <a:picLocks noChangeAspect="1"/>
          </p:cNvPicPr>
          <p:nvPr/>
        </p:nvPicPr>
        <p:blipFill>
          <a:blip r:embed="rId6"/>
          <a:stretch>
            <a:fillRect/>
          </a:stretch>
        </p:blipFill>
        <p:spPr>
          <a:xfrm>
            <a:off x="4240871" y="4603068"/>
            <a:ext cx="651513" cy="481553"/>
          </a:xfrm>
          <a:prstGeom prst="rect">
            <a:avLst/>
          </a:prstGeom>
          <a:solidFill>
            <a:schemeClr val="bg1">
              <a:lumMod val="85000"/>
            </a:schemeClr>
          </a:solid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8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Shape 390"/>
        <p:cNvGrpSpPr/>
        <p:nvPr/>
      </p:nvGrpSpPr>
      <p:grpSpPr>
        <a:xfrm>
          <a:off x="0" y="0"/>
          <a:ext cx="0" cy="0"/>
          <a:chOff x="0" y="0"/>
          <a:chExt cx="0" cy="0"/>
        </a:xfrm>
      </p:grpSpPr>
      <p:sp>
        <p:nvSpPr>
          <p:cNvPr id="391" name="Shape 391"/>
          <p:cNvSpPr txBox="1"/>
          <p:nvPr/>
        </p:nvSpPr>
        <p:spPr>
          <a:xfrm>
            <a:off x="1247168" y="647363"/>
            <a:ext cx="3086761" cy="1477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FACT</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Climate models simulate climate which is weather averaged over time.</a:t>
            </a:r>
            <a:endParaRPr>
              <a:solidFill>
                <a:schemeClr val="tx1"/>
              </a:solidFill>
            </a:endParaRPr>
          </a:p>
        </p:txBody>
      </p:sp>
      <p:sp>
        <p:nvSpPr>
          <p:cNvPr id="392" name="Shape 392"/>
          <p:cNvSpPr txBox="1"/>
          <p:nvPr/>
        </p:nvSpPr>
        <p:spPr>
          <a:xfrm>
            <a:off x="1247168" y="2170122"/>
            <a:ext cx="3086761" cy="1191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MYTH</a:t>
            </a:r>
            <a:endParaRPr>
              <a:solidFill>
                <a:schemeClr val="tx1"/>
              </a:solidFill>
            </a:endParaRPr>
          </a:p>
          <a:p>
            <a:pPr marL="0" marR="0" lvl="0" indent="0" algn="l" rtl="0">
              <a:spcBef>
                <a:spcPts val="0"/>
              </a:spcBef>
              <a:spcAft>
                <a:spcPts val="0"/>
              </a:spcAft>
              <a:buClr>
                <a:schemeClr val="dk1"/>
              </a:buClr>
              <a:buSzPts val="1100"/>
              <a:buFont typeface="Arial"/>
              <a:buNone/>
            </a:pPr>
            <a:r>
              <a:rPr lang="en-US" sz="1800">
                <a:solidFill>
                  <a:schemeClr val="tx1"/>
                </a:solidFill>
                <a:latin typeface="Calibri"/>
                <a:ea typeface="Calibri"/>
                <a:cs typeface="Calibri"/>
                <a:sym typeface="Calibri"/>
              </a:rPr>
              <a:t>Scientists can’t even predict weather.</a:t>
            </a:r>
            <a:endParaRPr sz="1800">
              <a:solidFill>
                <a:schemeClr val="tx1"/>
              </a:solidFill>
              <a:latin typeface="Calibri"/>
              <a:ea typeface="Calibri"/>
              <a:cs typeface="Calibri"/>
              <a:sym typeface="Calibri"/>
            </a:endParaRPr>
          </a:p>
          <a:p>
            <a:pPr marL="0" marR="0" lvl="0" indent="0" algn="l" rtl="0">
              <a:spcBef>
                <a:spcPts val="0"/>
              </a:spcBef>
              <a:spcAft>
                <a:spcPts val="0"/>
              </a:spcAft>
              <a:buNone/>
            </a:pPr>
            <a:endParaRPr sz="1800">
              <a:solidFill>
                <a:schemeClr val="tx1"/>
              </a:solidFill>
              <a:latin typeface="Calibri"/>
              <a:ea typeface="Calibri"/>
              <a:cs typeface="Calibri"/>
              <a:sym typeface="Calibri"/>
            </a:endParaRPr>
          </a:p>
        </p:txBody>
      </p:sp>
      <p:sp>
        <p:nvSpPr>
          <p:cNvPr id="393" name="Shape 393"/>
          <p:cNvSpPr txBox="1"/>
          <p:nvPr/>
        </p:nvSpPr>
        <p:spPr>
          <a:xfrm>
            <a:off x="1247168" y="3203658"/>
            <a:ext cx="3032803" cy="1754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FALLACY</a:t>
            </a:r>
            <a:endParaRPr>
              <a:solidFill>
                <a:schemeClr val="tx1"/>
              </a:solidFill>
            </a:endParaRPr>
          </a:p>
          <a:p>
            <a:pPr marL="0" lvl="0" indent="0" rtl="0">
              <a:spcBef>
                <a:spcPts val="0"/>
              </a:spcBef>
              <a:spcAft>
                <a:spcPts val="0"/>
              </a:spcAft>
              <a:buClr>
                <a:schemeClr val="dk1"/>
              </a:buClr>
              <a:buSzPts val="1100"/>
              <a:buFont typeface="Arial"/>
              <a:buNone/>
            </a:pPr>
            <a:r>
              <a:rPr lang="en-US" sz="1800">
                <a:solidFill>
                  <a:schemeClr val="tx1"/>
                </a:solidFill>
                <a:latin typeface="Calibri"/>
                <a:ea typeface="Calibri"/>
                <a:cs typeface="Calibri"/>
                <a:sym typeface="Calibri"/>
              </a:rPr>
              <a:t>Confusing weather with climate distracts from the fact that short-term predictions have little relevance to long-term climate predictions.</a:t>
            </a:r>
            <a:endParaRPr sz="1800">
              <a:solidFill>
                <a:schemeClr val="tx1"/>
              </a:solidFill>
              <a:latin typeface="Calibri"/>
              <a:ea typeface="Calibri"/>
              <a:cs typeface="Calibri"/>
              <a:sym typeface="Calibri"/>
            </a:endParaRPr>
          </a:p>
          <a:p>
            <a:pPr marL="0" marR="0" lvl="0" indent="0" algn="l" rtl="0">
              <a:spcBef>
                <a:spcPts val="0"/>
              </a:spcBef>
              <a:spcAft>
                <a:spcPts val="0"/>
              </a:spcAft>
              <a:buNone/>
            </a:pPr>
            <a:endParaRPr sz="1800">
              <a:solidFill>
                <a:schemeClr val="tx1"/>
              </a:solidFill>
              <a:latin typeface="Calibri"/>
              <a:ea typeface="Calibri"/>
              <a:cs typeface="Calibri"/>
              <a:sym typeface="Calibri"/>
            </a:endParaRPr>
          </a:p>
        </p:txBody>
      </p:sp>
      <p:sp>
        <p:nvSpPr>
          <p:cNvPr id="398" name="Shape 398"/>
          <p:cNvSpPr txBox="1"/>
          <p:nvPr/>
        </p:nvSpPr>
        <p:spPr>
          <a:xfrm>
            <a:off x="5988275" y="4728200"/>
            <a:ext cx="2571300" cy="2748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b="1">
                <a:solidFill>
                  <a:schemeClr val="tx1"/>
                </a:solidFill>
                <a:latin typeface="Calibri"/>
                <a:ea typeface="Calibri"/>
                <a:cs typeface="Calibri"/>
                <a:sym typeface="Calibri"/>
              </a:rPr>
              <a:t>http://sks.to/weather</a:t>
            </a:r>
            <a:endParaRPr sz="1200">
              <a:solidFill>
                <a:schemeClr val="tx1"/>
              </a:solidFill>
              <a:latin typeface="Calibri"/>
              <a:ea typeface="Calibri"/>
              <a:cs typeface="Calibri"/>
              <a:sym typeface="Calibri"/>
            </a:endParaRPr>
          </a:p>
        </p:txBody>
      </p:sp>
      <p:sp>
        <p:nvSpPr>
          <p:cNvPr id="11" name="Shape 96">
            <a:hlinkClick r:id="rId3" action="ppaction://hlinksldjump"/>
            <a:extLst>
              <a:ext uri="{FF2B5EF4-FFF2-40B4-BE49-F238E27FC236}">
                <a16:creationId xmlns:a16="http://schemas.microsoft.com/office/drawing/2014/main" id="{BCDDBC77-CFDB-4F51-B35F-B369E25B93D5}"/>
              </a:ext>
            </a:extLst>
          </p:cNvPr>
          <p:cNvSpPr/>
          <p:nvPr/>
        </p:nvSpPr>
        <p:spPr>
          <a:xfrm>
            <a:off x="8599200" y="4739350"/>
            <a:ext cx="408000" cy="274800"/>
          </a:xfrm>
          <a:prstGeom prst="leftArrow">
            <a:avLst>
              <a:gd name="adj1" fmla="val 50000"/>
              <a:gd name="adj2" fmla="val 50000"/>
            </a:avLst>
          </a:prstGeom>
          <a:solidFill>
            <a:srgbClr val="D9D9D9"/>
          </a:solidFill>
          <a:ln w="9525" cap="flat" cmpd="sng">
            <a:solidFill>
              <a:srgbClr val="888888"/>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solidFill>
                <a:schemeClr val="tx1"/>
              </a:solidFill>
            </a:endParaRPr>
          </a:p>
        </p:txBody>
      </p:sp>
      <p:sp>
        <p:nvSpPr>
          <p:cNvPr id="12" name="Shape 357">
            <a:extLst>
              <a:ext uri="{FF2B5EF4-FFF2-40B4-BE49-F238E27FC236}">
                <a16:creationId xmlns:a16="http://schemas.microsoft.com/office/drawing/2014/main" id="{6AD941FB-E019-47C3-AEF7-BD8B2752A1F1}"/>
              </a:ext>
            </a:extLst>
          </p:cNvPr>
          <p:cNvSpPr txBox="1"/>
          <p:nvPr/>
        </p:nvSpPr>
        <p:spPr>
          <a:xfrm>
            <a:off x="4469343" y="3899382"/>
            <a:ext cx="4471132" cy="356418"/>
          </a:xfrm>
          <a:prstGeom prst="rect">
            <a:avLst/>
          </a:prstGeom>
          <a:noFill/>
          <a:ln>
            <a:noFill/>
          </a:ln>
        </p:spPr>
        <p:txBody>
          <a:bodyPr spcFirstLastPara="1" wrap="square" lIns="91425" tIns="45700" rIns="91425" bIns="45700" anchor="t" anchorCtr="0">
            <a:noAutofit/>
          </a:bodyPr>
          <a:lstStyle/>
          <a:p>
            <a:pPr algn="r"/>
            <a:r>
              <a:rPr lang="de-DE" sz="1000">
                <a:solidFill>
                  <a:schemeClr val="tx1"/>
                </a:solidFill>
                <a:latin typeface="Calibri" panose="020F0502020204030204" pitchFamily="34" charset="0"/>
              </a:rPr>
              <a:t>Skeptical Science - https://skepticalscience.com/graphics.php?g=308</a:t>
            </a:r>
            <a:endParaRPr lang="de-DE" sz="1000">
              <a:solidFill>
                <a:schemeClr val="tx1"/>
              </a:solidFill>
            </a:endParaRPr>
          </a:p>
        </p:txBody>
      </p:sp>
      <p:sp>
        <p:nvSpPr>
          <p:cNvPr id="13" name="Textfeld 12">
            <a:extLst>
              <a:ext uri="{FF2B5EF4-FFF2-40B4-BE49-F238E27FC236}">
                <a16:creationId xmlns:a16="http://schemas.microsoft.com/office/drawing/2014/main" id="{997DD53B-9695-470B-9739-B5B54A0719A8}"/>
              </a:ext>
            </a:extLst>
          </p:cNvPr>
          <p:cNvSpPr txBox="1"/>
          <p:nvPr/>
        </p:nvSpPr>
        <p:spPr>
          <a:xfrm flipH="1">
            <a:off x="239150" y="70340"/>
            <a:ext cx="8676249" cy="461665"/>
          </a:xfrm>
          <a:prstGeom prst="rect">
            <a:avLst/>
          </a:prstGeom>
          <a:noFill/>
        </p:spPr>
        <p:txBody>
          <a:bodyPr wrap="square" rtlCol="0">
            <a:spAutoFit/>
          </a:bodyPr>
          <a:lstStyle/>
          <a:p>
            <a:pPr lvl="0" algn="ctr"/>
            <a:r>
              <a:rPr lang="en-US" sz="2400">
                <a:solidFill>
                  <a:schemeClr val="tx1"/>
                </a:solidFill>
              </a:rPr>
              <a:t>Past and future climate change</a:t>
            </a:r>
          </a:p>
        </p:txBody>
      </p:sp>
      <p:sp>
        <p:nvSpPr>
          <p:cNvPr id="15" name="Shape 520">
            <a:extLst>
              <a:ext uri="{FF2B5EF4-FFF2-40B4-BE49-F238E27FC236}">
                <a16:creationId xmlns:a16="http://schemas.microsoft.com/office/drawing/2014/main" id="{B891CEC7-6443-4E76-9B25-07327BC3776D}"/>
              </a:ext>
            </a:extLst>
          </p:cNvPr>
          <p:cNvSpPr txBox="1"/>
          <p:nvPr/>
        </p:nvSpPr>
        <p:spPr>
          <a:xfrm>
            <a:off x="48968" y="4542699"/>
            <a:ext cx="1287300" cy="58457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b="1">
                <a:solidFill>
                  <a:schemeClr val="tx1"/>
                </a:solidFill>
                <a:latin typeface="Calibri"/>
                <a:ea typeface="Calibri"/>
                <a:cs typeface="Calibri"/>
                <a:sym typeface="Calibri"/>
              </a:rPr>
              <a:t>Ambiguity</a:t>
            </a:r>
            <a:endParaRPr sz="1600" b="1">
              <a:solidFill>
                <a:schemeClr val="tx1"/>
              </a:solidFill>
              <a:latin typeface="Calibri"/>
              <a:ea typeface="Calibri"/>
              <a:cs typeface="Calibri"/>
              <a:sym typeface="Calibri"/>
            </a:endParaRPr>
          </a:p>
        </p:txBody>
      </p:sp>
      <p:pic>
        <p:nvPicPr>
          <p:cNvPr id="16" name="Shape 521">
            <a:extLst>
              <a:ext uri="{FF2B5EF4-FFF2-40B4-BE49-F238E27FC236}">
                <a16:creationId xmlns:a16="http://schemas.microsoft.com/office/drawing/2014/main" id="{92D39042-D44B-4881-AA8A-F435272406F2}"/>
              </a:ext>
            </a:extLst>
          </p:cNvPr>
          <p:cNvPicPr preferRelativeResize="0"/>
          <p:nvPr/>
        </p:nvPicPr>
        <p:blipFill>
          <a:blip r:embed="rId4">
            <a:alphaModFix/>
          </a:blip>
          <a:srcRect t="367" b="367"/>
          <a:stretch/>
        </p:blipFill>
        <p:spPr>
          <a:xfrm>
            <a:off x="287314" y="3737947"/>
            <a:ext cx="810608" cy="804661"/>
          </a:xfrm>
          <a:prstGeom prst="rect">
            <a:avLst/>
          </a:prstGeom>
          <a:noFill/>
          <a:ln>
            <a:noFill/>
          </a:ln>
        </p:spPr>
      </p:pic>
      <p:pic>
        <p:nvPicPr>
          <p:cNvPr id="17" name="Shape 522">
            <a:extLst>
              <a:ext uri="{FF2B5EF4-FFF2-40B4-BE49-F238E27FC236}">
                <a16:creationId xmlns:a16="http://schemas.microsoft.com/office/drawing/2014/main" id="{12EDCC26-5F5F-48DB-8390-035B986E0354}"/>
              </a:ext>
            </a:extLst>
          </p:cNvPr>
          <p:cNvPicPr preferRelativeResize="0"/>
          <p:nvPr/>
        </p:nvPicPr>
        <p:blipFill>
          <a:blip r:embed="rId5">
            <a:alphaModFix/>
          </a:blip>
          <a:srcRect/>
          <a:stretch/>
        </p:blipFill>
        <p:spPr>
          <a:xfrm>
            <a:off x="302648" y="2828764"/>
            <a:ext cx="779940" cy="779940"/>
          </a:xfrm>
          <a:prstGeom prst="rect">
            <a:avLst/>
          </a:prstGeom>
          <a:noFill/>
          <a:ln>
            <a:noFill/>
          </a:ln>
        </p:spPr>
      </p:pic>
      <p:pic>
        <p:nvPicPr>
          <p:cNvPr id="4" name="Grafik 3">
            <a:extLst>
              <a:ext uri="{FF2B5EF4-FFF2-40B4-BE49-F238E27FC236}">
                <a16:creationId xmlns:a16="http://schemas.microsoft.com/office/drawing/2014/main" id="{7086CA10-4D41-44D5-9DE4-1C5E98D03C8C}"/>
              </a:ext>
            </a:extLst>
          </p:cNvPr>
          <p:cNvPicPr>
            <a:picLocks noChangeAspect="1"/>
          </p:cNvPicPr>
          <p:nvPr/>
        </p:nvPicPr>
        <p:blipFill>
          <a:blip r:embed="rId6"/>
          <a:stretch>
            <a:fillRect/>
          </a:stretch>
        </p:blipFill>
        <p:spPr>
          <a:xfrm>
            <a:off x="4397224" y="779778"/>
            <a:ext cx="4471133" cy="3130666"/>
          </a:xfrm>
          <a:prstGeom prst="rect">
            <a:avLst/>
          </a:prstGeom>
        </p:spPr>
      </p:pic>
      <p:pic>
        <p:nvPicPr>
          <p:cNvPr id="3" name="Grafik 2">
            <a:extLst>
              <a:ext uri="{FF2B5EF4-FFF2-40B4-BE49-F238E27FC236}">
                <a16:creationId xmlns:a16="http://schemas.microsoft.com/office/drawing/2014/main" id="{7A31F4EF-A999-73B2-D22D-AAFCCCB6CC7A}"/>
              </a:ext>
            </a:extLst>
          </p:cNvPr>
          <p:cNvPicPr>
            <a:picLocks noChangeAspect="1"/>
          </p:cNvPicPr>
          <p:nvPr/>
        </p:nvPicPr>
        <p:blipFill>
          <a:blip r:embed="rId7"/>
          <a:stretch>
            <a:fillRect/>
          </a:stretch>
        </p:blipFill>
        <p:spPr>
          <a:xfrm>
            <a:off x="4240871" y="4603068"/>
            <a:ext cx="651513" cy="481553"/>
          </a:xfrm>
          <a:prstGeom prst="rect">
            <a:avLst/>
          </a:prstGeom>
          <a:solidFill>
            <a:schemeClr val="bg1">
              <a:lumMod val="85000"/>
            </a:schemeClr>
          </a:solid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9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Shape 403"/>
        <p:cNvGrpSpPr/>
        <p:nvPr/>
      </p:nvGrpSpPr>
      <p:grpSpPr>
        <a:xfrm>
          <a:off x="0" y="0"/>
          <a:ext cx="0" cy="0"/>
          <a:chOff x="0" y="0"/>
          <a:chExt cx="0" cy="0"/>
        </a:xfrm>
      </p:grpSpPr>
      <p:sp>
        <p:nvSpPr>
          <p:cNvPr id="404" name="Shape 404"/>
          <p:cNvSpPr txBox="1"/>
          <p:nvPr/>
        </p:nvSpPr>
        <p:spPr>
          <a:xfrm>
            <a:off x="1247168" y="661430"/>
            <a:ext cx="3697800" cy="1477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FACT</a:t>
            </a:r>
            <a:endParaRPr>
              <a:solidFill>
                <a:schemeClr val="tx1"/>
              </a:solidFill>
            </a:endParaRPr>
          </a:p>
          <a:p>
            <a:pPr marL="0" marR="0" lvl="0" indent="0" algn="l" rtl="0">
              <a:spcBef>
                <a:spcPts val="0"/>
              </a:spcBef>
              <a:spcAft>
                <a:spcPts val="0"/>
              </a:spcAft>
              <a:buClr>
                <a:schemeClr val="dk1"/>
              </a:buClr>
              <a:buSzPts val="1100"/>
              <a:buFont typeface="Arial"/>
              <a:buNone/>
            </a:pPr>
            <a:r>
              <a:rPr lang="en-US" sz="1800">
                <a:solidFill>
                  <a:schemeClr val="tx1"/>
                </a:solidFill>
                <a:latin typeface="Calibri"/>
                <a:ea typeface="Calibri"/>
                <a:cs typeface="Calibri"/>
                <a:sym typeface="Calibri"/>
              </a:rPr>
              <a:t>In the 1970s, the majority of climate papers were predicting warming.</a:t>
            </a:r>
            <a:endParaRPr sz="1800">
              <a:solidFill>
                <a:schemeClr val="tx1"/>
              </a:solidFill>
              <a:latin typeface="Calibri"/>
              <a:ea typeface="Calibri"/>
              <a:cs typeface="Calibri"/>
              <a:sym typeface="Calibri"/>
            </a:endParaRPr>
          </a:p>
          <a:p>
            <a:pPr marL="0" marR="0" lvl="0" indent="0" algn="l" rtl="0">
              <a:spcBef>
                <a:spcPts val="0"/>
              </a:spcBef>
              <a:spcAft>
                <a:spcPts val="0"/>
              </a:spcAft>
              <a:buNone/>
            </a:pPr>
            <a:endParaRPr sz="1800">
              <a:solidFill>
                <a:schemeClr val="tx1"/>
              </a:solidFill>
              <a:latin typeface="Calibri"/>
              <a:ea typeface="Calibri"/>
              <a:cs typeface="Calibri"/>
              <a:sym typeface="Calibri"/>
            </a:endParaRPr>
          </a:p>
        </p:txBody>
      </p:sp>
      <p:sp>
        <p:nvSpPr>
          <p:cNvPr id="405" name="Shape 405"/>
          <p:cNvSpPr txBox="1"/>
          <p:nvPr/>
        </p:nvSpPr>
        <p:spPr>
          <a:xfrm>
            <a:off x="1251419" y="1994273"/>
            <a:ext cx="3852300" cy="1191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MYTH</a:t>
            </a:r>
            <a:endParaRPr>
              <a:solidFill>
                <a:schemeClr val="tx1"/>
              </a:solidFill>
            </a:endParaRPr>
          </a:p>
          <a:p>
            <a:pPr marL="0" lvl="0" indent="0" rtl="0">
              <a:spcBef>
                <a:spcPts val="0"/>
              </a:spcBef>
              <a:spcAft>
                <a:spcPts val="0"/>
              </a:spcAft>
              <a:buClr>
                <a:schemeClr val="dk1"/>
              </a:buClr>
              <a:buSzPts val="1100"/>
              <a:buFont typeface="Arial"/>
              <a:buNone/>
            </a:pPr>
            <a:r>
              <a:rPr lang="en-US" sz="1800">
                <a:solidFill>
                  <a:schemeClr val="tx1"/>
                </a:solidFill>
                <a:latin typeface="Calibri"/>
                <a:ea typeface="Calibri"/>
                <a:cs typeface="Calibri"/>
                <a:sym typeface="Calibri"/>
              </a:rPr>
              <a:t>In the 1970s, climate scientists were predicting an ice age.</a:t>
            </a:r>
            <a:endParaRPr sz="1800">
              <a:solidFill>
                <a:schemeClr val="tx1"/>
              </a:solidFill>
              <a:latin typeface="Calibri"/>
              <a:ea typeface="Calibri"/>
              <a:cs typeface="Calibri"/>
              <a:sym typeface="Calibri"/>
            </a:endParaRPr>
          </a:p>
        </p:txBody>
      </p:sp>
      <p:sp>
        <p:nvSpPr>
          <p:cNvPr id="406" name="Shape 406"/>
          <p:cNvSpPr txBox="1"/>
          <p:nvPr/>
        </p:nvSpPr>
        <p:spPr>
          <a:xfrm>
            <a:off x="1303722" y="3421068"/>
            <a:ext cx="3379200" cy="144635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FALLACY</a:t>
            </a:r>
            <a:endParaRPr>
              <a:solidFill>
                <a:schemeClr val="tx1"/>
              </a:solidFill>
            </a:endParaRPr>
          </a:p>
          <a:p>
            <a:pPr marL="0" lvl="0" indent="0" rtl="0">
              <a:spcBef>
                <a:spcPts val="0"/>
              </a:spcBef>
              <a:spcAft>
                <a:spcPts val="0"/>
              </a:spcAft>
              <a:buSzPts val="1100"/>
              <a:buNone/>
            </a:pPr>
            <a:r>
              <a:rPr lang="en-US" sz="1800">
                <a:solidFill>
                  <a:schemeClr val="tx1"/>
                </a:solidFill>
                <a:latin typeface="Calibri"/>
                <a:ea typeface="Calibri"/>
                <a:cs typeface="Calibri"/>
                <a:sym typeface="Calibri"/>
              </a:rPr>
              <a:t>Confuses mainstream media reports with scientific papers which overwhelmingly pointed towards warming.</a:t>
            </a:r>
            <a:endParaRPr sz="1800">
              <a:solidFill>
                <a:schemeClr val="tx1"/>
              </a:solidFill>
              <a:latin typeface="Calibri"/>
              <a:ea typeface="Calibri"/>
              <a:cs typeface="Calibri"/>
              <a:sym typeface="Calibri"/>
            </a:endParaRPr>
          </a:p>
        </p:txBody>
      </p:sp>
      <p:sp>
        <p:nvSpPr>
          <p:cNvPr id="411" name="Shape 411"/>
          <p:cNvSpPr txBox="1"/>
          <p:nvPr/>
        </p:nvSpPr>
        <p:spPr>
          <a:xfrm>
            <a:off x="5988275" y="4728200"/>
            <a:ext cx="2571300" cy="2748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b="1">
                <a:solidFill>
                  <a:schemeClr val="tx1"/>
                </a:solidFill>
                <a:latin typeface="Calibri"/>
                <a:ea typeface="Calibri"/>
                <a:cs typeface="Calibri"/>
                <a:sym typeface="Calibri"/>
              </a:rPr>
              <a:t>http://sks.to/1970s</a:t>
            </a:r>
            <a:endParaRPr sz="1200">
              <a:solidFill>
                <a:schemeClr val="tx1"/>
              </a:solidFill>
              <a:latin typeface="Calibri"/>
              <a:ea typeface="Calibri"/>
              <a:cs typeface="Calibri"/>
              <a:sym typeface="Calibri"/>
            </a:endParaRPr>
          </a:p>
        </p:txBody>
      </p:sp>
      <p:pic>
        <p:nvPicPr>
          <p:cNvPr id="412" name="Shape 412" descr="GlobalCooling.JPG"/>
          <p:cNvPicPr preferRelativeResize="0"/>
          <p:nvPr/>
        </p:nvPicPr>
        <p:blipFill>
          <a:blip r:embed="rId3">
            <a:alphaModFix/>
          </a:blip>
          <a:stretch>
            <a:fillRect/>
          </a:stretch>
        </p:blipFill>
        <p:spPr>
          <a:xfrm>
            <a:off x="4991175" y="1143000"/>
            <a:ext cx="3848025" cy="3188602"/>
          </a:xfrm>
          <a:prstGeom prst="rect">
            <a:avLst/>
          </a:prstGeom>
          <a:noFill/>
          <a:ln>
            <a:noFill/>
          </a:ln>
        </p:spPr>
      </p:pic>
      <p:sp>
        <p:nvSpPr>
          <p:cNvPr id="11" name="Shape 96">
            <a:hlinkClick r:id="rId4" action="ppaction://hlinksldjump"/>
            <a:extLst>
              <a:ext uri="{FF2B5EF4-FFF2-40B4-BE49-F238E27FC236}">
                <a16:creationId xmlns:a16="http://schemas.microsoft.com/office/drawing/2014/main" id="{3D1E4D8A-96EC-4257-83C0-3D41EE0B3EDE}"/>
              </a:ext>
            </a:extLst>
          </p:cNvPr>
          <p:cNvSpPr/>
          <p:nvPr/>
        </p:nvSpPr>
        <p:spPr>
          <a:xfrm>
            <a:off x="8599200" y="4739350"/>
            <a:ext cx="408000" cy="274800"/>
          </a:xfrm>
          <a:prstGeom prst="leftArrow">
            <a:avLst>
              <a:gd name="adj1" fmla="val 50000"/>
              <a:gd name="adj2" fmla="val 50000"/>
            </a:avLst>
          </a:prstGeom>
          <a:solidFill>
            <a:srgbClr val="D9D9D9"/>
          </a:solidFill>
          <a:ln w="9525" cap="flat" cmpd="sng">
            <a:solidFill>
              <a:srgbClr val="888888"/>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solidFill>
                <a:schemeClr val="tx1"/>
              </a:solidFill>
            </a:endParaRPr>
          </a:p>
        </p:txBody>
      </p:sp>
      <p:sp>
        <p:nvSpPr>
          <p:cNvPr id="12" name="Textfeld 11">
            <a:extLst>
              <a:ext uri="{FF2B5EF4-FFF2-40B4-BE49-F238E27FC236}">
                <a16:creationId xmlns:a16="http://schemas.microsoft.com/office/drawing/2014/main" id="{C8B1D7FC-AE0C-4E72-BA7D-6197ECC4D43E}"/>
              </a:ext>
            </a:extLst>
          </p:cNvPr>
          <p:cNvSpPr txBox="1"/>
          <p:nvPr/>
        </p:nvSpPr>
        <p:spPr>
          <a:xfrm flipH="1">
            <a:off x="239150" y="70340"/>
            <a:ext cx="8676249" cy="461665"/>
          </a:xfrm>
          <a:prstGeom prst="rect">
            <a:avLst/>
          </a:prstGeom>
          <a:noFill/>
        </p:spPr>
        <p:txBody>
          <a:bodyPr wrap="square" rtlCol="0">
            <a:spAutoFit/>
          </a:bodyPr>
          <a:lstStyle/>
          <a:p>
            <a:pPr lvl="0" algn="ctr"/>
            <a:r>
              <a:rPr lang="en-US" sz="2400">
                <a:solidFill>
                  <a:schemeClr val="tx1"/>
                </a:solidFill>
              </a:rPr>
              <a:t>Past and future climate change</a:t>
            </a:r>
          </a:p>
        </p:txBody>
      </p:sp>
      <p:sp>
        <p:nvSpPr>
          <p:cNvPr id="14" name="Shape 191">
            <a:extLst>
              <a:ext uri="{FF2B5EF4-FFF2-40B4-BE49-F238E27FC236}">
                <a16:creationId xmlns:a16="http://schemas.microsoft.com/office/drawing/2014/main" id="{A7C975FB-907A-4D40-BEA1-0C5E803523E9}"/>
              </a:ext>
            </a:extLst>
          </p:cNvPr>
          <p:cNvSpPr txBox="1"/>
          <p:nvPr/>
        </p:nvSpPr>
        <p:spPr>
          <a:xfrm>
            <a:off x="90536" y="4546501"/>
            <a:ext cx="1190561" cy="58477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b="1" err="1">
                <a:solidFill>
                  <a:schemeClr val="tx1"/>
                </a:solidFill>
                <a:latin typeface="Calibri"/>
                <a:ea typeface="Calibri"/>
                <a:cs typeface="Calibri"/>
                <a:sym typeface="Calibri"/>
              </a:rPr>
              <a:t>Misrepre</a:t>
            </a:r>
            <a:r>
              <a:rPr lang="en-US" sz="1600" b="1">
                <a:solidFill>
                  <a:schemeClr val="tx1"/>
                </a:solidFill>
                <a:latin typeface="Calibri"/>
                <a:ea typeface="Calibri"/>
                <a:cs typeface="Calibri"/>
                <a:sym typeface="Calibri"/>
              </a:rPr>
              <a:t>-</a:t>
            </a:r>
            <a:br>
              <a:rPr lang="en-US" sz="1600" b="1">
                <a:solidFill>
                  <a:schemeClr val="tx1"/>
                </a:solidFill>
                <a:latin typeface="Calibri"/>
                <a:ea typeface="Calibri"/>
                <a:cs typeface="Calibri"/>
                <a:sym typeface="Calibri"/>
              </a:rPr>
            </a:br>
            <a:r>
              <a:rPr lang="en-US" sz="1600" b="1" err="1">
                <a:solidFill>
                  <a:schemeClr val="tx1"/>
                </a:solidFill>
                <a:latin typeface="Calibri"/>
                <a:ea typeface="Calibri"/>
                <a:cs typeface="Calibri"/>
                <a:sym typeface="Calibri"/>
              </a:rPr>
              <a:t>sentation</a:t>
            </a:r>
            <a:endParaRPr sz="1600" b="1">
              <a:solidFill>
                <a:schemeClr val="tx1"/>
              </a:solidFill>
              <a:latin typeface="Calibri"/>
              <a:ea typeface="Calibri"/>
              <a:cs typeface="Calibri"/>
              <a:sym typeface="Calibri"/>
            </a:endParaRPr>
          </a:p>
        </p:txBody>
      </p:sp>
      <p:pic>
        <p:nvPicPr>
          <p:cNvPr id="15" name="Shape 192">
            <a:extLst>
              <a:ext uri="{FF2B5EF4-FFF2-40B4-BE49-F238E27FC236}">
                <a16:creationId xmlns:a16="http://schemas.microsoft.com/office/drawing/2014/main" id="{98AE17A3-7751-4D83-B5B9-103F597BC7E1}"/>
              </a:ext>
            </a:extLst>
          </p:cNvPr>
          <p:cNvPicPr preferRelativeResize="0"/>
          <p:nvPr/>
        </p:nvPicPr>
        <p:blipFill>
          <a:blip r:embed="rId5">
            <a:alphaModFix/>
          </a:blip>
          <a:srcRect/>
          <a:stretch/>
        </p:blipFill>
        <p:spPr>
          <a:xfrm>
            <a:off x="292590" y="3727921"/>
            <a:ext cx="786255" cy="786255"/>
          </a:xfrm>
          <a:prstGeom prst="rect">
            <a:avLst/>
          </a:prstGeom>
          <a:noFill/>
          <a:ln>
            <a:noFill/>
          </a:ln>
        </p:spPr>
      </p:pic>
      <p:pic>
        <p:nvPicPr>
          <p:cNvPr id="16" name="Shape 193">
            <a:extLst>
              <a:ext uri="{FF2B5EF4-FFF2-40B4-BE49-F238E27FC236}">
                <a16:creationId xmlns:a16="http://schemas.microsoft.com/office/drawing/2014/main" id="{A2D61A0B-E3E5-40EA-A471-EDDA3D2EDBA7}"/>
              </a:ext>
            </a:extLst>
          </p:cNvPr>
          <p:cNvPicPr preferRelativeResize="0"/>
          <p:nvPr/>
        </p:nvPicPr>
        <p:blipFill>
          <a:blip r:embed="rId6">
            <a:alphaModFix/>
          </a:blip>
          <a:srcRect/>
          <a:stretch/>
        </p:blipFill>
        <p:spPr>
          <a:xfrm>
            <a:off x="283554" y="2849545"/>
            <a:ext cx="779940" cy="779940"/>
          </a:xfrm>
          <a:prstGeom prst="rect">
            <a:avLst/>
          </a:prstGeom>
          <a:noFill/>
          <a:ln>
            <a:noFill/>
          </a:ln>
        </p:spPr>
      </p:pic>
      <p:pic>
        <p:nvPicPr>
          <p:cNvPr id="3" name="Grafik 2">
            <a:extLst>
              <a:ext uri="{FF2B5EF4-FFF2-40B4-BE49-F238E27FC236}">
                <a16:creationId xmlns:a16="http://schemas.microsoft.com/office/drawing/2014/main" id="{6E639A25-F6F4-8F7C-2061-ED79F5F19DA8}"/>
              </a:ext>
            </a:extLst>
          </p:cNvPr>
          <p:cNvPicPr>
            <a:picLocks noChangeAspect="1"/>
          </p:cNvPicPr>
          <p:nvPr/>
        </p:nvPicPr>
        <p:blipFill>
          <a:blip r:embed="rId7"/>
          <a:stretch>
            <a:fillRect/>
          </a:stretch>
        </p:blipFill>
        <p:spPr>
          <a:xfrm>
            <a:off x="4240871" y="4603068"/>
            <a:ext cx="651513" cy="481553"/>
          </a:xfrm>
          <a:prstGeom prst="rect">
            <a:avLst/>
          </a:prstGeom>
          <a:solidFill>
            <a:schemeClr val="bg1">
              <a:lumMod val="85000"/>
            </a:schemeClr>
          </a:solid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Shape 416"/>
        <p:cNvGrpSpPr/>
        <p:nvPr/>
      </p:nvGrpSpPr>
      <p:grpSpPr>
        <a:xfrm>
          <a:off x="0" y="0"/>
          <a:ext cx="0" cy="0"/>
          <a:chOff x="0" y="0"/>
          <a:chExt cx="0" cy="0"/>
        </a:xfrm>
      </p:grpSpPr>
      <p:sp>
        <p:nvSpPr>
          <p:cNvPr id="417" name="Shape 417"/>
          <p:cNvSpPr txBox="1"/>
          <p:nvPr/>
        </p:nvSpPr>
        <p:spPr>
          <a:xfrm>
            <a:off x="1226066" y="661431"/>
            <a:ext cx="3697800" cy="1477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FACT</a:t>
            </a:r>
            <a:endParaRPr>
              <a:solidFill>
                <a:schemeClr val="tx1"/>
              </a:solidFill>
            </a:endParaRPr>
          </a:p>
          <a:p>
            <a:pPr marL="0" lvl="0" indent="0" rtl="0">
              <a:spcBef>
                <a:spcPts val="0"/>
              </a:spcBef>
              <a:spcAft>
                <a:spcPts val="0"/>
              </a:spcAft>
              <a:buClr>
                <a:schemeClr val="dk1"/>
              </a:buClr>
              <a:buSzPts val="1100"/>
              <a:buFont typeface="Arial"/>
              <a:buNone/>
            </a:pPr>
            <a:r>
              <a:rPr lang="en-US" sz="1800">
                <a:solidFill>
                  <a:schemeClr val="tx1"/>
                </a:solidFill>
                <a:latin typeface="Calibri"/>
                <a:ea typeface="Calibri"/>
                <a:cs typeface="Calibri"/>
                <a:sym typeface="Calibri"/>
              </a:rPr>
              <a:t>Even if the sun fell to Maunder Minimum levels, it would only delay global warming by a decade.</a:t>
            </a:r>
            <a:endParaRPr>
              <a:solidFill>
                <a:schemeClr val="tx1"/>
              </a:solidFill>
            </a:endParaRPr>
          </a:p>
        </p:txBody>
      </p:sp>
      <p:sp>
        <p:nvSpPr>
          <p:cNvPr id="418" name="Shape 418"/>
          <p:cNvSpPr txBox="1"/>
          <p:nvPr/>
        </p:nvSpPr>
        <p:spPr>
          <a:xfrm>
            <a:off x="1230317" y="2184190"/>
            <a:ext cx="3852300" cy="1191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MYTH</a:t>
            </a:r>
            <a:endParaRPr>
              <a:solidFill>
                <a:schemeClr val="tx1"/>
              </a:solidFill>
            </a:endParaRPr>
          </a:p>
          <a:p>
            <a:pPr marL="0" lvl="0" indent="0" rtl="0">
              <a:spcBef>
                <a:spcPts val="0"/>
              </a:spcBef>
              <a:spcAft>
                <a:spcPts val="0"/>
              </a:spcAft>
              <a:buClr>
                <a:schemeClr val="dk1"/>
              </a:buClr>
              <a:buSzPts val="1100"/>
              <a:buFont typeface="Arial"/>
              <a:buNone/>
            </a:pPr>
            <a:r>
              <a:rPr lang="en-US" sz="1800">
                <a:solidFill>
                  <a:schemeClr val="tx1"/>
                </a:solidFill>
                <a:latin typeface="Calibri"/>
                <a:ea typeface="Calibri"/>
                <a:cs typeface="Calibri"/>
                <a:sym typeface="Calibri"/>
              </a:rPr>
              <a:t>We're heading into another ice age because of the cooling sun.</a:t>
            </a:r>
            <a:endParaRPr sz="1800">
              <a:solidFill>
                <a:schemeClr val="tx1"/>
              </a:solidFill>
              <a:latin typeface="Calibri"/>
              <a:ea typeface="Calibri"/>
              <a:cs typeface="Calibri"/>
              <a:sym typeface="Calibri"/>
            </a:endParaRPr>
          </a:p>
        </p:txBody>
      </p:sp>
      <p:sp>
        <p:nvSpPr>
          <p:cNvPr id="419" name="Shape 419"/>
          <p:cNvSpPr txBox="1"/>
          <p:nvPr/>
        </p:nvSpPr>
        <p:spPr>
          <a:xfrm>
            <a:off x="1282620" y="3421069"/>
            <a:ext cx="3379200" cy="1191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FALLACY</a:t>
            </a:r>
            <a:endParaRPr sz="1800">
              <a:solidFill>
                <a:schemeClr val="tx1"/>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r>
              <a:rPr lang="en-US" sz="1800">
                <a:solidFill>
                  <a:schemeClr val="tx1"/>
                </a:solidFill>
                <a:latin typeface="Calibri"/>
                <a:ea typeface="Calibri"/>
                <a:cs typeface="Calibri"/>
                <a:sym typeface="Calibri"/>
              </a:rPr>
              <a:t>Overstating the role of solar activity on climate - it actually has had little effect.</a:t>
            </a:r>
            <a:endParaRPr sz="1800">
              <a:solidFill>
                <a:schemeClr val="tx1"/>
              </a:solidFill>
              <a:latin typeface="Calibri"/>
              <a:ea typeface="Calibri"/>
              <a:cs typeface="Calibri"/>
              <a:sym typeface="Calibri"/>
            </a:endParaRPr>
          </a:p>
          <a:p>
            <a:pPr marL="0" marR="0" lvl="0" indent="0" algn="l" rtl="0">
              <a:spcBef>
                <a:spcPts val="0"/>
              </a:spcBef>
              <a:spcAft>
                <a:spcPts val="0"/>
              </a:spcAft>
              <a:buNone/>
            </a:pPr>
            <a:endParaRPr sz="1800">
              <a:solidFill>
                <a:schemeClr val="tx1"/>
              </a:solidFill>
              <a:latin typeface="Calibri"/>
              <a:ea typeface="Calibri"/>
              <a:cs typeface="Calibri"/>
              <a:sym typeface="Calibri"/>
            </a:endParaRPr>
          </a:p>
        </p:txBody>
      </p:sp>
      <p:sp>
        <p:nvSpPr>
          <p:cNvPr id="424" name="Shape 424"/>
          <p:cNvSpPr txBox="1"/>
          <p:nvPr/>
        </p:nvSpPr>
        <p:spPr>
          <a:xfrm>
            <a:off x="5988275" y="4728200"/>
            <a:ext cx="2571300" cy="2748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b="1">
                <a:solidFill>
                  <a:schemeClr val="tx1"/>
                </a:solidFill>
                <a:latin typeface="Calibri"/>
                <a:ea typeface="Calibri"/>
                <a:cs typeface="Calibri"/>
                <a:sym typeface="Calibri"/>
              </a:rPr>
              <a:t>http://sks.to/iceage</a:t>
            </a:r>
            <a:endParaRPr sz="1200">
              <a:solidFill>
                <a:schemeClr val="tx1"/>
              </a:solidFill>
              <a:latin typeface="Calibri"/>
              <a:ea typeface="Calibri"/>
              <a:cs typeface="Calibri"/>
              <a:sym typeface="Calibri"/>
            </a:endParaRPr>
          </a:p>
        </p:txBody>
      </p:sp>
      <p:sp>
        <p:nvSpPr>
          <p:cNvPr id="10" name="Shape 96">
            <a:hlinkClick r:id="rId3" action="ppaction://hlinksldjump"/>
            <a:extLst>
              <a:ext uri="{FF2B5EF4-FFF2-40B4-BE49-F238E27FC236}">
                <a16:creationId xmlns:a16="http://schemas.microsoft.com/office/drawing/2014/main" id="{B45D89C2-7791-48A2-B5A7-5CB05D68AEEB}"/>
              </a:ext>
            </a:extLst>
          </p:cNvPr>
          <p:cNvSpPr/>
          <p:nvPr/>
        </p:nvSpPr>
        <p:spPr>
          <a:xfrm>
            <a:off x="8599200" y="4739350"/>
            <a:ext cx="408000" cy="274800"/>
          </a:xfrm>
          <a:prstGeom prst="leftArrow">
            <a:avLst>
              <a:gd name="adj1" fmla="val 50000"/>
              <a:gd name="adj2" fmla="val 50000"/>
            </a:avLst>
          </a:prstGeom>
          <a:solidFill>
            <a:srgbClr val="D9D9D9"/>
          </a:solidFill>
          <a:ln w="9525" cap="flat" cmpd="sng">
            <a:solidFill>
              <a:srgbClr val="888888"/>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solidFill>
                <a:schemeClr val="tx1"/>
              </a:solidFill>
            </a:endParaRPr>
          </a:p>
        </p:txBody>
      </p:sp>
      <p:pic>
        <p:nvPicPr>
          <p:cNvPr id="3" name="Grafik 2">
            <a:extLst>
              <a:ext uri="{FF2B5EF4-FFF2-40B4-BE49-F238E27FC236}">
                <a16:creationId xmlns:a16="http://schemas.microsoft.com/office/drawing/2014/main" id="{60B1C677-FF33-436C-B98B-CC1A5DAB00BB}"/>
              </a:ext>
            </a:extLst>
          </p:cNvPr>
          <p:cNvPicPr>
            <a:picLocks noChangeAspect="1"/>
          </p:cNvPicPr>
          <p:nvPr/>
        </p:nvPicPr>
        <p:blipFill>
          <a:blip r:embed="rId4"/>
          <a:stretch>
            <a:fillRect/>
          </a:stretch>
        </p:blipFill>
        <p:spPr>
          <a:xfrm>
            <a:off x="4916059" y="1000986"/>
            <a:ext cx="3957784" cy="2968338"/>
          </a:xfrm>
          <a:prstGeom prst="rect">
            <a:avLst/>
          </a:prstGeom>
        </p:spPr>
      </p:pic>
      <p:sp>
        <p:nvSpPr>
          <p:cNvPr id="12" name="Rechteck 11">
            <a:extLst>
              <a:ext uri="{FF2B5EF4-FFF2-40B4-BE49-F238E27FC236}">
                <a16:creationId xmlns:a16="http://schemas.microsoft.com/office/drawing/2014/main" id="{5C160AE1-D15B-4485-9175-26BB2A2978F8}"/>
              </a:ext>
            </a:extLst>
          </p:cNvPr>
          <p:cNvSpPr/>
          <p:nvPr/>
        </p:nvSpPr>
        <p:spPr>
          <a:xfrm>
            <a:off x="4933216" y="3981706"/>
            <a:ext cx="4020438" cy="246221"/>
          </a:xfrm>
          <a:prstGeom prst="rect">
            <a:avLst/>
          </a:prstGeom>
        </p:spPr>
        <p:txBody>
          <a:bodyPr wrap="square">
            <a:spAutoFit/>
          </a:bodyPr>
          <a:lstStyle/>
          <a:p>
            <a:pPr algn="r"/>
            <a:r>
              <a:rPr lang="de-DE" sz="1000" err="1">
                <a:solidFill>
                  <a:schemeClr val="tx1"/>
                </a:solidFill>
                <a:latin typeface="Calibri" panose="020F0502020204030204" pitchFamily="34" charset="0"/>
              </a:rPr>
              <a:t>Skeptical</a:t>
            </a:r>
            <a:r>
              <a:rPr lang="de-DE" sz="1000">
                <a:solidFill>
                  <a:schemeClr val="tx1"/>
                </a:solidFill>
                <a:latin typeface="Calibri" panose="020F0502020204030204" pitchFamily="34" charset="0"/>
              </a:rPr>
              <a:t> Science - https://skepticalscience.com/graphics.php?g=21</a:t>
            </a:r>
            <a:endParaRPr lang="de-DE" sz="1000">
              <a:solidFill>
                <a:schemeClr val="tx1"/>
              </a:solidFill>
            </a:endParaRPr>
          </a:p>
        </p:txBody>
      </p:sp>
      <p:sp>
        <p:nvSpPr>
          <p:cNvPr id="13" name="Textfeld 12">
            <a:extLst>
              <a:ext uri="{FF2B5EF4-FFF2-40B4-BE49-F238E27FC236}">
                <a16:creationId xmlns:a16="http://schemas.microsoft.com/office/drawing/2014/main" id="{498D8BC4-5080-45B1-B636-F5DB538E1A5E}"/>
              </a:ext>
            </a:extLst>
          </p:cNvPr>
          <p:cNvSpPr txBox="1"/>
          <p:nvPr/>
        </p:nvSpPr>
        <p:spPr>
          <a:xfrm flipH="1">
            <a:off x="239150" y="70340"/>
            <a:ext cx="8676249" cy="461665"/>
          </a:xfrm>
          <a:prstGeom prst="rect">
            <a:avLst/>
          </a:prstGeom>
          <a:noFill/>
        </p:spPr>
        <p:txBody>
          <a:bodyPr wrap="square" rtlCol="0">
            <a:spAutoFit/>
          </a:bodyPr>
          <a:lstStyle/>
          <a:p>
            <a:pPr lvl="0" algn="ctr"/>
            <a:r>
              <a:rPr lang="en-US" sz="2400">
                <a:solidFill>
                  <a:schemeClr val="tx1"/>
                </a:solidFill>
              </a:rPr>
              <a:t>Past and future climate change</a:t>
            </a:r>
          </a:p>
        </p:txBody>
      </p:sp>
      <p:sp>
        <p:nvSpPr>
          <p:cNvPr id="15" name="Shape 191">
            <a:extLst>
              <a:ext uri="{FF2B5EF4-FFF2-40B4-BE49-F238E27FC236}">
                <a16:creationId xmlns:a16="http://schemas.microsoft.com/office/drawing/2014/main" id="{8A71548A-6001-4830-9258-DCF0256C3E1A}"/>
              </a:ext>
            </a:extLst>
          </p:cNvPr>
          <p:cNvSpPr txBox="1"/>
          <p:nvPr/>
        </p:nvSpPr>
        <p:spPr>
          <a:xfrm>
            <a:off x="90536" y="4546501"/>
            <a:ext cx="1190561" cy="58477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b="1">
                <a:solidFill>
                  <a:schemeClr val="tx1"/>
                </a:solidFill>
                <a:latin typeface="Calibri"/>
                <a:ea typeface="Calibri"/>
                <a:cs typeface="Calibri"/>
                <a:sym typeface="Calibri"/>
              </a:rPr>
              <a:t>Single Cause</a:t>
            </a:r>
            <a:endParaRPr sz="1600" b="1">
              <a:solidFill>
                <a:schemeClr val="tx1"/>
              </a:solidFill>
              <a:latin typeface="Calibri"/>
              <a:ea typeface="Calibri"/>
              <a:cs typeface="Calibri"/>
              <a:sym typeface="Calibri"/>
            </a:endParaRPr>
          </a:p>
        </p:txBody>
      </p:sp>
      <p:pic>
        <p:nvPicPr>
          <p:cNvPr id="16" name="Shape 192">
            <a:extLst>
              <a:ext uri="{FF2B5EF4-FFF2-40B4-BE49-F238E27FC236}">
                <a16:creationId xmlns:a16="http://schemas.microsoft.com/office/drawing/2014/main" id="{32667B5E-ABC6-48A3-95CA-873A143C242B}"/>
              </a:ext>
            </a:extLst>
          </p:cNvPr>
          <p:cNvPicPr preferRelativeResize="0"/>
          <p:nvPr/>
        </p:nvPicPr>
        <p:blipFill>
          <a:blip r:embed="rId5">
            <a:alphaModFix/>
          </a:blip>
          <a:srcRect/>
          <a:stretch/>
        </p:blipFill>
        <p:spPr>
          <a:xfrm>
            <a:off x="292590" y="3727921"/>
            <a:ext cx="786255" cy="786255"/>
          </a:xfrm>
          <a:prstGeom prst="rect">
            <a:avLst/>
          </a:prstGeom>
          <a:noFill/>
          <a:ln>
            <a:noFill/>
          </a:ln>
        </p:spPr>
      </p:pic>
      <p:pic>
        <p:nvPicPr>
          <p:cNvPr id="17" name="Shape 193">
            <a:extLst>
              <a:ext uri="{FF2B5EF4-FFF2-40B4-BE49-F238E27FC236}">
                <a16:creationId xmlns:a16="http://schemas.microsoft.com/office/drawing/2014/main" id="{B8DB7B68-82FF-4F4D-AC2B-3CF8593421FB}"/>
              </a:ext>
            </a:extLst>
          </p:cNvPr>
          <p:cNvPicPr preferRelativeResize="0"/>
          <p:nvPr/>
        </p:nvPicPr>
        <p:blipFill>
          <a:blip r:embed="rId6">
            <a:alphaModFix/>
          </a:blip>
          <a:srcRect/>
          <a:stretch/>
        </p:blipFill>
        <p:spPr>
          <a:xfrm>
            <a:off x="283554" y="2849545"/>
            <a:ext cx="779940" cy="779940"/>
          </a:xfrm>
          <a:prstGeom prst="rect">
            <a:avLst/>
          </a:prstGeom>
          <a:noFill/>
          <a:ln>
            <a:noFill/>
          </a:ln>
        </p:spPr>
      </p:pic>
      <p:pic>
        <p:nvPicPr>
          <p:cNvPr id="4" name="Grafik 3">
            <a:extLst>
              <a:ext uri="{FF2B5EF4-FFF2-40B4-BE49-F238E27FC236}">
                <a16:creationId xmlns:a16="http://schemas.microsoft.com/office/drawing/2014/main" id="{B1F378AF-721C-8C02-8641-ACE6E2F85E67}"/>
              </a:ext>
            </a:extLst>
          </p:cNvPr>
          <p:cNvPicPr>
            <a:picLocks noChangeAspect="1"/>
          </p:cNvPicPr>
          <p:nvPr/>
        </p:nvPicPr>
        <p:blipFill>
          <a:blip r:embed="rId7"/>
          <a:stretch>
            <a:fillRect/>
          </a:stretch>
        </p:blipFill>
        <p:spPr>
          <a:xfrm>
            <a:off x="4240871" y="4603068"/>
            <a:ext cx="651513" cy="481553"/>
          </a:xfrm>
          <a:prstGeom prst="rect">
            <a:avLst/>
          </a:prstGeom>
          <a:solidFill>
            <a:schemeClr val="bg1">
              <a:lumMod val="85000"/>
            </a:schemeClr>
          </a:solid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Shape 47">
          <a:extLst>
            <a:ext uri="{FF2B5EF4-FFF2-40B4-BE49-F238E27FC236}">
              <a16:creationId xmlns:a16="http://schemas.microsoft.com/office/drawing/2014/main" id="{35944802-62BA-1922-41ED-F805996D3928}"/>
            </a:ext>
          </a:extLst>
        </p:cNvPr>
        <p:cNvGrpSpPr/>
        <p:nvPr/>
      </p:nvGrpSpPr>
      <p:grpSpPr>
        <a:xfrm>
          <a:off x="0" y="0"/>
          <a:ext cx="0" cy="0"/>
          <a:chOff x="0" y="0"/>
          <a:chExt cx="0" cy="0"/>
        </a:xfrm>
      </p:grpSpPr>
      <p:sp>
        <p:nvSpPr>
          <p:cNvPr id="53" name="Shape 53">
            <a:hlinkClick r:id="rId3" action="ppaction://hlinksldjump"/>
            <a:extLst>
              <a:ext uri="{FF2B5EF4-FFF2-40B4-BE49-F238E27FC236}">
                <a16:creationId xmlns:a16="http://schemas.microsoft.com/office/drawing/2014/main" id="{69C40D97-7301-D77A-4632-1A0A4DA204DE}"/>
              </a:ext>
            </a:extLst>
          </p:cNvPr>
          <p:cNvSpPr txBox="1"/>
          <p:nvPr/>
        </p:nvSpPr>
        <p:spPr>
          <a:xfrm>
            <a:off x="4569135" y="85950"/>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Glacier</a:t>
            </a:r>
            <a:endParaRPr>
              <a:solidFill>
                <a:schemeClr val="tx1"/>
              </a:solidFill>
            </a:endParaRPr>
          </a:p>
        </p:txBody>
      </p:sp>
      <p:sp>
        <p:nvSpPr>
          <p:cNvPr id="49" name="Shape 49">
            <a:hlinkClick r:id="rId4" action="ppaction://hlinksldjump"/>
            <a:extLst>
              <a:ext uri="{FF2B5EF4-FFF2-40B4-BE49-F238E27FC236}">
                <a16:creationId xmlns:a16="http://schemas.microsoft.com/office/drawing/2014/main" id="{02866B72-8F2F-71F1-6494-3B17A2198D76}"/>
              </a:ext>
            </a:extLst>
          </p:cNvPr>
          <p:cNvSpPr txBox="1"/>
          <p:nvPr/>
        </p:nvSpPr>
        <p:spPr>
          <a:xfrm>
            <a:off x="3131210" y="82788"/>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Cold</a:t>
            </a:r>
            <a:endParaRPr>
              <a:solidFill>
                <a:schemeClr val="tx1"/>
              </a:solidFill>
            </a:endParaRPr>
          </a:p>
        </p:txBody>
      </p:sp>
      <p:sp>
        <p:nvSpPr>
          <p:cNvPr id="55" name="Shape 55">
            <a:hlinkClick r:id="rId5" action="ppaction://hlinksldjump"/>
            <a:extLst>
              <a:ext uri="{FF2B5EF4-FFF2-40B4-BE49-F238E27FC236}">
                <a16:creationId xmlns:a16="http://schemas.microsoft.com/office/drawing/2014/main" id="{045E6EFE-2DE5-39F8-7194-7FC7958C6D98}"/>
              </a:ext>
            </a:extLst>
          </p:cNvPr>
          <p:cNvSpPr txBox="1"/>
          <p:nvPr/>
        </p:nvSpPr>
        <p:spPr>
          <a:xfrm>
            <a:off x="1669685" y="80925"/>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1998</a:t>
            </a:r>
            <a:endParaRPr>
              <a:solidFill>
                <a:schemeClr val="tx1"/>
              </a:solidFill>
            </a:endParaRPr>
          </a:p>
        </p:txBody>
      </p:sp>
      <p:sp>
        <p:nvSpPr>
          <p:cNvPr id="48" name="Shape 48">
            <a:hlinkClick r:id="rId6" action="ppaction://hlinksldjump"/>
            <a:extLst>
              <a:ext uri="{FF2B5EF4-FFF2-40B4-BE49-F238E27FC236}">
                <a16:creationId xmlns:a16="http://schemas.microsoft.com/office/drawing/2014/main" id="{048B4E19-483B-2EAE-3D2E-5CBA0735806A}"/>
              </a:ext>
            </a:extLst>
          </p:cNvPr>
          <p:cNvSpPr txBox="1"/>
          <p:nvPr/>
        </p:nvSpPr>
        <p:spPr>
          <a:xfrm>
            <a:off x="7466087" y="2047404"/>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a:spcBef>
                <a:spcPts val="0"/>
              </a:spcBef>
              <a:spcAft>
                <a:spcPts val="0"/>
              </a:spcAft>
              <a:buNone/>
            </a:pPr>
            <a:r>
              <a:rPr lang="en-US">
                <a:solidFill>
                  <a:schemeClr val="tx1"/>
                </a:solidFill>
              </a:rPr>
              <a:t>Consensus</a:t>
            </a:r>
            <a:endParaRPr>
              <a:solidFill>
                <a:schemeClr val="tx1"/>
              </a:solidFill>
            </a:endParaRPr>
          </a:p>
        </p:txBody>
      </p:sp>
      <p:sp>
        <p:nvSpPr>
          <p:cNvPr id="50" name="Shape 50">
            <a:hlinkClick r:id="rId7" action="ppaction://hlinksldjump"/>
            <a:extLst>
              <a:ext uri="{FF2B5EF4-FFF2-40B4-BE49-F238E27FC236}">
                <a16:creationId xmlns:a16="http://schemas.microsoft.com/office/drawing/2014/main" id="{25CD8639-148B-52A5-AA5B-E68C5E6F13BE}"/>
              </a:ext>
            </a:extLst>
          </p:cNvPr>
          <p:cNvSpPr txBox="1"/>
          <p:nvPr/>
        </p:nvSpPr>
        <p:spPr>
          <a:xfrm>
            <a:off x="3121335" y="735932"/>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UHI</a:t>
            </a:r>
            <a:endParaRPr>
              <a:solidFill>
                <a:schemeClr val="tx1"/>
              </a:solidFill>
            </a:endParaRPr>
          </a:p>
        </p:txBody>
      </p:sp>
      <p:sp>
        <p:nvSpPr>
          <p:cNvPr id="51" name="Shape 51">
            <a:hlinkClick r:id="rId8" action="ppaction://hlinksldjump"/>
            <a:extLst>
              <a:ext uri="{FF2B5EF4-FFF2-40B4-BE49-F238E27FC236}">
                <a16:creationId xmlns:a16="http://schemas.microsoft.com/office/drawing/2014/main" id="{E2529037-C9AD-5157-0BCC-83418A386DFA}"/>
              </a:ext>
            </a:extLst>
          </p:cNvPr>
          <p:cNvSpPr txBox="1"/>
          <p:nvPr/>
        </p:nvSpPr>
        <p:spPr>
          <a:xfrm>
            <a:off x="6012385" y="735943"/>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Name</a:t>
            </a:r>
            <a:endParaRPr>
              <a:solidFill>
                <a:schemeClr val="tx1"/>
              </a:solidFill>
            </a:endParaRPr>
          </a:p>
        </p:txBody>
      </p:sp>
      <p:sp>
        <p:nvSpPr>
          <p:cNvPr id="52" name="Shape 52">
            <a:hlinkClick r:id="rId9" action="ppaction://hlinksldjump"/>
            <a:extLst>
              <a:ext uri="{FF2B5EF4-FFF2-40B4-BE49-F238E27FC236}">
                <a16:creationId xmlns:a16="http://schemas.microsoft.com/office/drawing/2014/main" id="{8E3075E2-6951-B9F9-8E06-0B5FE53F8261}"/>
              </a:ext>
            </a:extLst>
          </p:cNvPr>
          <p:cNvSpPr txBox="1"/>
          <p:nvPr/>
        </p:nvSpPr>
        <p:spPr>
          <a:xfrm>
            <a:off x="3119410" y="1389077"/>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Volcano</a:t>
            </a:r>
            <a:endParaRPr>
              <a:solidFill>
                <a:schemeClr val="tx1"/>
              </a:solidFill>
            </a:endParaRPr>
          </a:p>
        </p:txBody>
      </p:sp>
      <p:sp>
        <p:nvSpPr>
          <p:cNvPr id="54" name="Shape 54">
            <a:hlinkClick r:id="rId10" action="ppaction://hlinksldjump"/>
            <a:extLst>
              <a:ext uri="{FF2B5EF4-FFF2-40B4-BE49-F238E27FC236}">
                <a16:creationId xmlns:a16="http://schemas.microsoft.com/office/drawing/2014/main" id="{9D630D8C-E386-0292-117D-22E9F8DAE83A}"/>
              </a:ext>
            </a:extLst>
          </p:cNvPr>
          <p:cNvSpPr txBox="1"/>
          <p:nvPr/>
        </p:nvSpPr>
        <p:spPr>
          <a:xfrm>
            <a:off x="1676460" y="735932"/>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Temp</a:t>
            </a:r>
            <a:endParaRPr>
              <a:solidFill>
                <a:schemeClr val="tx1"/>
              </a:solidFill>
            </a:endParaRPr>
          </a:p>
        </p:txBody>
      </p:sp>
      <p:sp>
        <p:nvSpPr>
          <p:cNvPr id="56" name="Shape 56">
            <a:hlinkClick r:id="rId11" action="ppaction://hlinksldjump"/>
            <a:extLst>
              <a:ext uri="{FF2B5EF4-FFF2-40B4-BE49-F238E27FC236}">
                <a16:creationId xmlns:a16="http://schemas.microsoft.com/office/drawing/2014/main" id="{2E7082C6-DA34-A883-F44F-D14B38DED0F3}"/>
              </a:ext>
            </a:extLst>
          </p:cNvPr>
          <p:cNvSpPr txBox="1"/>
          <p:nvPr/>
        </p:nvSpPr>
        <p:spPr>
          <a:xfrm>
            <a:off x="4569135" y="1393586"/>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Residence</a:t>
            </a:r>
            <a:endParaRPr>
              <a:solidFill>
                <a:schemeClr val="tx1"/>
              </a:solidFill>
            </a:endParaRPr>
          </a:p>
        </p:txBody>
      </p:sp>
      <p:sp>
        <p:nvSpPr>
          <p:cNvPr id="57" name="Shape 57">
            <a:hlinkClick r:id="rId12" action="ppaction://hlinksldjump"/>
            <a:extLst>
              <a:ext uri="{FF2B5EF4-FFF2-40B4-BE49-F238E27FC236}">
                <a16:creationId xmlns:a16="http://schemas.microsoft.com/office/drawing/2014/main" id="{8D33276D-B304-B5E2-7F5F-035AD6C0FCFB}"/>
              </a:ext>
            </a:extLst>
          </p:cNvPr>
          <p:cNvSpPr txBox="1"/>
          <p:nvPr/>
        </p:nvSpPr>
        <p:spPr>
          <a:xfrm>
            <a:off x="6007060" y="82800"/>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Greenland</a:t>
            </a:r>
            <a:endParaRPr>
              <a:solidFill>
                <a:schemeClr val="tx1"/>
              </a:solidFill>
            </a:endParaRPr>
          </a:p>
        </p:txBody>
      </p:sp>
      <p:sp>
        <p:nvSpPr>
          <p:cNvPr id="58" name="Shape 58">
            <a:hlinkClick r:id="rId13" action="ppaction://hlinksldjump"/>
            <a:extLst>
              <a:ext uri="{FF2B5EF4-FFF2-40B4-BE49-F238E27FC236}">
                <a16:creationId xmlns:a16="http://schemas.microsoft.com/office/drawing/2014/main" id="{3475ABA5-6BE9-96A4-0EB9-8CF4C1539C1A}"/>
              </a:ext>
            </a:extLst>
          </p:cNvPr>
          <p:cNvSpPr txBox="1"/>
          <p:nvPr/>
        </p:nvSpPr>
        <p:spPr>
          <a:xfrm>
            <a:off x="7444985" y="85950"/>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Antarctica</a:t>
            </a:r>
            <a:endParaRPr>
              <a:solidFill>
                <a:schemeClr val="tx1"/>
              </a:solidFill>
            </a:endParaRPr>
          </a:p>
        </p:txBody>
      </p:sp>
      <p:sp>
        <p:nvSpPr>
          <p:cNvPr id="59" name="Shape 59">
            <a:hlinkClick r:id="rId14" action="ppaction://hlinksldjump"/>
            <a:extLst>
              <a:ext uri="{FF2B5EF4-FFF2-40B4-BE49-F238E27FC236}">
                <a16:creationId xmlns:a16="http://schemas.microsoft.com/office/drawing/2014/main" id="{FC371541-B538-B2FE-B206-407F30DB3C02}"/>
              </a:ext>
            </a:extLst>
          </p:cNvPr>
          <p:cNvSpPr txBox="1"/>
          <p:nvPr/>
        </p:nvSpPr>
        <p:spPr>
          <a:xfrm>
            <a:off x="6016935" y="2042229"/>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Sun</a:t>
            </a:r>
            <a:endParaRPr>
              <a:solidFill>
                <a:schemeClr val="tx1"/>
              </a:solidFill>
            </a:endParaRPr>
          </a:p>
        </p:txBody>
      </p:sp>
      <p:sp>
        <p:nvSpPr>
          <p:cNvPr id="60" name="Shape 60">
            <a:hlinkClick r:id="rId15" action="ppaction://hlinksldjump"/>
            <a:extLst>
              <a:ext uri="{FF2B5EF4-FFF2-40B4-BE49-F238E27FC236}">
                <a16:creationId xmlns:a16="http://schemas.microsoft.com/office/drawing/2014/main" id="{E224EBBC-68CE-2DCE-E098-F465BF8A2F7E}"/>
              </a:ext>
            </a:extLst>
          </p:cNvPr>
          <p:cNvSpPr txBox="1"/>
          <p:nvPr/>
        </p:nvSpPr>
        <p:spPr>
          <a:xfrm>
            <a:off x="1669685" y="1389077"/>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lvl="0" algn="ctr"/>
            <a:r>
              <a:rPr lang="en-US">
                <a:solidFill>
                  <a:schemeClr val="tx1"/>
                </a:solidFill>
                <a:latin typeface="Calibri"/>
                <a:ea typeface="Calibri"/>
                <a:cs typeface="Calibri"/>
                <a:sym typeface="Calibri"/>
              </a:rPr>
              <a:t>CO</a:t>
            </a:r>
            <a:r>
              <a:rPr lang="en-US" baseline="-25000">
                <a:solidFill>
                  <a:schemeClr val="tx1"/>
                </a:solidFill>
                <a:latin typeface="Calibri"/>
                <a:ea typeface="Calibri"/>
                <a:cs typeface="Calibri"/>
                <a:sym typeface="Calibri"/>
              </a:rPr>
              <a:t>2</a:t>
            </a:r>
            <a:endParaRPr>
              <a:solidFill>
                <a:schemeClr val="tx1"/>
              </a:solidFill>
            </a:endParaRPr>
          </a:p>
        </p:txBody>
      </p:sp>
      <p:sp>
        <p:nvSpPr>
          <p:cNvPr id="61" name="Shape 61">
            <a:hlinkClick r:id="rId16" action="ppaction://hlinksldjump"/>
            <a:extLst>
              <a:ext uri="{FF2B5EF4-FFF2-40B4-BE49-F238E27FC236}">
                <a16:creationId xmlns:a16="http://schemas.microsoft.com/office/drawing/2014/main" id="{A6C6DED4-05EB-DFAA-535E-A699E27EBB75}"/>
              </a:ext>
            </a:extLst>
          </p:cNvPr>
          <p:cNvSpPr txBox="1"/>
          <p:nvPr/>
        </p:nvSpPr>
        <p:spPr>
          <a:xfrm>
            <a:off x="4566860" y="739768"/>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Winter</a:t>
            </a:r>
            <a:endParaRPr>
              <a:solidFill>
                <a:schemeClr val="tx1"/>
              </a:solidFill>
            </a:endParaRPr>
          </a:p>
        </p:txBody>
      </p:sp>
      <p:sp>
        <p:nvSpPr>
          <p:cNvPr id="62" name="Shape 62">
            <a:hlinkClick r:id="rId17" action="ppaction://hlinksldjump"/>
            <a:extLst>
              <a:ext uri="{FF2B5EF4-FFF2-40B4-BE49-F238E27FC236}">
                <a16:creationId xmlns:a16="http://schemas.microsoft.com/office/drawing/2014/main" id="{24CB43FE-04A4-9A7E-A1F8-EB485CB95952}"/>
              </a:ext>
            </a:extLst>
          </p:cNvPr>
          <p:cNvSpPr txBox="1"/>
          <p:nvPr/>
        </p:nvSpPr>
        <p:spPr>
          <a:xfrm>
            <a:off x="3131210" y="2695366"/>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LIA</a:t>
            </a:r>
            <a:endParaRPr>
              <a:solidFill>
                <a:schemeClr val="tx1"/>
              </a:solidFill>
            </a:endParaRPr>
          </a:p>
        </p:txBody>
      </p:sp>
      <p:sp>
        <p:nvSpPr>
          <p:cNvPr id="63" name="Shape 63">
            <a:hlinkClick r:id="rId18" action="ppaction://hlinksldjump"/>
            <a:extLst>
              <a:ext uri="{FF2B5EF4-FFF2-40B4-BE49-F238E27FC236}">
                <a16:creationId xmlns:a16="http://schemas.microsoft.com/office/drawing/2014/main" id="{F8A489C9-357E-641A-C30A-98DB6F703B0B}"/>
              </a:ext>
            </a:extLst>
          </p:cNvPr>
          <p:cNvSpPr txBox="1"/>
          <p:nvPr/>
        </p:nvSpPr>
        <p:spPr>
          <a:xfrm>
            <a:off x="6016935" y="1389086"/>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err="1">
                <a:solidFill>
                  <a:schemeClr val="tx1"/>
                </a:solidFill>
              </a:rPr>
              <a:t>Thermo</a:t>
            </a:r>
            <a:endParaRPr>
              <a:solidFill>
                <a:schemeClr val="tx1"/>
              </a:solidFill>
            </a:endParaRPr>
          </a:p>
        </p:txBody>
      </p:sp>
      <p:sp>
        <p:nvSpPr>
          <p:cNvPr id="64" name="Shape 64">
            <a:hlinkClick r:id="rId19" action="ppaction://hlinksldjump"/>
            <a:extLst>
              <a:ext uri="{FF2B5EF4-FFF2-40B4-BE49-F238E27FC236}">
                <a16:creationId xmlns:a16="http://schemas.microsoft.com/office/drawing/2014/main" id="{59C4AA37-37CD-838C-EC5D-3D2BFA962915}"/>
              </a:ext>
            </a:extLst>
          </p:cNvPr>
          <p:cNvSpPr txBox="1"/>
          <p:nvPr/>
        </p:nvSpPr>
        <p:spPr>
          <a:xfrm>
            <a:off x="7464735" y="1393575"/>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Saturate</a:t>
            </a:r>
            <a:endParaRPr>
              <a:solidFill>
                <a:schemeClr val="tx1"/>
              </a:solidFill>
            </a:endParaRPr>
          </a:p>
        </p:txBody>
      </p:sp>
      <p:sp>
        <p:nvSpPr>
          <p:cNvPr id="65" name="Shape 65">
            <a:hlinkClick r:id="rId20" action="ppaction://hlinksldjump"/>
            <a:extLst>
              <a:ext uri="{FF2B5EF4-FFF2-40B4-BE49-F238E27FC236}">
                <a16:creationId xmlns:a16="http://schemas.microsoft.com/office/drawing/2014/main" id="{63A79896-2D25-DB40-0F1F-37B36AFF3AE6}"/>
              </a:ext>
            </a:extLst>
          </p:cNvPr>
          <p:cNvSpPr txBox="1"/>
          <p:nvPr/>
        </p:nvSpPr>
        <p:spPr>
          <a:xfrm>
            <a:off x="1669685" y="2042221"/>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Lag</a:t>
            </a:r>
            <a:endParaRPr>
              <a:solidFill>
                <a:schemeClr val="tx1"/>
              </a:solidFill>
            </a:endParaRPr>
          </a:p>
        </p:txBody>
      </p:sp>
      <p:sp>
        <p:nvSpPr>
          <p:cNvPr id="66" name="Shape 66">
            <a:hlinkClick r:id="rId21" action="ppaction://hlinksldjump"/>
            <a:extLst>
              <a:ext uri="{FF2B5EF4-FFF2-40B4-BE49-F238E27FC236}">
                <a16:creationId xmlns:a16="http://schemas.microsoft.com/office/drawing/2014/main" id="{06463683-9A53-C38F-CA67-889A25777940}"/>
              </a:ext>
            </a:extLst>
          </p:cNvPr>
          <p:cNvSpPr txBox="1"/>
          <p:nvPr/>
        </p:nvSpPr>
        <p:spPr>
          <a:xfrm>
            <a:off x="3119410" y="2042221"/>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Hotspot</a:t>
            </a:r>
            <a:endParaRPr>
              <a:solidFill>
                <a:schemeClr val="tx1"/>
              </a:solidFill>
            </a:endParaRPr>
          </a:p>
        </p:txBody>
      </p:sp>
      <p:sp>
        <p:nvSpPr>
          <p:cNvPr id="67" name="Shape 67">
            <a:hlinkClick r:id="rId22" action="ppaction://hlinksldjump"/>
            <a:extLst>
              <a:ext uri="{FF2B5EF4-FFF2-40B4-BE49-F238E27FC236}">
                <a16:creationId xmlns:a16="http://schemas.microsoft.com/office/drawing/2014/main" id="{95C45D68-FD58-6898-F8C0-486A3093123F}"/>
              </a:ext>
            </a:extLst>
          </p:cNvPr>
          <p:cNvSpPr txBox="1"/>
          <p:nvPr/>
        </p:nvSpPr>
        <p:spPr>
          <a:xfrm>
            <a:off x="4595035" y="2047404"/>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Trace</a:t>
            </a:r>
            <a:endParaRPr>
              <a:solidFill>
                <a:schemeClr val="tx1"/>
              </a:solidFill>
            </a:endParaRPr>
          </a:p>
        </p:txBody>
      </p:sp>
      <p:sp>
        <p:nvSpPr>
          <p:cNvPr id="68" name="Shape 68">
            <a:hlinkClick r:id="rId23" action="ppaction://hlinksldjump"/>
            <a:extLst>
              <a:ext uri="{FF2B5EF4-FFF2-40B4-BE49-F238E27FC236}">
                <a16:creationId xmlns:a16="http://schemas.microsoft.com/office/drawing/2014/main" id="{2467BAD2-5740-CB46-CCFF-28160A3D0D5C}"/>
              </a:ext>
            </a:extLst>
          </p:cNvPr>
          <p:cNvSpPr txBox="1"/>
          <p:nvPr/>
        </p:nvSpPr>
        <p:spPr>
          <a:xfrm>
            <a:off x="1669685" y="2695366"/>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Past</a:t>
            </a:r>
            <a:endParaRPr>
              <a:solidFill>
                <a:schemeClr val="tx1"/>
              </a:solidFill>
            </a:endParaRPr>
          </a:p>
        </p:txBody>
      </p:sp>
      <p:sp>
        <p:nvSpPr>
          <p:cNvPr id="69" name="Shape 69">
            <a:hlinkClick r:id="rId24" action="ppaction://hlinksldjump"/>
            <a:extLst>
              <a:ext uri="{FF2B5EF4-FFF2-40B4-BE49-F238E27FC236}">
                <a16:creationId xmlns:a16="http://schemas.microsoft.com/office/drawing/2014/main" id="{51CE3E39-5329-14D3-887C-BC960BA27296}"/>
              </a:ext>
            </a:extLst>
          </p:cNvPr>
          <p:cNvSpPr txBox="1"/>
          <p:nvPr/>
        </p:nvSpPr>
        <p:spPr>
          <a:xfrm>
            <a:off x="4566860" y="2701221"/>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lvl="0" algn="ctr"/>
            <a:r>
              <a:rPr lang="en-US">
                <a:solidFill>
                  <a:schemeClr val="tx1"/>
                </a:solidFill>
              </a:rPr>
              <a:t>Past</a:t>
            </a:r>
            <a:r>
              <a:rPr lang="en-US">
                <a:solidFill>
                  <a:schemeClr val="tx1"/>
                </a:solidFill>
                <a:latin typeface="Calibri"/>
                <a:ea typeface="Calibri"/>
                <a:cs typeface="Calibri"/>
                <a:sym typeface="Calibri"/>
              </a:rPr>
              <a:t> CO</a:t>
            </a:r>
            <a:r>
              <a:rPr lang="en-US" baseline="-25000">
                <a:solidFill>
                  <a:schemeClr val="tx1"/>
                </a:solidFill>
                <a:latin typeface="Calibri"/>
                <a:ea typeface="Calibri"/>
                <a:cs typeface="Calibri"/>
                <a:sym typeface="Calibri"/>
              </a:rPr>
              <a:t>2</a:t>
            </a:r>
            <a:endParaRPr>
              <a:solidFill>
                <a:schemeClr val="tx1"/>
              </a:solidFill>
            </a:endParaRPr>
          </a:p>
        </p:txBody>
      </p:sp>
      <p:sp>
        <p:nvSpPr>
          <p:cNvPr id="70" name="Shape 70">
            <a:hlinkClick r:id="rId25" action="ppaction://hlinksldjump"/>
            <a:extLst>
              <a:ext uri="{FF2B5EF4-FFF2-40B4-BE49-F238E27FC236}">
                <a16:creationId xmlns:a16="http://schemas.microsoft.com/office/drawing/2014/main" id="{11538736-8D10-DBA5-A925-AD5659DB096B}"/>
              </a:ext>
            </a:extLst>
          </p:cNvPr>
          <p:cNvSpPr txBox="1"/>
          <p:nvPr/>
        </p:nvSpPr>
        <p:spPr>
          <a:xfrm>
            <a:off x="6002510" y="2695371"/>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MWP</a:t>
            </a:r>
            <a:endParaRPr>
              <a:solidFill>
                <a:schemeClr val="tx1"/>
              </a:solidFill>
            </a:endParaRPr>
          </a:p>
        </p:txBody>
      </p:sp>
      <p:sp>
        <p:nvSpPr>
          <p:cNvPr id="71" name="Shape 71">
            <a:hlinkClick r:id="rId26" action="ppaction://hlinksldjump"/>
            <a:extLst>
              <a:ext uri="{FF2B5EF4-FFF2-40B4-BE49-F238E27FC236}">
                <a16:creationId xmlns:a16="http://schemas.microsoft.com/office/drawing/2014/main" id="{02B20F20-1774-9117-DD81-C3D9787A0A21}"/>
              </a:ext>
            </a:extLst>
          </p:cNvPr>
          <p:cNvSpPr txBox="1"/>
          <p:nvPr/>
        </p:nvSpPr>
        <p:spPr>
          <a:xfrm>
            <a:off x="7464035" y="2695375"/>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Model</a:t>
            </a:r>
            <a:endParaRPr>
              <a:solidFill>
                <a:schemeClr val="tx1"/>
              </a:solidFill>
            </a:endParaRPr>
          </a:p>
        </p:txBody>
      </p:sp>
      <p:sp>
        <p:nvSpPr>
          <p:cNvPr id="72" name="Shape 72">
            <a:hlinkClick r:id="rId27" action="ppaction://hlinksldjump"/>
            <a:extLst>
              <a:ext uri="{FF2B5EF4-FFF2-40B4-BE49-F238E27FC236}">
                <a16:creationId xmlns:a16="http://schemas.microsoft.com/office/drawing/2014/main" id="{440529F5-EEEE-375A-540F-CD239B87A9C2}"/>
              </a:ext>
            </a:extLst>
          </p:cNvPr>
          <p:cNvSpPr txBox="1"/>
          <p:nvPr/>
        </p:nvSpPr>
        <p:spPr>
          <a:xfrm>
            <a:off x="1669685" y="3348511"/>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Hansen1988</a:t>
            </a:r>
            <a:endParaRPr>
              <a:solidFill>
                <a:schemeClr val="tx1"/>
              </a:solidFill>
            </a:endParaRPr>
          </a:p>
        </p:txBody>
      </p:sp>
      <p:sp>
        <p:nvSpPr>
          <p:cNvPr id="73" name="Shape 73">
            <a:hlinkClick r:id="rId28" action="ppaction://hlinksldjump"/>
            <a:extLst>
              <a:ext uri="{FF2B5EF4-FFF2-40B4-BE49-F238E27FC236}">
                <a16:creationId xmlns:a16="http://schemas.microsoft.com/office/drawing/2014/main" id="{28AB8306-4457-ADB3-3B2A-1843EB84A623}"/>
              </a:ext>
            </a:extLst>
          </p:cNvPr>
          <p:cNvSpPr txBox="1"/>
          <p:nvPr/>
        </p:nvSpPr>
        <p:spPr>
          <a:xfrm>
            <a:off x="3121335" y="3348511"/>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Weather</a:t>
            </a:r>
            <a:endParaRPr>
              <a:solidFill>
                <a:schemeClr val="tx1"/>
              </a:solidFill>
            </a:endParaRPr>
          </a:p>
        </p:txBody>
      </p:sp>
      <p:sp>
        <p:nvSpPr>
          <p:cNvPr id="74" name="Shape 74">
            <a:hlinkClick r:id="rId29" action="ppaction://hlinksldjump"/>
            <a:extLst>
              <a:ext uri="{FF2B5EF4-FFF2-40B4-BE49-F238E27FC236}">
                <a16:creationId xmlns:a16="http://schemas.microsoft.com/office/drawing/2014/main" id="{01197B88-0F3C-603A-8CE9-D6281828DB12}"/>
              </a:ext>
            </a:extLst>
          </p:cNvPr>
          <p:cNvSpPr txBox="1"/>
          <p:nvPr/>
        </p:nvSpPr>
        <p:spPr>
          <a:xfrm>
            <a:off x="4572985" y="3355039"/>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1970s</a:t>
            </a:r>
            <a:endParaRPr>
              <a:solidFill>
                <a:schemeClr val="tx1"/>
              </a:solidFill>
            </a:endParaRPr>
          </a:p>
        </p:txBody>
      </p:sp>
      <p:sp>
        <p:nvSpPr>
          <p:cNvPr id="76" name="Shape 76">
            <a:hlinkClick r:id="rId30" action="ppaction://hlinksldjump"/>
            <a:extLst>
              <a:ext uri="{FF2B5EF4-FFF2-40B4-BE49-F238E27FC236}">
                <a16:creationId xmlns:a16="http://schemas.microsoft.com/office/drawing/2014/main" id="{11CCD519-DC07-0959-5370-4BF4DC45CE02}"/>
              </a:ext>
            </a:extLst>
          </p:cNvPr>
          <p:cNvSpPr txBox="1"/>
          <p:nvPr/>
        </p:nvSpPr>
        <p:spPr>
          <a:xfrm>
            <a:off x="3131210" y="4001655"/>
            <a:ext cx="1191900" cy="399900"/>
          </a:xfrm>
          <a:prstGeom prst="rect">
            <a:avLst/>
          </a:prstGeom>
          <a:solidFill>
            <a:schemeClr val="bg2">
              <a:lumMod val="40000"/>
              <a:lumOff val="60000"/>
            </a:schemeClr>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Cloud</a:t>
            </a:r>
            <a:endParaRPr>
              <a:solidFill>
                <a:schemeClr val="tx1"/>
              </a:solidFill>
            </a:endParaRPr>
          </a:p>
        </p:txBody>
      </p:sp>
      <p:sp>
        <p:nvSpPr>
          <p:cNvPr id="77" name="Shape 77">
            <a:hlinkClick r:id="rId31" action="ppaction://hlinksldjump"/>
            <a:extLst>
              <a:ext uri="{FF2B5EF4-FFF2-40B4-BE49-F238E27FC236}">
                <a16:creationId xmlns:a16="http://schemas.microsoft.com/office/drawing/2014/main" id="{4E1B2570-8E5F-5F51-B8FC-88D9B7A7F22E}"/>
              </a:ext>
            </a:extLst>
          </p:cNvPr>
          <p:cNvSpPr txBox="1"/>
          <p:nvPr/>
        </p:nvSpPr>
        <p:spPr>
          <a:xfrm>
            <a:off x="1669685" y="4001655"/>
            <a:ext cx="1191900" cy="399900"/>
          </a:xfrm>
          <a:prstGeom prst="rect">
            <a:avLst/>
          </a:prstGeom>
          <a:solidFill>
            <a:schemeClr val="bg2">
              <a:lumMod val="40000"/>
              <a:lumOff val="60000"/>
            </a:schemeClr>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Vapor</a:t>
            </a:r>
            <a:endParaRPr>
              <a:solidFill>
                <a:schemeClr val="tx1"/>
              </a:solidFill>
            </a:endParaRPr>
          </a:p>
        </p:txBody>
      </p:sp>
      <p:sp>
        <p:nvSpPr>
          <p:cNvPr id="78" name="Shape 78">
            <a:hlinkClick r:id="rId32" action="ppaction://hlinksldjump"/>
            <a:extLst>
              <a:ext uri="{FF2B5EF4-FFF2-40B4-BE49-F238E27FC236}">
                <a16:creationId xmlns:a16="http://schemas.microsoft.com/office/drawing/2014/main" id="{EF6B83AD-3DB8-ED60-DAA5-032AAE6E3BA4}"/>
              </a:ext>
            </a:extLst>
          </p:cNvPr>
          <p:cNvSpPr txBox="1"/>
          <p:nvPr/>
        </p:nvSpPr>
        <p:spPr>
          <a:xfrm>
            <a:off x="4566860" y="4008857"/>
            <a:ext cx="1191900" cy="399900"/>
          </a:xfrm>
          <a:prstGeom prst="rect">
            <a:avLst/>
          </a:prstGeom>
          <a:solidFill>
            <a:schemeClr val="bg2">
              <a:lumMod val="40000"/>
              <a:lumOff val="60000"/>
            </a:schemeClr>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Species</a:t>
            </a:r>
            <a:endParaRPr>
              <a:solidFill>
                <a:schemeClr val="tx1"/>
              </a:solidFill>
            </a:endParaRPr>
          </a:p>
        </p:txBody>
      </p:sp>
      <p:sp>
        <p:nvSpPr>
          <p:cNvPr id="79" name="Shape 79">
            <a:hlinkClick r:id="rId33" action="ppaction://hlinksldjump"/>
            <a:extLst>
              <a:ext uri="{FF2B5EF4-FFF2-40B4-BE49-F238E27FC236}">
                <a16:creationId xmlns:a16="http://schemas.microsoft.com/office/drawing/2014/main" id="{805B7667-FFE8-2FE8-E3A4-69DEADFBD8E2}"/>
              </a:ext>
            </a:extLst>
          </p:cNvPr>
          <p:cNvSpPr txBox="1"/>
          <p:nvPr/>
        </p:nvSpPr>
        <p:spPr>
          <a:xfrm>
            <a:off x="6002510" y="4001657"/>
            <a:ext cx="1191900" cy="399900"/>
          </a:xfrm>
          <a:prstGeom prst="rect">
            <a:avLst/>
          </a:prstGeom>
          <a:solidFill>
            <a:schemeClr val="bg2">
              <a:lumMod val="40000"/>
              <a:lumOff val="60000"/>
            </a:schemeClr>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Bear</a:t>
            </a:r>
            <a:r>
              <a:rPr lang="en-US" i="1">
                <a:solidFill>
                  <a:schemeClr val="tx1"/>
                </a:solidFill>
              </a:rPr>
              <a:t> </a:t>
            </a:r>
            <a:endParaRPr i="1">
              <a:solidFill>
                <a:schemeClr val="tx1"/>
              </a:solidFill>
            </a:endParaRPr>
          </a:p>
        </p:txBody>
      </p:sp>
      <p:sp>
        <p:nvSpPr>
          <p:cNvPr id="80" name="Shape 80">
            <a:hlinkClick r:id="rId34" action="ppaction://hlinksldjump"/>
            <a:extLst>
              <a:ext uri="{FF2B5EF4-FFF2-40B4-BE49-F238E27FC236}">
                <a16:creationId xmlns:a16="http://schemas.microsoft.com/office/drawing/2014/main" id="{5CEB9856-1A4A-9E90-7E7E-84877FF74E8D}"/>
              </a:ext>
            </a:extLst>
          </p:cNvPr>
          <p:cNvSpPr txBox="1"/>
          <p:nvPr/>
        </p:nvSpPr>
        <p:spPr>
          <a:xfrm>
            <a:off x="7438160" y="3997175"/>
            <a:ext cx="1191900" cy="399900"/>
          </a:xfrm>
          <a:prstGeom prst="rect">
            <a:avLst/>
          </a:prstGeom>
          <a:solidFill>
            <a:schemeClr val="bg2">
              <a:lumMod val="40000"/>
              <a:lumOff val="60000"/>
            </a:schemeClr>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Acid</a:t>
            </a:r>
            <a:endParaRPr>
              <a:solidFill>
                <a:schemeClr val="tx1"/>
              </a:solidFill>
            </a:endParaRPr>
          </a:p>
        </p:txBody>
      </p:sp>
      <p:sp>
        <p:nvSpPr>
          <p:cNvPr id="81" name="Shape 81">
            <a:hlinkClick r:id="rId35" action="ppaction://hlinksldjump"/>
            <a:extLst>
              <a:ext uri="{FF2B5EF4-FFF2-40B4-BE49-F238E27FC236}">
                <a16:creationId xmlns:a16="http://schemas.microsoft.com/office/drawing/2014/main" id="{B3A89EAC-149D-FD3E-60ED-0B3236E66DC0}"/>
              </a:ext>
            </a:extLst>
          </p:cNvPr>
          <p:cNvSpPr txBox="1"/>
          <p:nvPr/>
        </p:nvSpPr>
        <p:spPr>
          <a:xfrm>
            <a:off x="1669685" y="4654800"/>
            <a:ext cx="1191900" cy="399900"/>
          </a:xfrm>
          <a:prstGeom prst="rect">
            <a:avLst/>
          </a:prstGeom>
          <a:solidFill>
            <a:schemeClr val="bg2">
              <a:lumMod val="40000"/>
              <a:lumOff val="60000"/>
            </a:schemeClr>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Impacts</a:t>
            </a:r>
            <a:endParaRPr>
              <a:solidFill>
                <a:schemeClr val="tx1"/>
              </a:solidFill>
            </a:endParaRPr>
          </a:p>
        </p:txBody>
      </p:sp>
      <p:sp>
        <p:nvSpPr>
          <p:cNvPr id="82" name="Shape 82">
            <a:hlinkClick r:id="rId36" action="ppaction://hlinksldjump"/>
            <a:extLst>
              <a:ext uri="{FF2B5EF4-FFF2-40B4-BE49-F238E27FC236}">
                <a16:creationId xmlns:a16="http://schemas.microsoft.com/office/drawing/2014/main" id="{EB67BDDC-B87C-7837-2E88-085BD73F2D81}"/>
              </a:ext>
            </a:extLst>
          </p:cNvPr>
          <p:cNvSpPr txBox="1"/>
          <p:nvPr/>
        </p:nvSpPr>
        <p:spPr>
          <a:xfrm>
            <a:off x="3121335" y="4654800"/>
            <a:ext cx="1191900" cy="399900"/>
          </a:xfrm>
          <a:prstGeom prst="rect">
            <a:avLst/>
          </a:prstGeom>
          <a:solidFill>
            <a:schemeClr val="bg2">
              <a:lumMod val="40000"/>
              <a:lumOff val="60000"/>
            </a:schemeClr>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Pollutant</a:t>
            </a:r>
            <a:endParaRPr>
              <a:solidFill>
                <a:schemeClr val="tx1"/>
              </a:solidFill>
            </a:endParaRPr>
          </a:p>
        </p:txBody>
      </p:sp>
      <p:sp>
        <p:nvSpPr>
          <p:cNvPr id="83" name="Shape 83">
            <a:hlinkClick r:id="rId37" action="ppaction://hlinksldjump"/>
            <a:extLst>
              <a:ext uri="{FF2B5EF4-FFF2-40B4-BE49-F238E27FC236}">
                <a16:creationId xmlns:a16="http://schemas.microsoft.com/office/drawing/2014/main" id="{91637260-BCD5-BB9F-463D-ECB0C11610FE}"/>
              </a:ext>
            </a:extLst>
          </p:cNvPr>
          <p:cNvSpPr txBox="1"/>
          <p:nvPr/>
        </p:nvSpPr>
        <p:spPr>
          <a:xfrm>
            <a:off x="4572985" y="4662675"/>
            <a:ext cx="1191900" cy="399900"/>
          </a:xfrm>
          <a:prstGeom prst="rect">
            <a:avLst/>
          </a:prstGeom>
          <a:solidFill>
            <a:schemeClr val="bg2">
              <a:lumMod val="40000"/>
              <a:lumOff val="60000"/>
            </a:schemeClr>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Plant</a:t>
            </a:r>
            <a:endParaRPr>
              <a:solidFill>
                <a:schemeClr val="tx1"/>
              </a:solidFill>
            </a:endParaRPr>
          </a:p>
        </p:txBody>
      </p:sp>
      <p:sp>
        <p:nvSpPr>
          <p:cNvPr id="84" name="Shape 84">
            <a:hlinkClick r:id="rId38" action="ppaction://hlinksldjump"/>
            <a:extLst>
              <a:ext uri="{FF2B5EF4-FFF2-40B4-BE49-F238E27FC236}">
                <a16:creationId xmlns:a16="http://schemas.microsoft.com/office/drawing/2014/main" id="{98EC931E-F6A9-7D80-A967-19ACD0D03A93}"/>
              </a:ext>
            </a:extLst>
          </p:cNvPr>
          <p:cNvSpPr txBox="1"/>
          <p:nvPr/>
        </p:nvSpPr>
        <p:spPr>
          <a:xfrm>
            <a:off x="6024635" y="4654800"/>
            <a:ext cx="1191900" cy="399900"/>
          </a:xfrm>
          <a:prstGeom prst="rect">
            <a:avLst/>
          </a:prstGeom>
          <a:solidFill>
            <a:schemeClr val="bg2">
              <a:lumMod val="40000"/>
              <a:lumOff val="60000"/>
            </a:schemeClr>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200">
                <a:solidFill>
                  <a:schemeClr val="tx1"/>
                </a:solidFill>
              </a:rPr>
              <a:t>Extreme</a:t>
            </a:r>
            <a:endParaRPr sz="1200">
              <a:solidFill>
                <a:schemeClr val="tx1"/>
              </a:solidFill>
            </a:endParaRPr>
          </a:p>
        </p:txBody>
      </p:sp>
      <p:sp>
        <p:nvSpPr>
          <p:cNvPr id="85" name="Shape 85">
            <a:hlinkClick r:id="rId39" action="ppaction://hlinksldjump"/>
            <a:extLst>
              <a:ext uri="{FF2B5EF4-FFF2-40B4-BE49-F238E27FC236}">
                <a16:creationId xmlns:a16="http://schemas.microsoft.com/office/drawing/2014/main" id="{E99B09DF-22ED-A0D8-6514-03191ECA5CE7}"/>
              </a:ext>
            </a:extLst>
          </p:cNvPr>
          <p:cNvSpPr txBox="1"/>
          <p:nvPr/>
        </p:nvSpPr>
        <p:spPr>
          <a:xfrm>
            <a:off x="6002510" y="3348502"/>
            <a:ext cx="1191900" cy="399900"/>
          </a:xfrm>
          <a:prstGeom prst="rect">
            <a:avLst/>
          </a:prstGeom>
          <a:no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err="1">
                <a:solidFill>
                  <a:schemeClr val="tx1"/>
                </a:solidFill>
              </a:rPr>
              <a:t>Iceage</a:t>
            </a:r>
            <a:endParaRPr>
              <a:solidFill>
                <a:schemeClr val="tx1"/>
              </a:solidFill>
            </a:endParaRPr>
          </a:p>
        </p:txBody>
      </p:sp>
      <p:sp>
        <p:nvSpPr>
          <p:cNvPr id="40" name="Shape 55">
            <a:extLst>
              <a:ext uri="{FF2B5EF4-FFF2-40B4-BE49-F238E27FC236}">
                <a16:creationId xmlns:a16="http://schemas.microsoft.com/office/drawing/2014/main" id="{51090CF9-8B6E-D413-DF68-448CB367C365}"/>
              </a:ext>
            </a:extLst>
          </p:cNvPr>
          <p:cNvSpPr txBox="1"/>
          <p:nvPr/>
        </p:nvSpPr>
        <p:spPr>
          <a:xfrm>
            <a:off x="223658" y="80924"/>
            <a:ext cx="1191900" cy="1054907"/>
          </a:xfrm>
          <a:prstGeom prst="rect">
            <a:avLst/>
          </a:prstGeom>
          <a:noFill/>
          <a:ln w="2857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Global Warming is happening</a:t>
            </a:r>
            <a:endParaRPr>
              <a:solidFill>
                <a:schemeClr val="tx1"/>
              </a:solidFill>
            </a:endParaRPr>
          </a:p>
        </p:txBody>
      </p:sp>
      <p:sp>
        <p:nvSpPr>
          <p:cNvPr id="41" name="Shape 55">
            <a:extLst>
              <a:ext uri="{FF2B5EF4-FFF2-40B4-BE49-F238E27FC236}">
                <a16:creationId xmlns:a16="http://schemas.microsoft.com/office/drawing/2014/main" id="{0328BDC0-5B90-FF71-4A0B-B17284B67E43}"/>
              </a:ext>
            </a:extLst>
          </p:cNvPr>
          <p:cNvSpPr txBox="1"/>
          <p:nvPr/>
        </p:nvSpPr>
        <p:spPr>
          <a:xfrm>
            <a:off x="235378" y="1407977"/>
            <a:ext cx="1191900" cy="1054907"/>
          </a:xfrm>
          <a:prstGeom prst="rect">
            <a:avLst/>
          </a:prstGeom>
          <a:noFill/>
          <a:ln w="2857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We are causing Global Warming</a:t>
            </a:r>
            <a:endParaRPr>
              <a:solidFill>
                <a:schemeClr val="tx1"/>
              </a:solidFill>
            </a:endParaRPr>
          </a:p>
        </p:txBody>
      </p:sp>
      <p:sp>
        <p:nvSpPr>
          <p:cNvPr id="42" name="Shape 55">
            <a:extLst>
              <a:ext uri="{FF2B5EF4-FFF2-40B4-BE49-F238E27FC236}">
                <a16:creationId xmlns:a16="http://schemas.microsoft.com/office/drawing/2014/main" id="{E335C06A-57C9-FD66-FA6E-ECB014F3DDF0}"/>
              </a:ext>
            </a:extLst>
          </p:cNvPr>
          <p:cNvSpPr txBox="1"/>
          <p:nvPr/>
        </p:nvSpPr>
        <p:spPr>
          <a:xfrm>
            <a:off x="221310" y="2702202"/>
            <a:ext cx="1191900" cy="1054907"/>
          </a:xfrm>
          <a:prstGeom prst="rect">
            <a:avLst/>
          </a:prstGeom>
          <a:noFill/>
          <a:ln w="2857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Past and future climate change</a:t>
            </a:r>
            <a:endParaRPr>
              <a:solidFill>
                <a:schemeClr val="tx1"/>
              </a:solidFill>
            </a:endParaRPr>
          </a:p>
        </p:txBody>
      </p:sp>
      <p:sp>
        <p:nvSpPr>
          <p:cNvPr id="43" name="Shape 55">
            <a:extLst>
              <a:ext uri="{FF2B5EF4-FFF2-40B4-BE49-F238E27FC236}">
                <a16:creationId xmlns:a16="http://schemas.microsoft.com/office/drawing/2014/main" id="{305D8AF7-0412-424B-013B-1B931C7E7556}"/>
              </a:ext>
            </a:extLst>
          </p:cNvPr>
          <p:cNvSpPr txBox="1"/>
          <p:nvPr/>
        </p:nvSpPr>
        <p:spPr>
          <a:xfrm>
            <a:off x="228344" y="3996429"/>
            <a:ext cx="1191900" cy="1054907"/>
          </a:xfrm>
          <a:prstGeom prst="rect">
            <a:avLst/>
          </a:prstGeom>
          <a:solidFill>
            <a:schemeClr val="bg2">
              <a:lumMod val="40000"/>
              <a:lumOff val="60000"/>
            </a:schemeClr>
          </a:solidFill>
          <a:ln w="2857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chemeClr val="tx1"/>
                </a:solidFill>
              </a:rPr>
              <a:t>Climate change impacts</a:t>
            </a:r>
            <a:endParaRPr>
              <a:solidFill>
                <a:schemeClr val="tx1"/>
              </a:solidFill>
            </a:endParaRPr>
          </a:p>
        </p:txBody>
      </p:sp>
    </p:spTree>
    <p:extLst>
      <p:ext uri="{BB962C8B-B14F-4D97-AF65-F5344CB8AC3E}">
        <p14:creationId xmlns:p14="http://schemas.microsoft.com/office/powerpoint/2010/main" val="42891717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Shape 439"/>
        <p:cNvGrpSpPr/>
        <p:nvPr/>
      </p:nvGrpSpPr>
      <p:grpSpPr>
        <a:xfrm>
          <a:off x="0" y="0"/>
          <a:ext cx="0" cy="0"/>
          <a:chOff x="0" y="0"/>
          <a:chExt cx="0" cy="0"/>
        </a:xfrm>
      </p:grpSpPr>
      <p:sp>
        <p:nvSpPr>
          <p:cNvPr id="440" name="Shape 440"/>
          <p:cNvSpPr txBox="1"/>
          <p:nvPr/>
        </p:nvSpPr>
        <p:spPr>
          <a:xfrm>
            <a:off x="1240134" y="640328"/>
            <a:ext cx="3697800" cy="170094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FACT</a:t>
            </a:r>
            <a:endParaRPr>
              <a:solidFill>
                <a:schemeClr val="tx1"/>
              </a:solidFill>
            </a:endParaRPr>
          </a:p>
          <a:p>
            <a:pPr marL="0" lvl="0" indent="0" rtl="0">
              <a:spcBef>
                <a:spcPts val="0"/>
              </a:spcBef>
              <a:spcAft>
                <a:spcPts val="0"/>
              </a:spcAft>
              <a:buClr>
                <a:schemeClr val="dk1"/>
              </a:buClr>
              <a:buSzPts val="1100"/>
              <a:buFont typeface="Arial"/>
              <a:buNone/>
            </a:pPr>
            <a:r>
              <a:rPr lang="en-US" sz="1800">
                <a:solidFill>
                  <a:schemeClr val="tx1"/>
                </a:solidFill>
                <a:latin typeface="Calibri"/>
                <a:ea typeface="Calibri"/>
                <a:cs typeface="Calibri"/>
                <a:sym typeface="Calibri"/>
              </a:rPr>
              <a:t>The amount of water vapor in the air depends on temperature. Warming causes water vapor to rise, which causes further warming: a reinforcing feedback.</a:t>
            </a:r>
            <a:endParaRPr>
              <a:solidFill>
                <a:schemeClr val="tx1"/>
              </a:solidFill>
            </a:endParaRPr>
          </a:p>
        </p:txBody>
      </p:sp>
      <p:sp>
        <p:nvSpPr>
          <p:cNvPr id="441" name="Shape 441"/>
          <p:cNvSpPr txBox="1"/>
          <p:nvPr/>
        </p:nvSpPr>
        <p:spPr>
          <a:xfrm>
            <a:off x="1240134" y="2341276"/>
            <a:ext cx="3852300" cy="1191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MYTH</a:t>
            </a:r>
            <a:endParaRPr>
              <a:solidFill>
                <a:schemeClr val="tx1"/>
              </a:solidFill>
            </a:endParaRPr>
          </a:p>
          <a:p>
            <a:pPr marL="0" lvl="0" indent="0" rtl="0">
              <a:spcBef>
                <a:spcPts val="0"/>
              </a:spcBef>
              <a:spcAft>
                <a:spcPts val="0"/>
              </a:spcAft>
              <a:buClr>
                <a:schemeClr val="dk1"/>
              </a:buClr>
              <a:buSzPts val="1100"/>
              <a:buFont typeface="Arial"/>
              <a:buNone/>
            </a:pPr>
            <a:r>
              <a:rPr lang="en-US" sz="1800">
                <a:solidFill>
                  <a:schemeClr val="tx1"/>
                </a:solidFill>
                <a:latin typeface="Calibri"/>
                <a:ea typeface="Calibri"/>
                <a:cs typeface="Calibri"/>
                <a:sym typeface="Calibri"/>
              </a:rPr>
              <a:t>Water vapor is the strongest greenhouse gas so CO2 emissions don’t matter.</a:t>
            </a:r>
            <a:endParaRPr sz="1800">
              <a:solidFill>
                <a:schemeClr val="tx1"/>
              </a:solidFill>
              <a:latin typeface="Calibri"/>
              <a:ea typeface="Calibri"/>
              <a:cs typeface="Calibri"/>
              <a:sym typeface="Calibri"/>
            </a:endParaRPr>
          </a:p>
        </p:txBody>
      </p:sp>
      <p:sp>
        <p:nvSpPr>
          <p:cNvPr id="442" name="Shape 442"/>
          <p:cNvSpPr txBox="1"/>
          <p:nvPr/>
        </p:nvSpPr>
        <p:spPr>
          <a:xfrm>
            <a:off x="1240134" y="3510799"/>
            <a:ext cx="3379200" cy="150262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FALLACY</a:t>
            </a:r>
            <a:endParaRPr sz="1800">
              <a:solidFill>
                <a:schemeClr val="tx1"/>
              </a:solidFill>
              <a:latin typeface="Calibri"/>
              <a:ea typeface="Calibri"/>
              <a:cs typeface="Calibri"/>
              <a:sym typeface="Calibri"/>
            </a:endParaRPr>
          </a:p>
          <a:p>
            <a:pPr marL="0" marR="0" lvl="0" indent="0" algn="l" rtl="0">
              <a:spcBef>
                <a:spcPts val="0"/>
              </a:spcBef>
              <a:spcAft>
                <a:spcPts val="0"/>
              </a:spcAft>
              <a:buSzPts val="1100"/>
              <a:buNone/>
            </a:pPr>
            <a:r>
              <a:rPr lang="en-US" sz="1800">
                <a:solidFill>
                  <a:schemeClr val="tx1"/>
                </a:solidFill>
                <a:latin typeface="Calibri"/>
                <a:ea typeface="Calibri"/>
                <a:cs typeface="Calibri"/>
                <a:sym typeface="Calibri"/>
              </a:rPr>
              <a:t>The fact that water vapor is a strong greenhouse gas means it amplifies the warming from greenhouse gases.</a:t>
            </a:r>
            <a:endParaRPr sz="1800">
              <a:solidFill>
                <a:schemeClr val="tx1"/>
              </a:solidFill>
              <a:latin typeface="Calibri"/>
              <a:ea typeface="Calibri"/>
              <a:cs typeface="Calibri"/>
              <a:sym typeface="Calibri"/>
            </a:endParaRPr>
          </a:p>
        </p:txBody>
      </p:sp>
      <p:sp>
        <p:nvSpPr>
          <p:cNvPr id="446" name="Shape 446"/>
          <p:cNvSpPr txBox="1"/>
          <p:nvPr/>
        </p:nvSpPr>
        <p:spPr>
          <a:xfrm>
            <a:off x="5988275" y="4728200"/>
            <a:ext cx="2571300" cy="2748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b="1">
                <a:solidFill>
                  <a:schemeClr val="tx1"/>
                </a:solidFill>
                <a:latin typeface="Calibri"/>
                <a:ea typeface="Calibri"/>
                <a:cs typeface="Calibri"/>
                <a:sym typeface="Calibri"/>
              </a:rPr>
              <a:t>http://sks.to/vapor</a:t>
            </a:r>
            <a:endParaRPr sz="1200">
              <a:solidFill>
                <a:schemeClr val="tx1"/>
              </a:solidFill>
              <a:latin typeface="Calibri"/>
              <a:ea typeface="Calibri"/>
              <a:cs typeface="Calibri"/>
              <a:sym typeface="Calibri"/>
            </a:endParaRPr>
          </a:p>
        </p:txBody>
      </p:sp>
      <p:sp>
        <p:nvSpPr>
          <p:cNvPr id="9" name="Shape 96">
            <a:hlinkClick r:id="rId3" action="ppaction://hlinksldjump"/>
            <a:extLst>
              <a:ext uri="{FF2B5EF4-FFF2-40B4-BE49-F238E27FC236}">
                <a16:creationId xmlns:a16="http://schemas.microsoft.com/office/drawing/2014/main" id="{A5526261-2557-40EB-9BB0-43CD460D359B}"/>
              </a:ext>
            </a:extLst>
          </p:cNvPr>
          <p:cNvSpPr/>
          <p:nvPr/>
        </p:nvSpPr>
        <p:spPr>
          <a:xfrm>
            <a:off x="8599200" y="4739350"/>
            <a:ext cx="408000" cy="274800"/>
          </a:xfrm>
          <a:prstGeom prst="leftArrow">
            <a:avLst>
              <a:gd name="adj1" fmla="val 50000"/>
              <a:gd name="adj2" fmla="val 50000"/>
            </a:avLst>
          </a:prstGeom>
          <a:solidFill>
            <a:srgbClr val="D9D9D9"/>
          </a:solidFill>
          <a:ln w="9525" cap="flat" cmpd="sng">
            <a:solidFill>
              <a:srgbClr val="888888"/>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solidFill>
                <a:schemeClr val="tx1"/>
              </a:solidFill>
            </a:endParaRPr>
          </a:p>
        </p:txBody>
      </p:sp>
      <p:pic>
        <p:nvPicPr>
          <p:cNvPr id="3" name="Grafik 2">
            <a:extLst>
              <a:ext uri="{FF2B5EF4-FFF2-40B4-BE49-F238E27FC236}">
                <a16:creationId xmlns:a16="http://schemas.microsoft.com/office/drawing/2014/main" id="{CC14A05A-AD8F-4E0F-BDCC-3C33E9412373}"/>
              </a:ext>
            </a:extLst>
          </p:cNvPr>
          <p:cNvPicPr>
            <a:picLocks noChangeAspect="1"/>
          </p:cNvPicPr>
          <p:nvPr/>
        </p:nvPicPr>
        <p:blipFill>
          <a:blip r:embed="rId4"/>
          <a:stretch>
            <a:fillRect/>
          </a:stretch>
        </p:blipFill>
        <p:spPr>
          <a:xfrm>
            <a:off x="4933216" y="1286699"/>
            <a:ext cx="3947028" cy="2809258"/>
          </a:xfrm>
          <a:prstGeom prst="rect">
            <a:avLst/>
          </a:prstGeom>
        </p:spPr>
      </p:pic>
      <p:sp>
        <p:nvSpPr>
          <p:cNvPr id="4" name="Rechteck 3">
            <a:extLst>
              <a:ext uri="{FF2B5EF4-FFF2-40B4-BE49-F238E27FC236}">
                <a16:creationId xmlns:a16="http://schemas.microsoft.com/office/drawing/2014/main" id="{30327821-B6A4-4014-80E6-234A5DAF3324}"/>
              </a:ext>
            </a:extLst>
          </p:cNvPr>
          <p:cNvSpPr/>
          <p:nvPr/>
        </p:nvSpPr>
        <p:spPr>
          <a:xfrm>
            <a:off x="4933216" y="4073577"/>
            <a:ext cx="4020438" cy="246221"/>
          </a:xfrm>
          <a:prstGeom prst="rect">
            <a:avLst/>
          </a:prstGeom>
        </p:spPr>
        <p:txBody>
          <a:bodyPr wrap="square">
            <a:spAutoFit/>
          </a:bodyPr>
          <a:lstStyle/>
          <a:p>
            <a:pPr algn="r"/>
            <a:r>
              <a:rPr lang="de-DE" sz="1000">
                <a:solidFill>
                  <a:schemeClr val="tx1"/>
                </a:solidFill>
                <a:latin typeface="Calibri" panose="020F0502020204030204" pitchFamily="34" charset="0"/>
              </a:rPr>
              <a:t>Denial101x - 5.2.2 - </a:t>
            </a:r>
            <a:r>
              <a:rPr lang="de-DE" sz="1000" err="1">
                <a:solidFill>
                  <a:schemeClr val="tx1"/>
                </a:solidFill>
                <a:latin typeface="Calibri" panose="020F0502020204030204" pitchFamily="34" charset="0"/>
              </a:rPr>
              <a:t>Water</a:t>
            </a:r>
            <a:r>
              <a:rPr lang="de-DE" sz="1000">
                <a:solidFill>
                  <a:schemeClr val="tx1"/>
                </a:solidFill>
                <a:latin typeface="Calibri" panose="020F0502020204030204" pitchFamily="34" charset="0"/>
              </a:rPr>
              <a:t> </a:t>
            </a:r>
            <a:r>
              <a:rPr lang="de-DE" sz="1000" err="1">
                <a:solidFill>
                  <a:schemeClr val="tx1"/>
                </a:solidFill>
                <a:latin typeface="Calibri" panose="020F0502020204030204" pitchFamily="34" charset="0"/>
              </a:rPr>
              <a:t>Vapor</a:t>
            </a:r>
            <a:endParaRPr lang="de-DE" sz="1000">
              <a:solidFill>
                <a:schemeClr val="tx1"/>
              </a:solidFill>
            </a:endParaRPr>
          </a:p>
        </p:txBody>
      </p:sp>
      <p:sp>
        <p:nvSpPr>
          <p:cNvPr id="11" name="Textfeld 10">
            <a:extLst>
              <a:ext uri="{FF2B5EF4-FFF2-40B4-BE49-F238E27FC236}">
                <a16:creationId xmlns:a16="http://schemas.microsoft.com/office/drawing/2014/main" id="{EF999DE6-22DC-4F16-9517-D7164F0008A0}"/>
              </a:ext>
            </a:extLst>
          </p:cNvPr>
          <p:cNvSpPr txBox="1"/>
          <p:nvPr/>
        </p:nvSpPr>
        <p:spPr>
          <a:xfrm flipH="1">
            <a:off x="239150" y="70340"/>
            <a:ext cx="8676249" cy="461665"/>
          </a:xfrm>
          <a:prstGeom prst="rect">
            <a:avLst/>
          </a:prstGeom>
          <a:noFill/>
        </p:spPr>
        <p:txBody>
          <a:bodyPr wrap="square" rtlCol="0">
            <a:spAutoFit/>
          </a:bodyPr>
          <a:lstStyle/>
          <a:p>
            <a:pPr lvl="0" algn="ctr"/>
            <a:r>
              <a:rPr lang="en-US" sz="2400">
                <a:solidFill>
                  <a:schemeClr val="tx1"/>
                </a:solidFill>
              </a:rPr>
              <a:t>Climate change impacts</a:t>
            </a:r>
          </a:p>
        </p:txBody>
      </p:sp>
      <p:sp>
        <p:nvSpPr>
          <p:cNvPr id="13" name="Shape 520">
            <a:extLst>
              <a:ext uri="{FF2B5EF4-FFF2-40B4-BE49-F238E27FC236}">
                <a16:creationId xmlns:a16="http://schemas.microsoft.com/office/drawing/2014/main" id="{E53BBB0D-82CB-48AF-AF09-F32B70818345}"/>
              </a:ext>
            </a:extLst>
          </p:cNvPr>
          <p:cNvSpPr txBox="1"/>
          <p:nvPr/>
        </p:nvSpPr>
        <p:spPr>
          <a:xfrm>
            <a:off x="48968" y="4542699"/>
            <a:ext cx="1287300" cy="58457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b="1">
                <a:solidFill>
                  <a:schemeClr val="tx1"/>
                </a:solidFill>
                <a:latin typeface="Calibri"/>
                <a:ea typeface="Calibri"/>
                <a:cs typeface="Calibri"/>
                <a:sym typeface="Calibri"/>
              </a:rPr>
              <a:t>Misrepre-sentation</a:t>
            </a:r>
            <a:endParaRPr sz="1600" b="1">
              <a:solidFill>
                <a:schemeClr val="tx1"/>
              </a:solidFill>
              <a:latin typeface="Calibri"/>
              <a:ea typeface="Calibri"/>
              <a:cs typeface="Calibri"/>
              <a:sym typeface="Calibri"/>
            </a:endParaRPr>
          </a:p>
        </p:txBody>
      </p:sp>
      <p:pic>
        <p:nvPicPr>
          <p:cNvPr id="14" name="Shape 521">
            <a:extLst>
              <a:ext uri="{FF2B5EF4-FFF2-40B4-BE49-F238E27FC236}">
                <a16:creationId xmlns:a16="http://schemas.microsoft.com/office/drawing/2014/main" id="{ABEE7451-2E0D-461D-B2D0-2169F5E308B5}"/>
              </a:ext>
            </a:extLst>
          </p:cNvPr>
          <p:cNvPicPr preferRelativeResize="0"/>
          <p:nvPr/>
        </p:nvPicPr>
        <p:blipFill>
          <a:blip r:embed="rId5">
            <a:alphaModFix/>
          </a:blip>
          <a:srcRect t="367" b="367"/>
          <a:stretch/>
        </p:blipFill>
        <p:spPr>
          <a:xfrm>
            <a:off x="287314" y="3737947"/>
            <a:ext cx="810608" cy="804661"/>
          </a:xfrm>
          <a:prstGeom prst="rect">
            <a:avLst/>
          </a:prstGeom>
          <a:noFill/>
          <a:ln>
            <a:noFill/>
          </a:ln>
        </p:spPr>
      </p:pic>
      <p:pic>
        <p:nvPicPr>
          <p:cNvPr id="15" name="Shape 522">
            <a:extLst>
              <a:ext uri="{FF2B5EF4-FFF2-40B4-BE49-F238E27FC236}">
                <a16:creationId xmlns:a16="http://schemas.microsoft.com/office/drawing/2014/main" id="{8403FAD9-BA37-4CEA-B099-6ED70CA06032}"/>
              </a:ext>
            </a:extLst>
          </p:cNvPr>
          <p:cNvPicPr preferRelativeResize="0"/>
          <p:nvPr/>
        </p:nvPicPr>
        <p:blipFill>
          <a:blip r:embed="rId6">
            <a:alphaModFix/>
          </a:blip>
          <a:srcRect/>
          <a:stretch/>
        </p:blipFill>
        <p:spPr>
          <a:xfrm>
            <a:off x="302648" y="2828764"/>
            <a:ext cx="779940" cy="779940"/>
          </a:xfrm>
          <a:prstGeom prst="rect">
            <a:avLst/>
          </a:prstGeom>
          <a:noFill/>
          <a:ln>
            <a:noFill/>
          </a:ln>
        </p:spPr>
      </p:pic>
      <p:pic>
        <p:nvPicPr>
          <p:cNvPr id="5" name="Grafik 4">
            <a:extLst>
              <a:ext uri="{FF2B5EF4-FFF2-40B4-BE49-F238E27FC236}">
                <a16:creationId xmlns:a16="http://schemas.microsoft.com/office/drawing/2014/main" id="{72ADFEAE-6BD8-1C65-2744-70CB47D2BAC6}"/>
              </a:ext>
            </a:extLst>
          </p:cNvPr>
          <p:cNvPicPr>
            <a:picLocks noChangeAspect="1"/>
          </p:cNvPicPr>
          <p:nvPr/>
        </p:nvPicPr>
        <p:blipFill>
          <a:blip r:embed="rId7"/>
          <a:stretch>
            <a:fillRect/>
          </a:stretch>
        </p:blipFill>
        <p:spPr>
          <a:xfrm>
            <a:off x="4240871" y="4603068"/>
            <a:ext cx="651513" cy="481553"/>
          </a:xfrm>
          <a:prstGeom prst="rect">
            <a:avLst/>
          </a:prstGeom>
          <a:solidFill>
            <a:schemeClr val="bg1">
              <a:lumMod val="85000"/>
            </a:schemeClr>
          </a:solid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4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Shape 450"/>
        <p:cNvGrpSpPr/>
        <p:nvPr/>
      </p:nvGrpSpPr>
      <p:grpSpPr>
        <a:xfrm>
          <a:off x="0" y="0"/>
          <a:ext cx="0" cy="0"/>
          <a:chOff x="0" y="0"/>
          <a:chExt cx="0" cy="0"/>
        </a:xfrm>
      </p:grpSpPr>
      <p:sp>
        <p:nvSpPr>
          <p:cNvPr id="451" name="Shape 451"/>
          <p:cNvSpPr txBox="1"/>
          <p:nvPr/>
        </p:nvSpPr>
        <p:spPr>
          <a:xfrm>
            <a:off x="1247168" y="640329"/>
            <a:ext cx="3697800" cy="1477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FACT</a:t>
            </a:r>
            <a:endParaRPr>
              <a:solidFill>
                <a:schemeClr val="tx1"/>
              </a:solidFill>
            </a:endParaRPr>
          </a:p>
          <a:p>
            <a:pPr marL="0" marR="0" lvl="0" indent="0" algn="l" rtl="0">
              <a:spcBef>
                <a:spcPts val="0"/>
              </a:spcBef>
              <a:spcAft>
                <a:spcPts val="0"/>
              </a:spcAft>
              <a:buSzPts val="1100"/>
              <a:buNone/>
            </a:pPr>
            <a:r>
              <a:rPr lang="en-US" sz="1800">
                <a:solidFill>
                  <a:schemeClr val="tx1"/>
                </a:solidFill>
                <a:latin typeface="Calibri"/>
                <a:ea typeface="Calibri"/>
                <a:cs typeface="Calibri"/>
                <a:sym typeface="Calibri"/>
              </a:rPr>
              <a:t>Clouds provide a reinforcing feedback but the effect isn't strong. Clouds play a minor role in climate sensitivity</a:t>
            </a:r>
            <a:endParaRPr sz="1800">
              <a:solidFill>
                <a:schemeClr val="tx1"/>
              </a:solidFill>
              <a:latin typeface="Calibri"/>
              <a:ea typeface="Calibri"/>
              <a:cs typeface="Calibri"/>
              <a:sym typeface="Calibri"/>
            </a:endParaRPr>
          </a:p>
        </p:txBody>
      </p:sp>
      <p:sp>
        <p:nvSpPr>
          <p:cNvPr id="452" name="Shape 452"/>
          <p:cNvSpPr txBox="1"/>
          <p:nvPr/>
        </p:nvSpPr>
        <p:spPr>
          <a:xfrm>
            <a:off x="1247168" y="2163088"/>
            <a:ext cx="3852300" cy="1191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MYTH</a:t>
            </a:r>
            <a:endParaRPr>
              <a:solidFill>
                <a:schemeClr val="tx1"/>
              </a:solidFill>
            </a:endParaRPr>
          </a:p>
          <a:p>
            <a:pPr marL="0" lvl="0" indent="0" rtl="0">
              <a:spcBef>
                <a:spcPts val="0"/>
              </a:spcBef>
              <a:spcAft>
                <a:spcPts val="0"/>
              </a:spcAft>
              <a:buClr>
                <a:schemeClr val="dk1"/>
              </a:buClr>
              <a:buSzPts val="1100"/>
              <a:buFont typeface="Arial"/>
              <a:buNone/>
            </a:pPr>
            <a:r>
              <a:rPr lang="en-US" sz="1800">
                <a:solidFill>
                  <a:schemeClr val="tx1"/>
                </a:solidFill>
                <a:latin typeface="Calibri"/>
                <a:ea typeface="Calibri"/>
                <a:cs typeface="Calibri"/>
                <a:sym typeface="Calibri"/>
              </a:rPr>
              <a:t>Clouds provide negative feedback</a:t>
            </a:r>
            <a:endParaRPr sz="1800">
              <a:solidFill>
                <a:schemeClr val="tx1"/>
              </a:solidFill>
              <a:latin typeface="Calibri"/>
              <a:ea typeface="Calibri"/>
              <a:cs typeface="Calibri"/>
              <a:sym typeface="Calibri"/>
            </a:endParaRPr>
          </a:p>
        </p:txBody>
      </p:sp>
      <p:sp>
        <p:nvSpPr>
          <p:cNvPr id="453" name="Shape 453"/>
          <p:cNvSpPr txBox="1"/>
          <p:nvPr/>
        </p:nvSpPr>
        <p:spPr>
          <a:xfrm>
            <a:off x="1247168" y="3399967"/>
            <a:ext cx="3379200" cy="120310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FALLACY</a:t>
            </a:r>
            <a:endParaRPr sz="1800">
              <a:solidFill>
                <a:schemeClr val="tx1"/>
              </a:solidFill>
              <a:latin typeface="Calibri"/>
              <a:ea typeface="Calibri"/>
              <a:cs typeface="Calibri"/>
              <a:sym typeface="Calibri"/>
            </a:endParaRPr>
          </a:p>
          <a:p>
            <a:pPr marL="0" lvl="0" indent="0" rtl="0">
              <a:spcBef>
                <a:spcPts val="0"/>
              </a:spcBef>
              <a:spcAft>
                <a:spcPts val="0"/>
              </a:spcAft>
              <a:buClr>
                <a:schemeClr val="dk1"/>
              </a:buClr>
              <a:buSzPts val="1100"/>
              <a:buFont typeface="Arial"/>
              <a:buNone/>
            </a:pPr>
            <a:r>
              <a:rPr lang="en-US" sz="1800">
                <a:solidFill>
                  <a:schemeClr val="tx1"/>
                </a:solidFill>
                <a:latin typeface="Calibri"/>
                <a:ea typeface="Calibri"/>
                <a:cs typeface="Calibri"/>
                <a:sym typeface="Calibri"/>
              </a:rPr>
              <a:t>Acting as if clouds only have a cooling effect ignores that they can also warm.	</a:t>
            </a:r>
            <a:endParaRPr sz="1800">
              <a:solidFill>
                <a:schemeClr val="tx1"/>
              </a:solidFill>
              <a:latin typeface="Calibri"/>
              <a:ea typeface="Calibri"/>
              <a:cs typeface="Calibri"/>
              <a:sym typeface="Calibri"/>
            </a:endParaRPr>
          </a:p>
          <a:p>
            <a:pPr marL="0" marR="0" lvl="0" indent="0" algn="l" rtl="0">
              <a:spcBef>
                <a:spcPts val="0"/>
              </a:spcBef>
              <a:spcAft>
                <a:spcPts val="0"/>
              </a:spcAft>
              <a:buNone/>
            </a:pPr>
            <a:endParaRPr sz="1800">
              <a:solidFill>
                <a:schemeClr val="tx1"/>
              </a:solidFill>
              <a:latin typeface="Calibri"/>
              <a:ea typeface="Calibri"/>
              <a:cs typeface="Calibri"/>
              <a:sym typeface="Calibri"/>
            </a:endParaRPr>
          </a:p>
        </p:txBody>
      </p:sp>
      <p:sp>
        <p:nvSpPr>
          <p:cNvPr id="458" name="Shape 458"/>
          <p:cNvSpPr txBox="1"/>
          <p:nvPr/>
        </p:nvSpPr>
        <p:spPr>
          <a:xfrm>
            <a:off x="5988275" y="4728200"/>
            <a:ext cx="2571300" cy="2748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b="1">
                <a:solidFill>
                  <a:schemeClr val="tx1"/>
                </a:solidFill>
                <a:latin typeface="Calibri"/>
                <a:ea typeface="Calibri"/>
                <a:cs typeface="Calibri"/>
                <a:sym typeface="Calibri"/>
              </a:rPr>
              <a:t>http://sks.to/cloud</a:t>
            </a:r>
            <a:endParaRPr sz="1200">
              <a:solidFill>
                <a:schemeClr val="tx1"/>
              </a:solidFill>
              <a:latin typeface="Calibri"/>
              <a:ea typeface="Calibri"/>
              <a:cs typeface="Calibri"/>
              <a:sym typeface="Calibri"/>
            </a:endParaRPr>
          </a:p>
        </p:txBody>
      </p:sp>
      <p:pic>
        <p:nvPicPr>
          <p:cNvPr id="459" name="Shape 459" descr="Cloud_Feedback_500.jpg"/>
          <p:cNvPicPr preferRelativeResize="0"/>
          <p:nvPr/>
        </p:nvPicPr>
        <p:blipFill>
          <a:blip r:embed="rId3">
            <a:alphaModFix/>
          </a:blip>
          <a:stretch>
            <a:fillRect/>
          </a:stretch>
        </p:blipFill>
        <p:spPr>
          <a:xfrm>
            <a:off x="4832425" y="1048047"/>
            <a:ext cx="4055264" cy="3067305"/>
          </a:xfrm>
          <a:prstGeom prst="rect">
            <a:avLst/>
          </a:prstGeom>
          <a:noFill/>
          <a:ln>
            <a:noFill/>
          </a:ln>
        </p:spPr>
      </p:pic>
      <p:sp>
        <p:nvSpPr>
          <p:cNvPr id="11" name="Shape 96">
            <a:hlinkClick r:id="rId4" action="ppaction://hlinksldjump"/>
            <a:extLst>
              <a:ext uri="{FF2B5EF4-FFF2-40B4-BE49-F238E27FC236}">
                <a16:creationId xmlns:a16="http://schemas.microsoft.com/office/drawing/2014/main" id="{F287A3D8-564C-46BD-843C-2D198F1D944B}"/>
              </a:ext>
            </a:extLst>
          </p:cNvPr>
          <p:cNvSpPr/>
          <p:nvPr/>
        </p:nvSpPr>
        <p:spPr>
          <a:xfrm>
            <a:off x="8599200" y="4739350"/>
            <a:ext cx="408000" cy="274800"/>
          </a:xfrm>
          <a:prstGeom prst="leftArrow">
            <a:avLst>
              <a:gd name="adj1" fmla="val 50000"/>
              <a:gd name="adj2" fmla="val 50000"/>
            </a:avLst>
          </a:prstGeom>
          <a:solidFill>
            <a:srgbClr val="D9D9D9"/>
          </a:solidFill>
          <a:ln w="9525" cap="flat" cmpd="sng">
            <a:solidFill>
              <a:srgbClr val="888888"/>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solidFill>
                <a:schemeClr val="tx1"/>
              </a:solidFill>
            </a:endParaRPr>
          </a:p>
        </p:txBody>
      </p:sp>
      <p:sp>
        <p:nvSpPr>
          <p:cNvPr id="12" name="Rechteck 11">
            <a:extLst>
              <a:ext uri="{FF2B5EF4-FFF2-40B4-BE49-F238E27FC236}">
                <a16:creationId xmlns:a16="http://schemas.microsoft.com/office/drawing/2014/main" id="{8D67004B-8918-471E-9A8C-5C3AF77F38F6}"/>
              </a:ext>
            </a:extLst>
          </p:cNvPr>
          <p:cNvSpPr/>
          <p:nvPr/>
        </p:nvSpPr>
        <p:spPr>
          <a:xfrm>
            <a:off x="4933216" y="4115352"/>
            <a:ext cx="4020438" cy="246221"/>
          </a:xfrm>
          <a:prstGeom prst="rect">
            <a:avLst/>
          </a:prstGeom>
        </p:spPr>
        <p:txBody>
          <a:bodyPr wrap="square">
            <a:spAutoFit/>
          </a:bodyPr>
          <a:lstStyle/>
          <a:p>
            <a:pPr algn="r"/>
            <a:r>
              <a:rPr lang="de-DE" sz="1000" err="1">
                <a:solidFill>
                  <a:schemeClr val="tx1"/>
                </a:solidFill>
                <a:latin typeface="Calibri" panose="020F0502020204030204" pitchFamily="34" charset="0"/>
              </a:rPr>
              <a:t>Skeptical</a:t>
            </a:r>
            <a:r>
              <a:rPr lang="de-DE" sz="1000">
                <a:solidFill>
                  <a:schemeClr val="tx1"/>
                </a:solidFill>
                <a:latin typeface="Calibri" panose="020F0502020204030204" pitchFamily="34" charset="0"/>
              </a:rPr>
              <a:t> Science - https://skepticalscience.com/graphics.php?g=21</a:t>
            </a:r>
            <a:endParaRPr lang="de-DE" sz="1000">
              <a:solidFill>
                <a:schemeClr val="tx1"/>
              </a:solidFill>
            </a:endParaRPr>
          </a:p>
        </p:txBody>
      </p:sp>
      <p:sp>
        <p:nvSpPr>
          <p:cNvPr id="13" name="Textfeld 12">
            <a:extLst>
              <a:ext uri="{FF2B5EF4-FFF2-40B4-BE49-F238E27FC236}">
                <a16:creationId xmlns:a16="http://schemas.microsoft.com/office/drawing/2014/main" id="{4C36814B-5748-4653-914C-D5E1057A6A8F}"/>
              </a:ext>
            </a:extLst>
          </p:cNvPr>
          <p:cNvSpPr txBox="1"/>
          <p:nvPr/>
        </p:nvSpPr>
        <p:spPr>
          <a:xfrm flipH="1">
            <a:off x="239150" y="70340"/>
            <a:ext cx="8676249" cy="461665"/>
          </a:xfrm>
          <a:prstGeom prst="rect">
            <a:avLst/>
          </a:prstGeom>
          <a:noFill/>
        </p:spPr>
        <p:txBody>
          <a:bodyPr wrap="square" rtlCol="0">
            <a:spAutoFit/>
          </a:bodyPr>
          <a:lstStyle/>
          <a:p>
            <a:pPr lvl="0" algn="ctr"/>
            <a:r>
              <a:rPr lang="en-US" sz="2400">
                <a:solidFill>
                  <a:schemeClr val="tx1"/>
                </a:solidFill>
              </a:rPr>
              <a:t>Climate change impacts</a:t>
            </a:r>
          </a:p>
        </p:txBody>
      </p:sp>
      <p:pic>
        <p:nvPicPr>
          <p:cNvPr id="19" name="Shape 533">
            <a:extLst>
              <a:ext uri="{FF2B5EF4-FFF2-40B4-BE49-F238E27FC236}">
                <a16:creationId xmlns:a16="http://schemas.microsoft.com/office/drawing/2014/main" id="{D48C1874-762A-416D-8B1C-88A90850D9F2}"/>
              </a:ext>
            </a:extLst>
          </p:cNvPr>
          <p:cNvPicPr preferRelativeResize="0"/>
          <p:nvPr/>
        </p:nvPicPr>
        <p:blipFill>
          <a:blip r:embed="rId5">
            <a:alphaModFix/>
          </a:blip>
          <a:srcRect t="367" b="367"/>
          <a:stretch/>
        </p:blipFill>
        <p:spPr>
          <a:xfrm>
            <a:off x="301178" y="3744876"/>
            <a:ext cx="810608" cy="804661"/>
          </a:xfrm>
          <a:prstGeom prst="rect">
            <a:avLst/>
          </a:prstGeom>
          <a:noFill/>
          <a:ln>
            <a:noFill/>
          </a:ln>
        </p:spPr>
      </p:pic>
      <p:pic>
        <p:nvPicPr>
          <p:cNvPr id="20" name="Shape 534">
            <a:extLst>
              <a:ext uri="{FF2B5EF4-FFF2-40B4-BE49-F238E27FC236}">
                <a16:creationId xmlns:a16="http://schemas.microsoft.com/office/drawing/2014/main" id="{963C36CE-088C-4862-820E-84B67533BF7D}"/>
              </a:ext>
            </a:extLst>
          </p:cNvPr>
          <p:cNvPicPr preferRelativeResize="0"/>
          <p:nvPr/>
        </p:nvPicPr>
        <p:blipFill>
          <a:blip r:embed="rId6">
            <a:alphaModFix/>
          </a:blip>
          <a:srcRect/>
          <a:stretch/>
        </p:blipFill>
        <p:spPr>
          <a:xfrm>
            <a:off x="304335" y="2835693"/>
            <a:ext cx="779940" cy="779940"/>
          </a:xfrm>
          <a:prstGeom prst="rect">
            <a:avLst/>
          </a:prstGeom>
          <a:noFill/>
          <a:ln>
            <a:noFill/>
          </a:ln>
        </p:spPr>
      </p:pic>
      <p:sp>
        <p:nvSpPr>
          <p:cNvPr id="15" name="Shape 532">
            <a:extLst>
              <a:ext uri="{FF2B5EF4-FFF2-40B4-BE49-F238E27FC236}">
                <a16:creationId xmlns:a16="http://schemas.microsoft.com/office/drawing/2014/main" id="{B38D76D2-28FB-4806-B8A6-EACF982DF88F}"/>
              </a:ext>
            </a:extLst>
          </p:cNvPr>
          <p:cNvSpPr txBox="1"/>
          <p:nvPr/>
        </p:nvSpPr>
        <p:spPr>
          <a:xfrm>
            <a:off x="0" y="4549628"/>
            <a:ext cx="1399309" cy="58457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b="1">
                <a:solidFill>
                  <a:schemeClr val="tx1"/>
                </a:solidFill>
                <a:latin typeface="Calibri"/>
                <a:ea typeface="Calibri"/>
                <a:cs typeface="Calibri"/>
                <a:sym typeface="Calibri"/>
              </a:rPr>
              <a:t>Over-</a:t>
            </a:r>
            <a:endParaRPr sz="1600" b="1">
              <a:solidFill>
                <a:schemeClr val="tx1"/>
              </a:solidFill>
              <a:latin typeface="Calibri"/>
              <a:ea typeface="Calibri"/>
              <a:cs typeface="Calibri"/>
              <a:sym typeface="Calibri"/>
            </a:endParaRPr>
          </a:p>
          <a:p>
            <a:pPr marL="0" marR="0" lvl="0" indent="0" algn="ctr" rtl="0">
              <a:spcBef>
                <a:spcPts val="0"/>
              </a:spcBef>
              <a:spcAft>
                <a:spcPts val="0"/>
              </a:spcAft>
              <a:buNone/>
            </a:pPr>
            <a:r>
              <a:rPr lang="en-US" sz="1600" b="1">
                <a:solidFill>
                  <a:schemeClr val="tx1"/>
                </a:solidFill>
                <a:latin typeface="Calibri"/>
                <a:ea typeface="Calibri"/>
                <a:cs typeface="Calibri"/>
                <a:sym typeface="Calibri"/>
              </a:rPr>
              <a:t>simplification</a:t>
            </a:r>
            <a:endParaRPr sz="1600" b="1">
              <a:solidFill>
                <a:schemeClr val="tx1"/>
              </a:solidFill>
              <a:latin typeface="Calibri"/>
              <a:ea typeface="Calibri"/>
              <a:cs typeface="Calibri"/>
              <a:sym typeface="Calibri"/>
            </a:endParaRPr>
          </a:p>
        </p:txBody>
      </p:sp>
      <p:pic>
        <p:nvPicPr>
          <p:cNvPr id="3" name="Grafik 2">
            <a:extLst>
              <a:ext uri="{FF2B5EF4-FFF2-40B4-BE49-F238E27FC236}">
                <a16:creationId xmlns:a16="http://schemas.microsoft.com/office/drawing/2014/main" id="{A3376356-9E13-093C-C278-C9BCEB00D800}"/>
              </a:ext>
            </a:extLst>
          </p:cNvPr>
          <p:cNvPicPr>
            <a:picLocks noChangeAspect="1"/>
          </p:cNvPicPr>
          <p:nvPr/>
        </p:nvPicPr>
        <p:blipFill>
          <a:blip r:embed="rId7"/>
          <a:stretch>
            <a:fillRect/>
          </a:stretch>
        </p:blipFill>
        <p:spPr>
          <a:xfrm>
            <a:off x="4240871" y="4603068"/>
            <a:ext cx="651513" cy="481553"/>
          </a:xfrm>
          <a:prstGeom prst="rect">
            <a:avLst/>
          </a:prstGeom>
          <a:solidFill>
            <a:schemeClr val="bg1">
              <a:lumMod val="85000"/>
            </a:schemeClr>
          </a:solid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5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5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5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Shape 463"/>
        <p:cNvGrpSpPr/>
        <p:nvPr/>
      </p:nvGrpSpPr>
      <p:grpSpPr>
        <a:xfrm>
          <a:off x="0" y="0"/>
          <a:ext cx="0" cy="0"/>
          <a:chOff x="0" y="0"/>
          <a:chExt cx="0" cy="0"/>
        </a:xfrm>
      </p:grpSpPr>
      <p:sp>
        <p:nvSpPr>
          <p:cNvPr id="464" name="Shape 464"/>
          <p:cNvSpPr txBox="1"/>
          <p:nvPr/>
        </p:nvSpPr>
        <p:spPr>
          <a:xfrm>
            <a:off x="1240134" y="506683"/>
            <a:ext cx="3697800" cy="1477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FACT</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Mass extinctions happen when climate changes too fast for species to adapt. Currently species are going extinct at similar rates to past mass extinctions.</a:t>
            </a:r>
            <a:endParaRPr>
              <a:solidFill>
                <a:schemeClr val="tx1"/>
              </a:solidFill>
            </a:endParaRPr>
          </a:p>
        </p:txBody>
      </p:sp>
      <p:sp>
        <p:nvSpPr>
          <p:cNvPr id="465" name="Shape 465"/>
          <p:cNvSpPr txBox="1"/>
          <p:nvPr/>
        </p:nvSpPr>
        <p:spPr>
          <a:xfrm>
            <a:off x="1240134" y="2349484"/>
            <a:ext cx="3852300" cy="91683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MYTH</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Species can adapt to climate change.</a:t>
            </a:r>
            <a:endParaRPr sz="1800">
              <a:solidFill>
                <a:schemeClr val="tx1"/>
              </a:solidFill>
              <a:latin typeface="Calibri"/>
              <a:ea typeface="Calibri"/>
              <a:cs typeface="Calibri"/>
              <a:sym typeface="Calibri"/>
            </a:endParaRPr>
          </a:p>
        </p:txBody>
      </p:sp>
      <p:sp>
        <p:nvSpPr>
          <p:cNvPr id="466" name="Shape 466"/>
          <p:cNvSpPr txBox="1"/>
          <p:nvPr/>
        </p:nvSpPr>
        <p:spPr>
          <a:xfrm>
            <a:off x="1240134" y="3266321"/>
            <a:ext cx="3379200" cy="1754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FALLACY</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Just because species can adapt to some climate change doesn’t mean they can adjust to the rapid climate change happening now.</a:t>
            </a:r>
            <a:endParaRPr>
              <a:solidFill>
                <a:schemeClr val="tx1"/>
              </a:solidFill>
            </a:endParaRPr>
          </a:p>
        </p:txBody>
      </p:sp>
      <p:sp>
        <p:nvSpPr>
          <p:cNvPr id="471" name="Shape 471"/>
          <p:cNvSpPr txBox="1"/>
          <p:nvPr/>
        </p:nvSpPr>
        <p:spPr>
          <a:xfrm>
            <a:off x="5988275" y="4728200"/>
            <a:ext cx="2571300" cy="2748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b="1">
                <a:solidFill>
                  <a:schemeClr val="tx1"/>
                </a:solidFill>
                <a:latin typeface="Calibri"/>
                <a:ea typeface="Calibri"/>
                <a:cs typeface="Calibri"/>
                <a:sym typeface="Calibri"/>
              </a:rPr>
              <a:t>http://sks.to/species</a:t>
            </a:r>
            <a:endParaRPr sz="1200">
              <a:solidFill>
                <a:schemeClr val="tx1"/>
              </a:solidFill>
              <a:latin typeface="Calibri"/>
              <a:ea typeface="Calibri"/>
              <a:cs typeface="Calibri"/>
              <a:sym typeface="Calibri"/>
            </a:endParaRPr>
          </a:p>
        </p:txBody>
      </p:sp>
      <p:pic>
        <p:nvPicPr>
          <p:cNvPr id="472" name="Shape 472" descr="brook_impacts.gif"/>
          <p:cNvPicPr preferRelativeResize="0"/>
          <p:nvPr/>
        </p:nvPicPr>
        <p:blipFill>
          <a:blip r:embed="rId3">
            <a:alphaModFix/>
          </a:blip>
          <a:stretch>
            <a:fillRect/>
          </a:stretch>
        </p:blipFill>
        <p:spPr>
          <a:xfrm>
            <a:off x="5021659" y="536916"/>
            <a:ext cx="3848025" cy="3963466"/>
          </a:xfrm>
          <a:prstGeom prst="rect">
            <a:avLst/>
          </a:prstGeom>
          <a:noFill/>
          <a:ln>
            <a:noFill/>
          </a:ln>
        </p:spPr>
      </p:pic>
      <p:sp>
        <p:nvSpPr>
          <p:cNvPr id="473" name="Shape 473"/>
          <p:cNvSpPr txBox="1"/>
          <p:nvPr/>
        </p:nvSpPr>
        <p:spPr>
          <a:xfrm>
            <a:off x="5273234" y="4503116"/>
            <a:ext cx="3697800" cy="4005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SzPts val="1100"/>
              <a:buNone/>
            </a:pPr>
            <a:r>
              <a:rPr lang="en-US" sz="1000">
                <a:solidFill>
                  <a:schemeClr val="tx1"/>
                </a:solidFill>
                <a:latin typeface="Calibri"/>
                <a:ea typeface="Calibri"/>
                <a:cs typeface="Calibri"/>
                <a:sym typeface="Calibri"/>
              </a:rPr>
              <a:t>Figure from the </a:t>
            </a:r>
            <a:r>
              <a:rPr lang="en-US" sz="1000" u="sng">
                <a:solidFill>
                  <a:schemeClr val="tx1"/>
                </a:solidFill>
                <a:highlight>
                  <a:srgbClr val="C0C0C0"/>
                </a:highlight>
                <a:latin typeface="Calibri"/>
                <a:ea typeface="Calibri"/>
                <a:cs typeface="Calibri"/>
                <a:sym typeface="Calibri"/>
                <a:hlinkClick r:id="rId4">
                  <a:extLst>
                    <a:ext uri="{A12FA001-AC4F-418D-AE19-62706E023703}">
                      <ahyp:hlinkClr xmlns:ahyp="http://schemas.microsoft.com/office/drawing/2018/hyperlinkcolor" val="tx"/>
                    </a:ext>
                  </a:extLst>
                </a:hlinkClick>
              </a:rPr>
              <a:t>Millennium Ecosystem Assessment</a:t>
            </a:r>
            <a:endParaRPr sz="1000">
              <a:solidFill>
                <a:schemeClr val="tx1"/>
              </a:solidFill>
              <a:highlight>
                <a:srgbClr val="C0C0C0"/>
              </a:highlight>
              <a:latin typeface="Calibri"/>
              <a:ea typeface="Calibri"/>
              <a:cs typeface="Calibri"/>
              <a:sym typeface="Calibri"/>
            </a:endParaRPr>
          </a:p>
          <a:p>
            <a:pPr marL="0" marR="0" lvl="0" indent="0" algn="r" rtl="0">
              <a:spcBef>
                <a:spcPts val="0"/>
              </a:spcBef>
              <a:spcAft>
                <a:spcPts val="0"/>
              </a:spcAft>
              <a:buNone/>
            </a:pPr>
            <a:endParaRPr sz="1000">
              <a:solidFill>
                <a:schemeClr val="tx1"/>
              </a:solidFill>
              <a:latin typeface="Calibri"/>
              <a:ea typeface="Calibri"/>
              <a:cs typeface="Calibri"/>
              <a:sym typeface="Calibri"/>
            </a:endParaRPr>
          </a:p>
        </p:txBody>
      </p:sp>
      <p:sp>
        <p:nvSpPr>
          <p:cNvPr id="12" name="Shape 96">
            <a:hlinkClick r:id="rId5" action="ppaction://hlinksldjump"/>
            <a:extLst>
              <a:ext uri="{FF2B5EF4-FFF2-40B4-BE49-F238E27FC236}">
                <a16:creationId xmlns:a16="http://schemas.microsoft.com/office/drawing/2014/main" id="{FD9826E7-5AAD-4D23-89A8-A72BCA7FE11F}"/>
              </a:ext>
            </a:extLst>
          </p:cNvPr>
          <p:cNvSpPr/>
          <p:nvPr/>
        </p:nvSpPr>
        <p:spPr>
          <a:xfrm>
            <a:off x="8599200" y="4739350"/>
            <a:ext cx="408000" cy="274800"/>
          </a:xfrm>
          <a:prstGeom prst="leftArrow">
            <a:avLst>
              <a:gd name="adj1" fmla="val 50000"/>
              <a:gd name="adj2" fmla="val 50000"/>
            </a:avLst>
          </a:prstGeom>
          <a:solidFill>
            <a:srgbClr val="D9D9D9"/>
          </a:solidFill>
          <a:ln w="9525" cap="flat" cmpd="sng">
            <a:solidFill>
              <a:srgbClr val="888888"/>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solidFill>
                <a:schemeClr val="tx1"/>
              </a:solidFill>
            </a:endParaRPr>
          </a:p>
        </p:txBody>
      </p:sp>
      <p:sp>
        <p:nvSpPr>
          <p:cNvPr id="13" name="Textfeld 12">
            <a:extLst>
              <a:ext uri="{FF2B5EF4-FFF2-40B4-BE49-F238E27FC236}">
                <a16:creationId xmlns:a16="http://schemas.microsoft.com/office/drawing/2014/main" id="{6543BFBB-68E0-4CFE-9EEC-28A97EC10679}"/>
              </a:ext>
            </a:extLst>
          </p:cNvPr>
          <p:cNvSpPr txBox="1"/>
          <p:nvPr/>
        </p:nvSpPr>
        <p:spPr>
          <a:xfrm flipH="1">
            <a:off x="239150" y="70340"/>
            <a:ext cx="8676249" cy="461665"/>
          </a:xfrm>
          <a:prstGeom prst="rect">
            <a:avLst/>
          </a:prstGeom>
          <a:noFill/>
        </p:spPr>
        <p:txBody>
          <a:bodyPr wrap="square" rtlCol="0">
            <a:spAutoFit/>
          </a:bodyPr>
          <a:lstStyle/>
          <a:p>
            <a:pPr lvl="0" algn="ctr"/>
            <a:r>
              <a:rPr lang="en-US" sz="2400">
                <a:solidFill>
                  <a:schemeClr val="tx1"/>
                </a:solidFill>
              </a:rPr>
              <a:t>Climate change impacts</a:t>
            </a:r>
          </a:p>
        </p:txBody>
      </p:sp>
      <p:sp>
        <p:nvSpPr>
          <p:cNvPr id="15" name="Shape 191">
            <a:extLst>
              <a:ext uri="{FF2B5EF4-FFF2-40B4-BE49-F238E27FC236}">
                <a16:creationId xmlns:a16="http://schemas.microsoft.com/office/drawing/2014/main" id="{BC8A97BF-2B9D-4107-8AAD-90D28CB92D84}"/>
              </a:ext>
            </a:extLst>
          </p:cNvPr>
          <p:cNvSpPr txBox="1"/>
          <p:nvPr/>
        </p:nvSpPr>
        <p:spPr>
          <a:xfrm>
            <a:off x="90536" y="4546501"/>
            <a:ext cx="1190561" cy="58477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b="1" err="1">
                <a:solidFill>
                  <a:schemeClr val="tx1"/>
                </a:solidFill>
                <a:latin typeface="Calibri"/>
                <a:ea typeface="Calibri"/>
                <a:cs typeface="Calibri"/>
                <a:sym typeface="Calibri"/>
              </a:rPr>
              <a:t>Misrepre</a:t>
            </a:r>
            <a:r>
              <a:rPr lang="en-US" sz="1600" b="1">
                <a:solidFill>
                  <a:schemeClr val="tx1"/>
                </a:solidFill>
                <a:latin typeface="Calibri"/>
                <a:ea typeface="Calibri"/>
                <a:cs typeface="Calibri"/>
                <a:sym typeface="Calibri"/>
              </a:rPr>
              <a:t>-</a:t>
            </a:r>
            <a:br>
              <a:rPr lang="en-US" sz="1600" b="1">
                <a:solidFill>
                  <a:schemeClr val="tx1"/>
                </a:solidFill>
                <a:latin typeface="Calibri"/>
                <a:ea typeface="Calibri"/>
                <a:cs typeface="Calibri"/>
                <a:sym typeface="Calibri"/>
              </a:rPr>
            </a:br>
            <a:r>
              <a:rPr lang="en-US" sz="1600" b="1" err="1">
                <a:solidFill>
                  <a:schemeClr val="tx1"/>
                </a:solidFill>
                <a:latin typeface="Calibri"/>
                <a:ea typeface="Calibri"/>
                <a:cs typeface="Calibri"/>
                <a:sym typeface="Calibri"/>
              </a:rPr>
              <a:t>sentation</a:t>
            </a:r>
            <a:endParaRPr sz="1600" b="1">
              <a:solidFill>
                <a:schemeClr val="tx1"/>
              </a:solidFill>
              <a:latin typeface="Calibri"/>
              <a:ea typeface="Calibri"/>
              <a:cs typeface="Calibri"/>
              <a:sym typeface="Calibri"/>
            </a:endParaRPr>
          </a:p>
        </p:txBody>
      </p:sp>
      <p:pic>
        <p:nvPicPr>
          <p:cNvPr id="16" name="Shape 192">
            <a:extLst>
              <a:ext uri="{FF2B5EF4-FFF2-40B4-BE49-F238E27FC236}">
                <a16:creationId xmlns:a16="http://schemas.microsoft.com/office/drawing/2014/main" id="{C26FC4AB-C14D-4D27-8EB6-E3555C2B6B7E}"/>
              </a:ext>
            </a:extLst>
          </p:cNvPr>
          <p:cNvPicPr preferRelativeResize="0"/>
          <p:nvPr/>
        </p:nvPicPr>
        <p:blipFill>
          <a:blip r:embed="rId6">
            <a:alphaModFix/>
          </a:blip>
          <a:srcRect/>
          <a:stretch/>
        </p:blipFill>
        <p:spPr>
          <a:xfrm>
            <a:off x="292590" y="3727921"/>
            <a:ext cx="786255" cy="786255"/>
          </a:xfrm>
          <a:prstGeom prst="rect">
            <a:avLst/>
          </a:prstGeom>
          <a:noFill/>
          <a:ln>
            <a:noFill/>
          </a:ln>
        </p:spPr>
      </p:pic>
      <p:pic>
        <p:nvPicPr>
          <p:cNvPr id="17" name="Shape 193">
            <a:extLst>
              <a:ext uri="{FF2B5EF4-FFF2-40B4-BE49-F238E27FC236}">
                <a16:creationId xmlns:a16="http://schemas.microsoft.com/office/drawing/2014/main" id="{2012A679-F97E-4F30-9F5B-D6E1D118FCD9}"/>
              </a:ext>
            </a:extLst>
          </p:cNvPr>
          <p:cNvPicPr preferRelativeResize="0"/>
          <p:nvPr/>
        </p:nvPicPr>
        <p:blipFill>
          <a:blip r:embed="rId7">
            <a:alphaModFix/>
          </a:blip>
          <a:srcRect/>
          <a:stretch/>
        </p:blipFill>
        <p:spPr>
          <a:xfrm>
            <a:off x="283554" y="2849545"/>
            <a:ext cx="779940" cy="779940"/>
          </a:xfrm>
          <a:prstGeom prst="rect">
            <a:avLst/>
          </a:prstGeom>
          <a:noFill/>
          <a:ln>
            <a:noFill/>
          </a:ln>
        </p:spPr>
      </p:pic>
      <p:pic>
        <p:nvPicPr>
          <p:cNvPr id="3" name="Grafik 2">
            <a:extLst>
              <a:ext uri="{FF2B5EF4-FFF2-40B4-BE49-F238E27FC236}">
                <a16:creationId xmlns:a16="http://schemas.microsoft.com/office/drawing/2014/main" id="{2940D578-000E-0475-35AE-E975630E0FF1}"/>
              </a:ext>
            </a:extLst>
          </p:cNvPr>
          <p:cNvPicPr>
            <a:picLocks noChangeAspect="1"/>
          </p:cNvPicPr>
          <p:nvPr/>
        </p:nvPicPr>
        <p:blipFill>
          <a:blip r:embed="rId8"/>
          <a:stretch>
            <a:fillRect/>
          </a:stretch>
        </p:blipFill>
        <p:spPr>
          <a:xfrm>
            <a:off x="4240871" y="4603068"/>
            <a:ext cx="651513" cy="481553"/>
          </a:xfrm>
          <a:prstGeom prst="rect">
            <a:avLst/>
          </a:prstGeom>
          <a:solidFill>
            <a:schemeClr val="bg1">
              <a:lumMod val="85000"/>
            </a:schemeClr>
          </a:solid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6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7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3" grpId="0"/>
    </p:bld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Shape 477"/>
        <p:cNvGrpSpPr/>
        <p:nvPr/>
      </p:nvGrpSpPr>
      <p:grpSpPr>
        <a:xfrm>
          <a:off x="0" y="0"/>
          <a:ext cx="0" cy="0"/>
          <a:chOff x="0" y="0"/>
          <a:chExt cx="0" cy="0"/>
        </a:xfrm>
      </p:grpSpPr>
      <p:sp>
        <p:nvSpPr>
          <p:cNvPr id="478" name="Shape 478"/>
          <p:cNvSpPr txBox="1"/>
          <p:nvPr/>
        </p:nvSpPr>
        <p:spPr>
          <a:xfrm>
            <a:off x="1240134" y="633292"/>
            <a:ext cx="3697800" cy="1477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FACT</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Polar bears need sea ice to hunt so the shrinking of Arctic sea ice is endangering their populations.</a:t>
            </a:r>
            <a:endParaRPr>
              <a:solidFill>
                <a:schemeClr val="tx1"/>
              </a:solidFill>
            </a:endParaRPr>
          </a:p>
        </p:txBody>
      </p:sp>
      <p:sp>
        <p:nvSpPr>
          <p:cNvPr id="479" name="Shape 479"/>
          <p:cNvSpPr txBox="1"/>
          <p:nvPr/>
        </p:nvSpPr>
        <p:spPr>
          <a:xfrm>
            <a:off x="1240134" y="2015379"/>
            <a:ext cx="3482700" cy="1191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MYTH</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Polar bear numbers have increased so they're in no danger from global warming.</a:t>
            </a:r>
            <a:endParaRPr sz="1800">
              <a:solidFill>
                <a:schemeClr val="tx1"/>
              </a:solidFill>
              <a:latin typeface="Calibri"/>
              <a:ea typeface="Calibri"/>
              <a:cs typeface="Calibri"/>
              <a:sym typeface="Calibri"/>
            </a:endParaRPr>
          </a:p>
        </p:txBody>
      </p:sp>
      <p:sp>
        <p:nvSpPr>
          <p:cNvPr id="480" name="Shape 480"/>
          <p:cNvSpPr txBox="1"/>
          <p:nvPr/>
        </p:nvSpPr>
        <p:spPr>
          <a:xfrm>
            <a:off x="1240134" y="3392930"/>
            <a:ext cx="3379200" cy="144635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FALLACY</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One threat (hunting) has been removed but replaced with an increasing threat (melting sea ice).</a:t>
            </a:r>
            <a:endParaRPr>
              <a:solidFill>
                <a:schemeClr val="tx1"/>
              </a:solidFill>
            </a:endParaRPr>
          </a:p>
        </p:txBody>
      </p:sp>
      <p:sp>
        <p:nvSpPr>
          <p:cNvPr id="485" name="Shape 485"/>
          <p:cNvSpPr txBox="1"/>
          <p:nvPr/>
        </p:nvSpPr>
        <p:spPr>
          <a:xfrm>
            <a:off x="5988275" y="4728200"/>
            <a:ext cx="2571300" cy="2748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b="1">
                <a:solidFill>
                  <a:schemeClr val="tx1"/>
                </a:solidFill>
                <a:latin typeface="Calibri"/>
                <a:ea typeface="Calibri"/>
                <a:cs typeface="Calibri"/>
                <a:sym typeface="Calibri"/>
              </a:rPr>
              <a:t>http://sks.to/bear</a:t>
            </a:r>
            <a:endParaRPr sz="1200">
              <a:solidFill>
                <a:schemeClr val="tx1"/>
              </a:solidFill>
              <a:latin typeface="Calibri"/>
              <a:ea typeface="Calibri"/>
              <a:cs typeface="Calibri"/>
              <a:sym typeface="Calibri"/>
            </a:endParaRPr>
          </a:p>
        </p:txBody>
      </p:sp>
      <p:sp>
        <p:nvSpPr>
          <p:cNvPr id="11" name="Shape 96">
            <a:hlinkClick r:id="rId3" action="ppaction://hlinksldjump"/>
            <a:extLst>
              <a:ext uri="{FF2B5EF4-FFF2-40B4-BE49-F238E27FC236}">
                <a16:creationId xmlns:a16="http://schemas.microsoft.com/office/drawing/2014/main" id="{FD77A7CE-139A-4A92-AAA2-8B63A570B80B}"/>
              </a:ext>
            </a:extLst>
          </p:cNvPr>
          <p:cNvSpPr/>
          <p:nvPr/>
        </p:nvSpPr>
        <p:spPr>
          <a:xfrm>
            <a:off x="8599200" y="4739350"/>
            <a:ext cx="408000" cy="274800"/>
          </a:xfrm>
          <a:prstGeom prst="leftArrow">
            <a:avLst>
              <a:gd name="adj1" fmla="val 50000"/>
              <a:gd name="adj2" fmla="val 50000"/>
            </a:avLst>
          </a:prstGeom>
          <a:solidFill>
            <a:srgbClr val="D9D9D9"/>
          </a:solidFill>
          <a:ln w="9525" cap="flat" cmpd="sng">
            <a:solidFill>
              <a:srgbClr val="888888"/>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solidFill>
                <a:schemeClr val="tx1"/>
              </a:solidFill>
            </a:endParaRPr>
          </a:p>
        </p:txBody>
      </p:sp>
      <p:sp>
        <p:nvSpPr>
          <p:cNvPr id="12" name="Textfeld 11">
            <a:extLst>
              <a:ext uri="{FF2B5EF4-FFF2-40B4-BE49-F238E27FC236}">
                <a16:creationId xmlns:a16="http://schemas.microsoft.com/office/drawing/2014/main" id="{EF8D2A34-2466-4740-B1D4-F96F5BFE5C75}"/>
              </a:ext>
            </a:extLst>
          </p:cNvPr>
          <p:cNvSpPr txBox="1"/>
          <p:nvPr/>
        </p:nvSpPr>
        <p:spPr>
          <a:xfrm flipH="1">
            <a:off x="239150" y="70340"/>
            <a:ext cx="8676249" cy="461665"/>
          </a:xfrm>
          <a:prstGeom prst="rect">
            <a:avLst/>
          </a:prstGeom>
          <a:noFill/>
        </p:spPr>
        <p:txBody>
          <a:bodyPr wrap="square" rtlCol="0">
            <a:spAutoFit/>
          </a:bodyPr>
          <a:lstStyle/>
          <a:p>
            <a:pPr lvl="0" algn="ctr"/>
            <a:r>
              <a:rPr lang="en-US" sz="2400">
                <a:solidFill>
                  <a:schemeClr val="tx1"/>
                </a:solidFill>
              </a:rPr>
              <a:t>Climate change impacts</a:t>
            </a:r>
          </a:p>
        </p:txBody>
      </p:sp>
      <p:pic>
        <p:nvPicPr>
          <p:cNvPr id="18" name="Shape 533">
            <a:extLst>
              <a:ext uri="{FF2B5EF4-FFF2-40B4-BE49-F238E27FC236}">
                <a16:creationId xmlns:a16="http://schemas.microsoft.com/office/drawing/2014/main" id="{CC38F1F2-5556-456B-B7CF-79F60213852C}"/>
              </a:ext>
            </a:extLst>
          </p:cNvPr>
          <p:cNvPicPr preferRelativeResize="0"/>
          <p:nvPr/>
        </p:nvPicPr>
        <p:blipFill>
          <a:blip r:embed="rId4">
            <a:alphaModFix/>
          </a:blip>
          <a:srcRect t="367" b="367"/>
          <a:stretch/>
        </p:blipFill>
        <p:spPr>
          <a:xfrm>
            <a:off x="301178" y="3744876"/>
            <a:ext cx="810608" cy="804661"/>
          </a:xfrm>
          <a:prstGeom prst="rect">
            <a:avLst/>
          </a:prstGeom>
          <a:noFill/>
          <a:ln>
            <a:noFill/>
          </a:ln>
        </p:spPr>
      </p:pic>
      <p:pic>
        <p:nvPicPr>
          <p:cNvPr id="19" name="Shape 534">
            <a:extLst>
              <a:ext uri="{FF2B5EF4-FFF2-40B4-BE49-F238E27FC236}">
                <a16:creationId xmlns:a16="http://schemas.microsoft.com/office/drawing/2014/main" id="{12BF324A-016D-4B37-A582-C2C77849F51F}"/>
              </a:ext>
            </a:extLst>
          </p:cNvPr>
          <p:cNvPicPr preferRelativeResize="0"/>
          <p:nvPr/>
        </p:nvPicPr>
        <p:blipFill>
          <a:blip r:embed="rId5">
            <a:alphaModFix/>
          </a:blip>
          <a:srcRect/>
          <a:stretch/>
        </p:blipFill>
        <p:spPr>
          <a:xfrm>
            <a:off x="304335" y="2835693"/>
            <a:ext cx="779940" cy="779940"/>
          </a:xfrm>
          <a:prstGeom prst="rect">
            <a:avLst/>
          </a:prstGeom>
          <a:noFill/>
          <a:ln>
            <a:noFill/>
          </a:ln>
        </p:spPr>
      </p:pic>
      <p:sp>
        <p:nvSpPr>
          <p:cNvPr id="14" name="Shape 532">
            <a:extLst>
              <a:ext uri="{FF2B5EF4-FFF2-40B4-BE49-F238E27FC236}">
                <a16:creationId xmlns:a16="http://schemas.microsoft.com/office/drawing/2014/main" id="{4D04BB9B-DEDF-434E-A0C3-356ADBEE4C29}"/>
              </a:ext>
            </a:extLst>
          </p:cNvPr>
          <p:cNvSpPr txBox="1"/>
          <p:nvPr/>
        </p:nvSpPr>
        <p:spPr>
          <a:xfrm>
            <a:off x="0" y="4549628"/>
            <a:ext cx="1399309" cy="58457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b="1">
                <a:solidFill>
                  <a:schemeClr val="tx1"/>
                </a:solidFill>
                <a:latin typeface="Calibri"/>
                <a:ea typeface="Calibri"/>
                <a:cs typeface="Calibri"/>
                <a:sym typeface="Calibri"/>
              </a:rPr>
              <a:t>Over-</a:t>
            </a:r>
            <a:endParaRPr sz="1600" b="1">
              <a:solidFill>
                <a:schemeClr val="tx1"/>
              </a:solidFill>
              <a:latin typeface="Calibri"/>
              <a:ea typeface="Calibri"/>
              <a:cs typeface="Calibri"/>
              <a:sym typeface="Calibri"/>
            </a:endParaRPr>
          </a:p>
          <a:p>
            <a:pPr marL="0" marR="0" lvl="0" indent="0" algn="ctr" rtl="0">
              <a:spcBef>
                <a:spcPts val="0"/>
              </a:spcBef>
              <a:spcAft>
                <a:spcPts val="0"/>
              </a:spcAft>
              <a:buNone/>
            </a:pPr>
            <a:r>
              <a:rPr lang="en-US" sz="1600" b="1">
                <a:solidFill>
                  <a:schemeClr val="tx1"/>
                </a:solidFill>
                <a:latin typeface="Calibri"/>
                <a:ea typeface="Calibri"/>
                <a:cs typeface="Calibri"/>
                <a:sym typeface="Calibri"/>
              </a:rPr>
              <a:t>simplification</a:t>
            </a:r>
            <a:endParaRPr sz="1600" b="1">
              <a:solidFill>
                <a:schemeClr val="tx1"/>
              </a:solidFill>
              <a:latin typeface="Calibri"/>
              <a:ea typeface="Calibri"/>
              <a:cs typeface="Calibri"/>
              <a:sym typeface="Calibri"/>
            </a:endParaRPr>
          </a:p>
        </p:txBody>
      </p:sp>
      <p:pic>
        <p:nvPicPr>
          <p:cNvPr id="2" name="Shape 486">
            <a:extLst>
              <a:ext uri="{FF2B5EF4-FFF2-40B4-BE49-F238E27FC236}">
                <a16:creationId xmlns:a16="http://schemas.microsoft.com/office/drawing/2014/main" id="{80A791C6-235F-6FB2-3A4E-ACF2BA97B004}"/>
              </a:ext>
            </a:extLst>
          </p:cNvPr>
          <p:cNvPicPr preferRelativeResize="0"/>
          <p:nvPr/>
        </p:nvPicPr>
        <p:blipFill>
          <a:blip r:embed="rId6">
            <a:extLst>
              <a:ext uri="{28A0092B-C50C-407E-A947-70E740481C1C}">
                <a14:useLocalDpi xmlns:a14="http://schemas.microsoft.com/office/drawing/2010/main" val="0"/>
              </a:ext>
            </a:extLst>
          </a:blip>
          <a:srcRect/>
          <a:stretch/>
        </p:blipFill>
        <p:spPr>
          <a:xfrm>
            <a:off x="5142485" y="959985"/>
            <a:ext cx="3344206" cy="3150505"/>
          </a:xfrm>
          <a:prstGeom prst="rect">
            <a:avLst/>
          </a:prstGeom>
          <a:noFill/>
          <a:ln>
            <a:noFill/>
          </a:ln>
        </p:spPr>
      </p:pic>
      <p:sp>
        <p:nvSpPr>
          <p:cNvPr id="3" name="Textfeld 2">
            <a:extLst>
              <a:ext uri="{FF2B5EF4-FFF2-40B4-BE49-F238E27FC236}">
                <a16:creationId xmlns:a16="http://schemas.microsoft.com/office/drawing/2014/main" id="{FA2FB9A2-7065-CAC2-88A6-33A5116ACA6A}"/>
              </a:ext>
            </a:extLst>
          </p:cNvPr>
          <p:cNvSpPr txBox="1"/>
          <p:nvPr/>
        </p:nvSpPr>
        <p:spPr>
          <a:xfrm>
            <a:off x="5129213" y="4124319"/>
            <a:ext cx="3505200" cy="553998"/>
          </a:xfrm>
          <a:prstGeom prst="rect">
            <a:avLst/>
          </a:prstGeom>
          <a:noFill/>
        </p:spPr>
        <p:txBody>
          <a:bodyPr wrap="square" rtlCol="0">
            <a:spAutoFit/>
          </a:bodyPr>
          <a:lstStyle/>
          <a:p>
            <a:pPr algn="r"/>
            <a:r>
              <a:rPr lang="de-DE" sz="1000">
                <a:latin typeface="Calibri" panose="020F0502020204030204" pitchFamily="34" charset="0"/>
              </a:rPr>
              <a:t>Adapted from:</a:t>
            </a:r>
            <a:br>
              <a:rPr lang="de-DE" sz="1000">
                <a:latin typeface="Calibri" panose="020F0502020204030204" pitchFamily="34" charset="0"/>
              </a:rPr>
            </a:br>
            <a:r>
              <a:rPr lang="de-DE" sz="1000"/>
              <a:t>https://commons.wikimedia.org/wiki/File:Polar_bear_subpopulation_map.svg</a:t>
            </a:r>
          </a:p>
        </p:txBody>
      </p:sp>
      <p:pic>
        <p:nvPicPr>
          <p:cNvPr id="5" name="Grafik 4">
            <a:extLst>
              <a:ext uri="{FF2B5EF4-FFF2-40B4-BE49-F238E27FC236}">
                <a16:creationId xmlns:a16="http://schemas.microsoft.com/office/drawing/2014/main" id="{CDC3DCE6-2906-FE01-A0A7-3841D942D235}"/>
              </a:ext>
            </a:extLst>
          </p:cNvPr>
          <p:cNvPicPr>
            <a:picLocks noChangeAspect="1"/>
          </p:cNvPicPr>
          <p:nvPr/>
        </p:nvPicPr>
        <p:blipFill>
          <a:blip r:embed="rId7"/>
          <a:stretch>
            <a:fillRect/>
          </a:stretch>
        </p:blipFill>
        <p:spPr>
          <a:xfrm>
            <a:off x="4240871" y="4603068"/>
            <a:ext cx="651513" cy="481553"/>
          </a:xfrm>
          <a:prstGeom prst="rect">
            <a:avLst/>
          </a:prstGeom>
          <a:solidFill>
            <a:schemeClr val="bg1">
              <a:lumMod val="85000"/>
            </a:schemeClr>
          </a:solid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7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8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Shape 490"/>
        <p:cNvGrpSpPr/>
        <p:nvPr/>
      </p:nvGrpSpPr>
      <p:grpSpPr>
        <a:xfrm>
          <a:off x="0" y="0"/>
          <a:ext cx="0" cy="0"/>
          <a:chOff x="0" y="0"/>
          <a:chExt cx="0" cy="0"/>
        </a:xfrm>
      </p:grpSpPr>
      <p:sp>
        <p:nvSpPr>
          <p:cNvPr id="491" name="Shape 491"/>
          <p:cNvSpPr txBox="1"/>
          <p:nvPr/>
        </p:nvSpPr>
        <p:spPr>
          <a:xfrm>
            <a:off x="1240949" y="641360"/>
            <a:ext cx="3697800" cy="1477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FACT</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Ocean acidity has increased 30% and poses serious threats to coral reefs that are also threatened by warming oceans and bleaching.</a:t>
            </a:r>
            <a:endParaRPr>
              <a:solidFill>
                <a:schemeClr val="tx1"/>
              </a:solidFill>
            </a:endParaRPr>
          </a:p>
        </p:txBody>
      </p:sp>
      <p:sp>
        <p:nvSpPr>
          <p:cNvPr id="492" name="Shape 492"/>
          <p:cNvSpPr txBox="1"/>
          <p:nvPr/>
        </p:nvSpPr>
        <p:spPr>
          <a:xfrm>
            <a:off x="1240949" y="2164119"/>
            <a:ext cx="3852300" cy="1191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MYTH</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Ocean acidification isn’t serious.</a:t>
            </a:r>
            <a:endParaRPr sz="1800">
              <a:solidFill>
                <a:schemeClr val="tx1"/>
              </a:solidFill>
              <a:latin typeface="Calibri"/>
              <a:ea typeface="Calibri"/>
              <a:cs typeface="Calibri"/>
              <a:sym typeface="Calibri"/>
            </a:endParaRPr>
          </a:p>
        </p:txBody>
      </p:sp>
      <p:sp>
        <p:nvSpPr>
          <p:cNvPr id="493" name="Shape 493"/>
          <p:cNvSpPr txBox="1"/>
          <p:nvPr/>
        </p:nvSpPr>
        <p:spPr>
          <a:xfrm>
            <a:off x="1240949" y="3400998"/>
            <a:ext cx="3379200" cy="145453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FALLACY</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Ocean acidification means oceans are decreasing in pH so they are getting more acidic, even if they are not actually acid.</a:t>
            </a:r>
            <a:endParaRPr>
              <a:solidFill>
                <a:schemeClr val="tx1"/>
              </a:solidFill>
            </a:endParaRPr>
          </a:p>
        </p:txBody>
      </p:sp>
      <p:sp>
        <p:nvSpPr>
          <p:cNvPr id="498" name="Shape 498"/>
          <p:cNvSpPr txBox="1"/>
          <p:nvPr/>
        </p:nvSpPr>
        <p:spPr>
          <a:xfrm>
            <a:off x="5988275" y="4728200"/>
            <a:ext cx="2571300" cy="2748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b="1">
                <a:solidFill>
                  <a:schemeClr val="tx1"/>
                </a:solidFill>
                <a:latin typeface="Calibri"/>
                <a:ea typeface="Calibri"/>
                <a:cs typeface="Calibri"/>
                <a:sym typeface="Calibri"/>
              </a:rPr>
              <a:t>http://sks.to/acid</a:t>
            </a:r>
            <a:endParaRPr sz="1200">
              <a:solidFill>
                <a:schemeClr val="tx1"/>
              </a:solidFill>
              <a:latin typeface="Calibri"/>
              <a:ea typeface="Calibri"/>
              <a:cs typeface="Calibri"/>
              <a:sym typeface="Calibri"/>
            </a:endParaRPr>
          </a:p>
        </p:txBody>
      </p:sp>
      <p:pic>
        <p:nvPicPr>
          <p:cNvPr id="499" name="Shape 499" descr="chart.png"/>
          <p:cNvPicPr preferRelativeResize="0"/>
          <p:nvPr/>
        </p:nvPicPr>
        <p:blipFill>
          <a:blip r:embed="rId3">
            <a:alphaModFix/>
          </a:blip>
          <a:stretch>
            <a:fillRect/>
          </a:stretch>
        </p:blipFill>
        <p:spPr>
          <a:xfrm>
            <a:off x="4991175" y="1295400"/>
            <a:ext cx="3848024" cy="2560809"/>
          </a:xfrm>
          <a:prstGeom prst="rect">
            <a:avLst/>
          </a:prstGeom>
          <a:noFill/>
          <a:ln>
            <a:noFill/>
          </a:ln>
        </p:spPr>
      </p:pic>
      <p:sp>
        <p:nvSpPr>
          <p:cNvPr id="500" name="Shape 500"/>
          <p:cNvSpPr txBox="1"/>
          <p:nvPr/>
        </p:nvSpPr>
        <p:spPr>
          <a:xfrm>
            <a:off x="5166550" y="3847796"/>
            <a:ext cx="3697800" cy="400500"/>
          </a:xfrm>
          <a:prstGeom prst="rect">
            <a:avLst/>
          </a:prstGeom>
          <a:noFill/>
          <a:ln>
            <a:noFill/>
          </a:ln>
        </p:spPr>
        <p:txBody>
          <a:bodyPr spcFirstLastPara="1" wrap="square" lIns="91425" tIns="45700" rIns="91425" bIns="45700" anchor="t" anchorCtr="0">
            <a:noAutofit/>
          </a:bodyPr>
          <a:lstStyle/>
          <a:p>
            <a:pPr lvl="0" algn="r">
              <a:buClr>
                <a:schemeClr val="dk1"/>
              </a:buClr>
              <a:buSzPts val="1100"/>
            </a:pPr>
            <a:r>
              <a:rPr lang="en-US" sz="1000">
                <a:solidFill>
                  <a:schemeClr val="tx1"/>
                </a:solidFill>
                <a:latin typeface="Calibri"/>
                <a:ea typeface="Calibri"/>
                <a:cs typeface="Calibri"/>
                <a:sym typeface="Calibri"/>
              </a:rPr>
              <a:t>Annual variations in atmospheric CO</a:t>
            </a:r>
            <a:r>
              <a:rPr lang="en-US" sz="1000" baseline="-25000">
                <a:solidFill>
                  <a:schemeClr val="tx1"/>
                </a:solidFill>
                <a:latin typeface="Calibri"/>
                <a:ea typeface="Calibri"/>
                <a:cs typeface="Calibri"/>
                <a:sym typeface="Calibri"/>
              </a:rPr>
              <a:t>2</a:t>
            </a:r>
            <a:r>
              <a:rPr lang="en-US" sz="1000">
                <a:solidFill>
                  <a:schemeClr val="tx1"/>
                </a:solidFill>
                <a:latin typeface="Calibri"/>
                <a:ea typeface="Calibri"/>
                <a:cs typeface="Calibri"/>
                <a:sym typeface="Calibri"/>
              </a:rPr>
              <a:t>, oceanic CO</a:t>
            </a:r>
            <a:r>
              <a:rPr lang="en-US" sz="1000" baseline="-25000">
                <a:solidFill>
                  <a:schemeClr val="tx1"/>
                </a:solidFill>
                <a:latin typeface="Calibri"/>
                <a:ea typeface="Calibri"/>
                <a:cs typeface="Calibri"/>
                <a:sym typeface="Calibri"/>
              </a:rPr>
              <a:t>2</a:t>
            </a:r>
            <a:r>
              <a:rPr lang="en-US" sz="1000">
                <a:solidFill>
                  <a:schemeClr val="tx1"/>
                </a:solidFill>
                <a:latin typeface="Calibri"/>
                <a:ea typeface="Calibri"/>
                <a:cs typeface="Calibri"/>
                <a:sym typeface="Calibri"/>
              </a:rPr>
              <a:t>, and ocean surface </a:t>
            </a:r>
            <a:r>
              <a:rPr lang="en-US" sz="1000" err="1">
                <a:solidFill>
                  <a:schemeClr val="tx1"/>
                </a:solidFill>
                <a:latin typeface="Calibri"/>
                <a:ea typeface="Calibri"/>
                <a:cs typeface="Calibri"/>
                <a:sym typeface="Calibri"/>
              </a:rPr>
              <a:t>pH.</a:t>
            </a:r>
            <a:r>
              <a:rPr lang="en-US" sz="1000">
                <a:solidFill>
                  <a:schemeClr val="tx1"/>
                </a:solidFill>
                <a:latin typeface="Calibri"/>
                <a:ea typeface="Calibri"/>
                <a:cs typeface="Calibri"/>
                <a:sym typeface="Calibri"/>
              </a:rPr>
              <a:t> Strong trend lines for rising CO</a:t>
            </a:r>
            <a:r>
              <a:rPr lang="en-US" sz="1000" baseline="-25000">
                <a:solidFill>
                  <a:schemeClr val="tx1"/>
                </a:solidFill>
                <a:latin typeface="Calibri"/>
                <a:ea typeface="Calibri"/>
                <a:cs typeface="Calibri"/>
                <a:sym typeface="Calibri"/>
              </a:rPr>
              <a:t>2</a:t>
            </a:r>
            <a:r>
              <a:rPr lang="en-US" sz="1000">
                <a:solidFill>
                  <a:schemeClr val="tx1"/>
                </a:solidFill>
                <a:latin typeface="Calibri"/>
                <a:ea typeface="Calibri"/>
                <a:cs typeface="Calibri"/>
                <a:sym typeface="Calibri"/>
              </a:rPr>
              <a:t> and falling </a:t>
            </a:r>
            <a:r>
              <a:rPr lang="en-US" sz="1000" err="1">
                <a:solidFill>
                  <a:schemeClr val="tx1"/>
                </a:solidFill>
                <a:latin typeface="Calibri"/>
                <a:ea typeface="Calibri"/>
                <a:cs typeface="Calibri"/>
                <a:sym typeface="Calibri"/>
              </a:rPr>
              <a:t>pH.</a:t>
            </a:r>
            <a:endParaRPr sz="1000">
              <a:solidFill>
                <a:schemeClr val="tx1"/>
              </a:solidFill>
              <a:latin typeface="Calibri"/>
              <a:ea typeface="Calibri"/>
              <a:cs typeface="Calibri"/>
              <a:sym typeface="Calibri"/>
            </a:endParaRPr>
          </a:p>
          <a:p>
            <a:pPr marL="0" marR="0" lvl="0" indent="0" algn="r" rtl="0">
              <a:spcBef>
                <a:spcPts val="0"/>
              </a:spcBef>
              <a:spcAft>
                <a:spcPts val="0"/>
              </a:spcAft>
              <a:buNone/>
            </a:pPr>
            <a:endParaRPr sz="1000">
              <a:solidFill>
                <a:schemeClr val="tx1"/>
              </a:solidFill>
              <a:latin typeface="Calibri"/>
              <a:ea typeface="Calibri"/>
              <a:cs typeface="Calibri"/>
              <a:sym typeface="Calibri"/>
            </a:endParaRPr>
          </a:p>
        </p:txBody>
      </p:sp>
      <p:sp>
        <p:nvSpPr>
          <p:cNvPr id="12" name="Shape 96">
            <a:hlinkClick r:id="rId4" action="ppaction://hlinksldjump"/>
            <a:extLst>
              <a:ext uri="{FF2B5EF4-FFF2-40B4-BE49-F238E27FC236}">
                <a16:creationId xmlns:a16="http://schemas.microsoft.com/office/drawing/2014/main" id="{59495F0F-19C6-4637-81AD-36A9CFB7E4E8}"/>
              </a:ext>
            </a:extLst>
          </p:cNvPr>
          <p:cNvSpPr/>
          <p:nvPr/>
        </p:nvSpPr>
        <p:spPr>
          <a:xfrm>
            <a:off x="8599200" y="4739350"/>
            <a:ext cx="408000" cy="274800"/>
          </a:xfrm>
          <a:prstGeom prst="leftArrow">
            <a:avLst>
              <a:gd name="adj1" fmla="val 50000"/>
              <a:gd name="adj2" fmla="val 50000"/>
            </a:avLst>
          </a:prstGeom>
          <a:solidFill>
            <a:srgbClr val="D9D9D9"/>
          </a:solidFill>
          <a:ln w="9525" cap="flat" cmpd="sng">
            <a:solidFill>
              <a:srgbClr val="888888"/>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solidFill>
                <a:schemeClr val="tx1"/>
              </a:solidFill>
            </a:endParaRPr>
          </a:p>
        </p:txBody>
      </p:sp>
      <p:sp>
        <p:nvSpPr>
          <p:cNvPr id="13" name="Textfeld 12">
            <a:extLst>
              <a:ext uri="{FF2B5EF4-FFF2-40B4-BE49-F238E27FC236}">
                <a16:creationId xmlns:a16="http://schemas.microsoft.com/office/drawing/2014/main" id="{287D5980-0800-4F88-B6D7-A39226215961}"/>
              </a:ext>
            </a:extLst>
          </p:cNvPr>
          <p:cNvSpPr txBox="1"/>
          <p:nvPr/>
        </p:nvSpPr>
        <p:spPr>
          <a:xfrm flipH="1">
            <a:off x="239150" y="70340"/>
            <a:ext cx="8676249" cy="461665"/>
          </a:xfrm>
          <a:prstGeom prst="rect">
            <a:avLst/>
          </a:prstGeom>
          <a:noFill/>
        </p:spPr>
        <p:txBody>
          <a:bodyPr wrap="square" rtlCol="0">
            <a:spAutoFit/>
          </a:bodyPr>
          <a:lstStyle/>
          <a:p>
            <a:pPr lvl="0" algn="ctr"/>
            <a:r>
              <a:rPr lang="en-US" sz="2400">
                <a:solidFill>
                  <a:schemeClr val="tx1"/>
                </a:solidFill>
              </a:rPr>
              <a:t>Climate change impacts</a:t>
            </a:r>
          </a:p>
        </p:txBody>
      </p:sp>
      <p:sp>
        <p:nvSpPr>
          <p:cNvPr id="15" name="Shape 191">
            <a:extLst>
              <a:ext uri="{FF2B5EF4-FFF2-40B4-BE49-F238E27FC236}">
                <a16:creationId xmlns:a16="http://schemas.microsoft.com/office/drawing/2014/main" id="{E920998D-2475-42D6-90A1-FBF9812BE57D}"/>
              </a:ext>
            </a:extLst>
          </p:cNvPr>
          <p:cNvSpPr txBox="1"/>
          <p:nvPr/>
        </p:nvSpPr>
        <p:spPr>
          <a:xfrm>
            <a:off x="90536" y="4546501"/>
            <a:ext cx="1190561" cy="58477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b="1">
                <a:solidFill>
                  <a:schemeClr val="tx1"/>
                </a:solidFill>
                <a:latin typeface="Calibri"/>
                <a:ea typeface="Calibri"/>
                <a:cs typeface="Calibri"/>
                <a:sym typeface="Calibri"/>
              </a:rPr>
              <a:t>Red Herring</a:t>
            </a:r>
            <a:endParaRPr sz="1600" b="1">
              <a:solidFill>
                <a:schemeClr val="tx1"/>
              </a:solidFill>
              <a:latin typeface="Calibri"/>
              <a:ea typeface="Calibri"/>
              <a:cs typeface="Calibri"/>
              <a:sym typeface="Calibri"/>
            </a:endParaRPr>
          </a:p>
        </p:txBody>
      </p:sp>
      <p:pic>
        <p:nvPicPr>
          <p:cNvPr id="16" name="Shape 192">
            <a:extLst>
              <a:ext uri="{FF2B5EF4-FFF2-40B4-BE49-F238E27FC236}">
                <a16:creationId xmlns:a16="http://schemas.microsoft.com/office/drawing/2014/main" id="{2D23D870-7F76-4E87-8BC1-53A233876C51}"/>
              </a:ext>
            </a:extLst>
          </p:cNvPr>
          <p:cNvPicPr preferRelativeResize="0"/>
          <p:nvPr/>
        </p:nvPicPr>
        <p:blipFill>
          <a:blip r:embed="rId5">
            <a:alphaModFix/>
          </a:blip>
          <a:srcRect/>
          <a:stretch/>
        </p:blipFill>
        <p:spPr>
          <a:xfrm>
            <a:off x="292590" y="3727921"/>
            <a:ext cx="786255" cy="786255"/>
          </a:xfrm>
          <a:prstGeom prst="rect">
            <a:avLst/>
          </a:prstGeom>
          <a:noFill/>
          <a:ln>
            <a:noFill/>
          </a:ln>
        </p:spPr>
      </p:pic>
      <p:pic>
        <p:nvPicPr>
          <p:cNvPr id="17" name="Shape 193">
            <a:extLst>
              <a:ext uri="{FF2B5EF4-FFF2-40B4-BE49-F238E27FC236}">
                <a16:creationId xmlns:a16="http://schemas.microsoft.com/office/drawing/2014/main" id="{FFF7A087-6E2D-43CD-B1EC-1A524E7B6DA0}"/>
              </a:ext>
            </a:extLst>
          </p:cNvPr>
          <p:cNvPicPr preferRelativeResize="0"/>
          <p:nvPr/>
        </p:nvPicPr>
        <p:blipFill>
          <a:blip r:embed="rId6">
            <a:alphaModFix/>
          </a:blip>
          <a:srcRect/>
          <a:stretch/>
        </p:blipFill>
        <p:spPr>
          <a:xfrm>
            <a:off x="283554" y="2849545"/>
            <a:ext cx="779940" cy="779940"/>
          </a:xfrm>
          <a:prstGeom prst="rect">
            <a:avLst/>
          </a:prstGeom>
          <a:noFill/>
          <a:ln>
            <a:noFill/>
          </a:ln>
        </p:spPr>
      </p:pic>
      <p:pic>
        <p:nvPicPr>
          <p:cNvPr id="3" name="Grafik 2">
            <a:extLst>
              <a:ext uri="{FF2B5EF4-FFF2-40B4-BE49-F238E27FC236}">
                <a16:creationId xmlns:a16="http://schemas.microsoft.com/office/drawing/2014/main" id="{0A168598-EAB8-39E0-04EB-61AD603112FF}"/>
              </a:ext>
            </a:extLst>
          </p:cNvPr>
          <p:cNvPicPr>
            <a:picLocks noChangeAspect="1"/>
          </p:cNvPicPr>
          <p:nvPr/>
        </p:nvPicPr>
        <p:blipFill>
          <a:blip r:embed="rId7"/>
          <a:stretch>
            <a:fillRect/>
          </a:stretch>
        </p:blipFill>
        <p:spPr>
          <a:xfrm>
            <a:off x="4240871" y="4603068"/>
            <a:ext cx="651513" cy="481553"/>
          </a:xfrm>
          <a:prstGeom prst="rect">
            <a:avLst/>
          </a:prstGeom>
          <a:solidFill>
            <a:schemeClr val="bg1">
              <a:lumMod val="85000"/>
            </a:schemeClr>
          </a:solid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9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9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9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0" grpId="0"/>
    </p:bld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Shape 504"/>
        <p:cNvGrpSpPr/>
        <p:nvPr/>
      </p:nvGrpSpPr>
      <p:grpSpPr>
        <a:xfrm>
          <a:off x="0" y="0"/>
          <a:ext cx="0" cy="0"/>
          <a:chOff x="0" y="0"/>
          <a:chExt cx="0" cy="0"/>
        </a:xfrm>
      </p:grpSpPr>
      <p:sp>
        <p:nvSpPr>
          <p:cNvPr id="505" name="Shape 505"/>
          <p:cNvSpPr txBox="1"/>
          <p:nvPr/>
        </p:nvSpPr>
        <p:spPr>
          <a:xfrm>
            <a:off x="1240949" y="641362"/>
            <a:ext cx="3697800" cy="1477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FACT</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Climate change is having negative impacts on all parts of society.</a:t>
            </a:r>
            <a:endParaRPr>
              <a:solidFill>
                <a:schemeClr val="tx1"/>
              </a:solidFill>
            </a:endParaRPr>
          </a:p>
        </p:txBody>
      </p:sp>
      <p:sp>
        <p:nvSpPr>
          <p:cNvPr id="506" name="Shape 506"/>
          <p:cNvSpPr txBox="1"/>
          <p:nvPr/>
        </p:nvSpPr>
        <p:spPr>
          <a:xfrm>
            <a:off x="1240949" y="2164121"/>
            <a:ext cx="3852300" cy="1191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MYTH</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Global warming is good.</a:t>
            </a:r>
            <a:endParaRPr sz="1800">
              <a:solidFill>
                <a:schemeClr val="tx1"/>
              </a:solidFill>
              <a:latin typeface="Calibri"/>
              <a:ea typeface="Calibri"/>
              <a:cs typeface="Calibri"/>
              <a:sym typeface="Calibri"/>
            </a:endParaRPr>
          </a:p>
        </p:txBody>
      </p:sp>
      <p:sp>
        <p:nvSpPr>
          <p:cNvPr id="507" name="Shape 507"/>
          <p:cNvSpPr txBox="1"/>
          <p:nvPr/>
        </p:nvSpPr>
        <p:spPr>
          <a:xfrm>
            <a:off x="1240949" y="3401000"/>
            <a:ext cx="3379200" cy="146871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FALLACY</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This focuses on a few good impacts of global warming but ignores the overwhelming number of bad impacts.</a:t>
            </a:r>
            <a:endParaRPr>
              <a:solidFill>
                <a:schemeClr val="tx1"/>
              </a:solidFill>
            </a:endParaRPr>
          </a:p>
        </p:txBody>
      </p:sp>
      <p:sp>
        <p:nvSpPr>
          <p:cNvPr id="511" name="Shape 511"/>
          <p:cNvSpPr txBox="1"/>
          <p:nvPr/>
        </p:nvSpPr>
        <p:spPr>
          <a:xfrm>
            <a:off x="5988275" y="4728200"/>
            <a:ext cx="2571300" cy="2748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b="1">
                <a:solidFill>
                  <a:schemeClr val="tx1"/>
                </a:solidFill>
                <a:latin typeface="Calibri"/>
                <a:ea typeface="Calibri"/>
                <a:cs typeface="Calibri"/>
                <a:sym typeface="Calibri"/>
              </a:rPr>
              <a:t>http://sks.to/impacts</a:t>
            </a:r>
            <a:endParaRPr sz="1200">
              <a:solidFill>
                <a:schemeClr val="tx1"/>
              </a:solidFill>
              <a:latin typeface="Calibri"/>
              <a:ea typeface="Calibri"/>
              <a:cs typeface="Calibri"/>
              <a:sym typeface="Calibri"/>
            </a:endParaRPr>
          </a:p>
        </p:txBody>
      </p:sp>
      <p:sp>
        <p:nvSpPr>
          <p:cNvPr id="10" name="Shape 96">
            <a:hlinkClick r:id="rId3" action="ppaction://hlinksldjump"/>
            <a:extLst>
              <a:ext uri="{FF2B5EF4-FFF2-40B4-BE49-F238E27FC236}">
                <a16:creationId xmlns:a16="http://schemas.microsoft.com/office/drawing/2014/main" id="{3B69E67B-F50B-4F6C-AE79-4BC11C65E0B6}"/>
              </a:ext>
            </a:extLst>
          </p:cNvPr>
          <p:cNvSpPr/>
          <p:nvPr/>
        </p:nvSpPr>
        <p:spPr>
          <a:xfrm>
            <a:off x="8599200" y="4739350"/>
            <a:ext cx="408000" cy="274800"/>
          </a:xfrm>
          <a:prstGeom prst="leftArrow">
            <a:avLst>
              <a:gd name="adj1" fmla="val 50000"/>
              <a:gd name="adj2" fmla="val 50000"/>
            </a:avLst>
          </a:prstGeom>
          <a:solidFill>
            <a:srgbClr val="D9D9D9"/>
          </a:solidFill>
          <a:ln w="9525" cap="flat" cmpd="sng">
            <a:solidFill>
              <a:srgbClr val="888888"/>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solidFill>
                <a:schemeClr val="tx1"/>
              </a:solidFill>
            </a:endParaRPr>
          </a:p>
        </p:txBody>
      </p:sp>
      <p:sp>
        <p:nvSpPr>
          <p:cNvPr id="11" name="Shape 500">
            <a:extLst>
              <a:ext uri="{FF2B5EF4-FFF2-40B4-BE49-F238E27FC236}">
                <a16:creationId xmlns:a16="http://schemas.microsoft.com/office/drawing/2014/main" id="{5C8AA430-8923-482F-AE0D-CFD827552809}"/>
              </a:ext>
            </a:extLst>
          </p:cNvPr>
          <p:cNvSpPr txBox="1"/>
          <p:nvPr/>
        </p:nvSpPr>
        <p:spPr>
          <a:xfrm>
            <a:off x="5153248" y="3755517"/>
            <a:ext cx="3697800" cy="540258"/>
          </a:xfrm>
          <a:prstGeom prst="rect">
            <a:avLst/>
          </a:prstGeom>
          <a:noFill/>
          <a:ln>
            <a:noFill/>
          </a:ln>
        </p:spPr>
        <p:txBody>
          <a:bodyPr spcFirstLastPara="1" wrap="square" lIns="91425" tIns="45700" rIns="91425" bIns="45700" anchor="t" anchorCtr="0">
            <a:noAutofit/>
          </a:bodyPr>
          <a:lstStyle/>
          <a:p>
            <a:pPr algn="r">
              <a:buClr>
                <a:schemeClr val="dk1"/>
              </a:buClr>
              <a:buSzPts val="1100"/>
            </a:pPr>
            <a:r>
              <a:rPr lang="en-US" sz="1000">
                <a:latin typeface="Calibri"/>
                <a:ea typeface="Calibri"/>
                <a:cs typeface="Calibri"/>
                <a:sym typeface="Calibri"/>
              </a:rPr>
              <a:t>“Burning embers” -  </a:t>
            </a:r>
            <a:r>
              <a:rPr lang="en-US" sz="1000">
                <a:ea typeface="Calibri"/>
                <a:cs typeface="Calibri"/>
                <a:sym typeface="Calibri"/>
              </a:rPr>
              <a:t>https://skepticalscience.com/pics/IPCC_AR6_WGII_Figure_16_FAQ_16_5_1_WithCaption.png</a:t>
            </a:r>
            <a:endParaRPr lang="en-US" sz="1000">
              <a:latin typeface="Calibri"/>
              <a:ea typeface="Calibri"/>
              <a:cs typeface="Calibri"/>
              <a:sym typeface="Calibri"/>
            </a:endParaRPr>
          </a:p>
          <a:p>
            <a:pPr marL="0" marR="0" lvl="0" indent="0" algn="r" rtl="0">
              <a:spcBef>
                <a:spcPts val="0"/>
              </a:spcBef>
              <a:spcAft>
                <a:spcPts val="0"/>
              </a:spcAft>
              <a:buNone/>
            </a:pPr>
            <a:endParaRPr sz="1000">
              <a:solidFill>
                <a:schemeClr val="tx1"/>
              </a:solidFill>
              <a:latin typeface="Calibri"/>
              <a:ea typeface="Calibri"/>
              <a:cs typeface="Calibri"/>
              <a:sym typeface="Calibri"/>
            </a:endParaRPr>
          </a:p>
        </p:txBody>
      </p:sp>
      <p:sp>
        <p:nvSpPr>
          <p:cNvPr id="12" name="Textfeld 11">
            <a:extLst>
              <a:ext uri="{FF2B5EF4-FFF2-40B4-BE49-F238E27FC236}">
                <a16:creationId xmlns:a16="http://schemas.microsoft.com/office/drawing/2014/main" id="{56136084-EE6D-434A-A28A-C5AC8F4140A0}"/>
              </a:ext>
            </a:extLst>
          </p:cNvPr>
          <p:cNvSpPr txBox="1"/>
          <p:nvPr/>
        </p:nvSpPr>
        <p:spPr>
          <a:xfrm flipH="1">
            <a:off x="239150" y="70340"/>
            <a:ext cx="8676249" cy="461665"/>
          </a:xfrm>
          <a:prstGeom prst="rect">
            <a:avLst/>
          </a:prstGeom>
          <a:noFill/>
        </p:spPr>
        <p:txBody>
          <a:bodyPr wrap="square" rtlCol="0">
            <a:spAutoFit/>
          </a:bodyPr>
          <a:lstStyle/>
          <a:p>
            <a:pPr lvl="0" algn="ctr"/>
            <a:r>
              <a:rPr lang="en-US" sz="2400">
                <a:solidFill>
                  <a:schemeClr val="tx1"/>
                </a:solidFill>
              </a:rPr>
              <a:t>Climate change impacts</a:t>
            </a:r>
          </a:p>
        </p:txBody>
      </p:sp>
      <p:sp>
        <p:nvSpPr>
          <p:cNvPr id="14" name="Shape 90">
            <a:extLst>
              <a:ext uri="{FF2B5EF4-FFF2-40B4-BE49-F238E27FC236}">
                <a16:creationId xmlns:a16="http://schemas.microsoft.com/office/drawing/2014/main" id="{5BF3D70A-14A2-4A4E-A279-7343F13FED14}"/>
              </a:ext>
            </a:extLst>
          </p:cNvPr>
          <p:cNvSpPr txBox="1"/>
          <p:nvPr/>
        </p:nvSpPr>
        <p:spPr>
          <a:xfrm>
            <a:off x="100043" y="4534229"/>
            <a:ext cx="1190561" cy="58477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b="1">
                <a:solidFill>
                  <a:schemeClr val="tx1"/>
                </a:solidFill>
                <a:latin typeface="Calibri"/>
                <a:ea typeface="Calibri"/>
                <a:cs typeface="Calibri"/>
                <a:sym typeface="Calibri"/>
              </a:rPr>
              <a:t>Cherry-</a:t>
            </a:r>
            <a:br>
              <a:rPr lang="en-US" sz="1600" b="1">
                <a:solidFill>
                  <a:schemeClr val="tx1"/>
                </a:solidFill>
                <a:latin typeface="Calibri"/>
                <a:ea typeface="Calibri"/>
                <a:cs typeface="Calibri"/>
                <a:sym typeface="Calibri"/>
              </a:rPr>
            </a:br>
            <a:r>
              <a:rPr lang="en-US" sz="1600" b="1">
                <a:solidFill>
                  <a:schemeClr val="tx1"/>
                </a:solidFill>
                <a:latin typeface="Calibri"/>
                <a:ea typeface="Calibri"/>
                <a:cs typeface="Calibri"/>
                <a:sym typeface="Calibri"/>
              </a:rPr>
              <a:t>picking</a:t>
            </a:r>
            <a:endParaRPr sz="1600" b="1">
              <a:solidFill>
                <a:schemeClr val="tx1"/>
              </a:solidFill>
              <a:latin typeface="Calibri"/>
              <a:ea typeface="Calibri"/>
              <a:cs typeface="Calibri"/>
              <a:sym typeface="Calibri"/>
            </a:endParaRPr>
          </a:p>
        </p:txBody>
      </p:sp>
      <p:pic>
        <p:nvPicPr>
          <p:cNvPr id="15" name="Shape 95">
            <a:extLst>
              <a:ext uri="{FF2B5EF4-FFF2-40B4-BE49-F238E27FC236}">
                <a16:creationId xmlns:a16="http://schemas.microsoft.com/office/drawing/2014/main" id="{03F91160-05EC-4D44-8E5E-1D54B59BB3C1}"/>
              </a:ext>
            </a:extLst>
          </p:cNvPr>
          <p:cNvPicPr preferRelativeResize="0"/>
          <p:nvPr/>
        </p:nvPicPr>
        <p:blipFill>
          <a:blip r:embed="rId4">
            <a:alphaModFix/>
          </a:blip>
          <a:srcRect t="375" b="375"/>
          <a:stretch/>
        </p:blipFill>
        <p:spPr>
          <a:xfrm>
            <a:off x="292952" y="3735584"/>
            <a:ext cx="804661" cy="798618"/>
          </a:xfrm>
          <a:prstGeom prst="rect">
            <a:avLst/>
          </a:prstGeom>
          <a:noFill/>
          <a:ln>
            <a:noFill/>
          </a:ln>
        </p:spPr>
      </p:pic>
      <p:pic>
        <p:nvPicPr>
          <p:cNvPr id="3" name="Grafik 2" descr="Ein Bild, das Text, Screenshot, Schrift, parallel enthält.&#10;&#10;Automatisch generierte Beschreibung">
            <a:extLst>
              <a:ext uri="{FF2B5EF4-FFF2-40B4-BE49-F238E27FC236}">
                <a16:creationId xmlns:a16="http://schemas.microsoft.com/office/drawing/2014/main" id="{91DDC8FC-2668-3E29-002C-AE7464D9B02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7275" y="1329974"/>
            <a:ext cx="4566726" cy="2425543"/>
          </a:xfrm>
          <a:prstGeom prst="rect">
            <a:avLst/>
          </a:prstGeom>
        </p:spPr>
      </p:pic>
      <p:pic>
        <p:nvPicPr>
          <p:cNvPr id="5" name="Grafik 4">
            <a:extLst>
              <a:ext uri="{FF2B5EF4-FFF2-40B4-BE49-F238E27FC236}">
                <a16:creationId xmlns:a16="http://schemas.microsoft.com/office/drawing/2014/main" id="{79257F6D-32E4-E872-458C-6BAF4EB5C0A2}"/>
              </a:ext>
            </a:extLst>
          </p:cNvPr>
          <p:cNvPicPr>
            <a:picLocks noChangeAspect="1"/>
          </p:cNvPicPr>
          <p:nvPr/>
        </p:nvPicPr>
        <p:blipFill>
          <a:blip r:embed="rId6"/>
          <a:stretch>
            <a:fillRect/>
          </a:stretch>
        </p:blipFill>
        <p:spPr>
          <a:xfrm>
            <a:off x="4240871" y="4603068"/>
            <a:ext cx="651513" cy="481553"/>
          </a:xfrm>
          <a:prstGeom prst="rect">
            <a:avLst/>
          </a:prstGeom>
          <a:solidFill>
            <a:schemeClr val="bg1">
              <a:lumMod val="85000"/>
            </a:schemeClr>
          </a:solid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0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Shape 516"/>
        <p:cNvGrpSpPr/>
        <p:nvPr/>
      </p:nvGrpSpPr>
      <p:grpSpPr>
        <a:xfrm>
          <a:off x="0" y="0"/>
          <a:ext cx="0" cy="0"/>
          <a:chOff x="0" y="0"/>
          <a:chExt cx="0" cy="0"/>
        </a:xfrm>
      </p:grpSpPr>
      <p:sp>
        <p:nvSpPr>
          <p:cNvPr id="517" name="Shape 517"/>
          <p:cNvSpPr txBox="1"/>
          <p:nvPr/>
        </p:nvSpPr>
        <p:spPr>
          <a:xfrm>
            <a:off x="1233863" y="634270"/>
            <a:ext cx="3697800" cy="1477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FACT</a:t>
            </a:r>
            <a:endParaRPr>
              <a:solidFill>
                <a:schemeClr val="tx1"/>
              </a:solidFill>
            </a:endParaRPr>
          </a:p>
          <a:p>
            <a:pPr lvl="0"/>
            <a:r>
              <a:rPr lang="en-US" sz="1800">
                <a:solidFill>
                  <a:schemeClr val="tx1"/>
                </a:solidFill>
                <a:latin typeface="Calibri"/>
                <a:ea typeface="Calibri"/>
                <a:cs typeface="Calibri"/>
                <a:sym typeface="Calibri"/>
              </a:rPr>
              <a:t>A pollutant is any substance that disrupts the environment - CO</a:t>
            </a:r>
            <a:r>
              <a:rPr lang="en-US" sz="1800" baseline="-25000">
                <a:solidFill>
                  <a:schemeClr val="tx1"/>
                </a:solidFill>
                <a:latin typeface="Calibri"/>
                <a:ea typeface="Calibri"/>
                <a:cs typeface="Calibri"/>
                <a:sym typeface="Calibri"/>
              </a:rPr>
              <a:t>2</a:t>
            </a:r>
            <a:r>
              <a:rPr lang="en-US" sz="1800">
                <a:solidFill>
                  <a:schemeClr val="tx1"/>
                </a:solidFill>
                <a:latin typeface="Calibri"/>
                <a:ea typeface="Calibri"/>
                <a:cs typeface="Calibri"/>
                <a:sym typeface="Calibri"/>
              </a:rPr>
              <a:t> does that by trapping heat.</a:t>
            </a:r>
            <a:endParaRPr>
              <a:solidFill>
                <a:schemeClr val="tx1"/>
              </a:solidFill>
            </a:endParaRPr>
          </a:p>
        </p:txBody>
      </p:sp>
      <p:sp>
        <p:nvSpPr>
          <p:cNvPr id="518" name="Shape 518"/>
          <p:cNvSpPr txBox="1"/>
          <p:nvPr/>
        </p:nvSpPr>
        <p:spPr>
          <a:xfrm>
            <a:off x="1238114" y="2157029"/>
            <a:ext cx="3852300" cy="87500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MYTH</a:t>
            </a:r>
            <a:endParaRPr>
              <a:solidFill>
                <a:schemeClr val="tx1"/>
              </a:solidFill>
            </a:endParaRPr>
          </a:p>
          <a:p>
            <a:pPr lvl="0"/>
            <a:r>
              <a:rPr lang="en-US" sz="1800">
                <a:solidFill>
                  <a:schemeClr val="tx1"/>
                </a:solidFill>
                <a:latin typeface="Calibri"/>
                <a:ea typeface="Calibri"/>
                <a:cs typeface="Calibri"/>
                <a:sym typeface="Calibri"/>
              </a:rPr>
              <a:t>CO</a:t>
            </a:r>
            <a:r>
              <a:rPr lang="en-US" sz="1800" baseline="-25000">
                <a:solidFill>
                  <a:schemeClr val="tx1"/>
                </a:solidFill>
                <a:latin typeface="Calibri"/>
                <a:ea typeface="Calibri"/>
                <a:cs typeface="Calibri"/>
                <a:sym typeface="Calibri"/>
              </a:rPr>
              <a:t>2</a:t>
            </a:r>
            <a:r>
              <a:rPr lang="en-US" sz="1800">
                <a:solidFill>
                  <a:schemeClr val="tx1"/>
                </a:solidFill>
                <a:latin typeface="Calibri"/>
                <a:ea typeface="Calibri"/>
                <a:cs typeface="Calibri"/>
                <a:sym typeface="Calibri"/>
              </a:rPr>
              <a:t> is not a pollutant.</a:t>
            </a:r>
            <a:endParaRPr sz="1800">
              <a:solidFill>
                <a:schemeClr val="tx1"/>
              </a:solidFill>
              <a:latin typeface="Calibri"/>
              <a:ea typeface="Calibri"/>
              <a:cs typeface="Calibri"/>
              <a:sym typeface="Calibri"/>
            </a:endParaRPr>
          </a:p>
        </p:txBody>
      </p:sp>
      <p:sp>
        <p:nvSpPr>
          <p:cNvPr id="519" name="Shape 519"/>
          <p:cNvSpPr txBox="1"/>
          <p:nvPr/>
        </p:nvSpPr>
        <p:spPr>
          <a:xfrm>
            <a:off x="1290417" y="3181262"/>
            <a:ext cx="3379200" cy="1754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FALLACY</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Quibbling over technical definitions of pollutant is a distraction from the realities of the negative impacts of global warming.</a:t>
            </a:r>
            <a:endParaRPr>
              <a:solidFill>
                <a:schemeClr val="tx1"/>
              </a:solidFill>
            </a:endParaRPr>
          </a:p>
        </p:txBody>
      </p:sp>
      <p:sp>
        <p:nvSpPr>
          <p:cNvPr id="520" name="Shape 520"/>
          <p:cNvSpPr txBox="1"/>
          <p:nvPr/>
        </p:nvSpPr>
        <p:spPr>
          <a:xfrm>
            <a:off x="48968" y="4542699"/>
            <a:ext cx="1287300" cy="58457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b="1">
                <a:solidFill>
                  <a:schemeClr val="tx1"/>
                </a:solidFill>
                <a:latin typeface="Calibri"/>
                <a:ea typeface="Calibri"/>
                <a:cs typeface="Calibri"/>
                <a:sym typeface="Calibri"/>
              </a:rPr>
              <a:t>Red</a:t>
            </a:r>
          </a:p>
          <a:p>
            <a:pPr marL="0" marR="0" lvl="0" indent="0" algn="ctr" rtl="0">
              <a:spcBef>
                <a:spcPts val="0"/>
              </a:spcBef>
              <a:spcAft>
                <a:spcPts val="0"/>
              </a:spcAft>
              <a:buNone/>
            </a:pPr>
            <a:r>
              <a:rPr lang="en-US" sz="1600" b="1">
                <a:solidFill>
                  <a:schemeClr val="tx1"/>
                </a:solidFill>
                <a:latin typeface="Calibri"/>
                <a:ea typeface="Calibri"/>
                <a:cs typeface="Calibri"/>
                <a:sym typeface="Calibri"/>
              </a:rPr>
              <a:t>Herring</a:t>
            </a:r>
            <a:endParaRPr sz="1600" b="1">
              <a:solidFill>
                <a:schemeClr val="tx1"/>
              </a:solidFill>
              <a:latin typeface="Calibri"/>
              <a:ea typeface="Calibri"/>
              <a:cs typeface="Calibri"/>
              <a:sym typeface="Calibri"/>
            </a:endParaRPr>
          </a:p>
        </p:txBody>
      </p:sp>
      <p:pic>
        <p:nvPicPr>
          <p:cNvPr id="521" name="Shape 521"/>
          <p:cNvPicPr preferRelativeResize="0"/>
          <p:nvPr/>
        </p:nvPicPr>
        <p:blipFill>
          <a:blip r:embed="rId3">
            <a:alphaModFix/>
          </a:blip>
          <a:srcRect t="367" b="367"/>
          <a:stretch/>
        </p:blipFill>
        <p:spPr>
          <a:xfrm>
            <a:off x="287314" y="3737947"/>
            <a:ext cx="810608" cy="804661"/>
          </a:xfrm>
          <a:prstGeom prst="rect">
            <a:avLst/>
          </a:prstGeom>
          <a:noFill/>
          <a:ln>
            <a:noFill/>
          </a:ln>
        </p:spPr>
      </p:pic>
      <p:pic>
        <p:nvPicPr>
          <p:cNvPr id="522" name="Shape 522"/>
          <p:cNvPicPr preferRelativeResize="0"/>
          <p:nvPr/>
        </p:nvPicPr>
        <p:blipFill>
          <a:blip r:embed="rId4">
            <a:alphaModFix/>
          </a:blip>
          <a:srcRect/>
          <a:stretch/>
        </p:blipFill>
        <p:spPr>
          <a:xfrm>
            <a:off x="302648" y="2828764"/>
            <a:ext cx="779940" cy="779940"/>
          </a:xfrm>
          <a:prstGeom prst="rect">
            <a:avLst/>
          </a:prstGeom>
          <a:noFill/>
          <a:ln>
            <a:noFill/>
          </a:ln>
        </p:spPr>
      </p:pic>
      <p:sp>
        <p:nvSpPr>
          <p:cNvPr id="524" name="Shape 524"/>
          <p:cNvSpPr txBox="1"/>
          <p:nvPr/>
        </p:nvSpPr>
        <p:spPr>
          <a:xfrm>
            <a:off x="5988275" y="4728200"/>
            <a:ext cx="2571300" cy="2748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b="1">
                <a:solidFill>
                  <a:schemeClr val="tx1"/>
                </a:solidFill>
                <a:latin typeface="Calibri"/>
                <a:ea typeface="Calibri"/>
                <a:cs typeface="Calibri"/>
                <a:sym typeface="Calibri"/>
              </a:rPr>
              <a:t>http://sks.to/pollutant</a:t>
            </a:r>
            <a:endParaRPr sz="1200">
              <a:solidFill>
                <a:schemeClr val="tx1"/>
              </a:solidFill>
              <a:latin typeface="Calibri"/>
              <a:ea typeface="Calibri"/>
              <a:cs typeface="Calibri"/>
              <a:sym typeface="Calibri"/>
            </a:endParaRPr>
          </a:p>
        </p:txBody>
      </p:sp>
      <p:sp>
        <p:nvSpPr>
          <p:cNvPr id="10" name="Shape 96">
            <a:hlinkClick r:id="rId5" action="ppaction://hlinksldjump"/>
            <a:extLst>
              <a:ext uri="{FF2B5EF4-FFF2-40B4-BE49-F238E27FC236}">
                <a16:creationId xmlns:a16="http://schemas.microsoft.com/office/drawing/2014/main" id="{6A111832-39A6-4FF5-ABDD-D9D0F180EE25}"/>
              </a:ext>
            </a:extLst>
          </p:cNvPr>
          <p:cNvSpPr/>
          <p:nvPr/>
        </p:nvSpPr>
        <p:spPr>
          <a:xfrm>
            <a:off x="8599200" y="4739350"/>
            <a:ext cx="408000" cy="274800"/>
          </a:xfrm>
          <a:prstGeom prst="leftArrow">
            <a:avLst>
              <a:gd name="adj1" fmla="val 50000"/>
              <a:gd name="adj2" fmla="val 50000"/>
            </a:avLst>
          </a:prstGeom>
          <a:solidFill>
            <a:srgbClr val="D9D9D9"/>
          </a:solidFill>
          <a:ln w="9525" cap="flat" cmpd="sng">
            <a:solidFill>
              <a:srgbClr val="888888"/>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solidFill>
                <a:schemeClr val="tx1"/>
              </a:solidFill>
            </a:endParaRPr>
          </a:p>
        </p:txBody>
      </p:sp>
      <p:sp>
        <p:nvSpPr>
          <p:cNvPr id="11" name="Textfeld 10">
            <a:extLst>
              <a:ext uri="{FF2B5EF4-FFF2-40B4-BE49-F238E27FC236}">
                <a16:creationId xmlns:a16="http://schemas.microsoft.com/office/drawing/2014/main" id="{D441B8D9-B92D-41A6-869F-1E9086F90EAC}"/>
              </a:ext>
            </a:extLst>
          </p:cNvPr>
          <p:cNvSpPr txBox="1"/>
          <p:nvPr/>
        </p:nvSpPr>
        <p:spPr>
          <a:xfrm flipH="1">
            <a:off x="239150" y="70340"/>
            <a:ext cx="8676249" cy="461665"/>
          </a:xfrm>
          <a:prstGeom prst="rect">
            <a:avLst/>
          </a:prstGeom>
          <a:noFill/>
        </p:spPr>
        <p:txBody>
          <a:bodyPr wrap="square" rtlCol="0">
            <a:spAutoFit/>
          </a:bodyPr>
          <a:lstStyle/>
          <a:p>
            <a:pPr lvl="0" algn="ctr"/>
            <a:r>
              <a:rPr lang="en-US" sz="2400">
                <a:solidFill>
                  <a:schemeClr val="tx1"/>
                </a:solidFill>
              </a:rPr>
              <a:t>Climate change impacts</a:t>
            </a:r>
          </a:p>
        </p:txBody>
      </p:sp>
      <p:pic>
        <p:nvPicPr>
          <p:cNvPr id="3" name="Grafik 2">
            <a:extLst>
              <a:ext uri="{FF2B5EF4-FFF2-40B4-BE49-F238E27FC236}">
                <a16:creationId xmlns:a16="http://schemas.microsoft.com/office/drawing/2014/main" id="{36C9EF3D-483C-43DE-B4F4-12E9FB564265}"/>
              </a:ext>
            </a:extLst>
          </p:cNvPr>
          <p:cNvPicPr>
            <a:picLocks noChangeAspect="1"/>
          </p:cNvPicPr>
          <p:nvPr/>
        </p:nvPicPr>
        <p:blipFill>
          <a:blip r:embed="rId6"/>
          <a:stretch>
            <a:fillRect/>
          </a:stretch>
        </p:blipFill>
        <p:spPr>
          <a:xfrm>
            <a:off x="4889459" y="1153751"/>
            <a:ext cx="3983736" cy="2876257"/>
          </a:xfrm>
          <a:prstGeom prst="rect">
            <a:avLst/>
          </a:prstGeom>
        </p:spPr>
      </p:pic>
      <p:sp>
        <p:nvSpPr>
          <p:cNvPr id="13" name="Rechteck 12">
            <a:extLst>
              <a:ext uri="{FF2B5EF4-FFF2-40B4-BE49-F238E27FC236}">
                <a16:creationId xmlns:a16="http://schemas.microsoft.com/office/drawing/2014/main" id="{7A5951E1-5DEC-4B49-A646-D09E591F4D33}"/>
              </a:ext>
            </a:extLst>
          </p:cNvPr>
          <p:cNvSpPr/>
          <p:nvPr/>
        </p:nvSpPr>
        <p:spPr>
          <a:xfrm>
            <a:off x="4933216" y="4002808"/>
            <a:ext cx="4020438" cy="246221"/>
          </a:xfrm>
          <a:prstGeom prst="rect">
            <a:avLst/>
          </a:prstGeom>
        </p:spPr>
        <p:txBody>
          <a:bodyPr wrap="square">
            <a:spAutoFit/>
          </a:bodyPr>
          <a:lstStyle/>
          <a:p>
            <a:pPr algn="r"/>
            <a:r>
              <a:rPr lang="de-DE" sz="1000" err="1">
                <a:solidFill>
                  <a:schemeClr val="tx1"/>
                </a:solidFill>
                <a:latin typeface="Calibri" panose="020F0502020204030204" pitchFamily="34" charset="0"/>
              </a:rPr>
              <a:t>Skeptical</a:t>
            </a:r>
            <a:r>
              <a:rPr lang="de-DE" sz="1000">
                <a:solidFill>
                  <a:schemeClr val="tx1"/>
                </a:solidFill>
                <a:latin typeface="Calibri" panose="020F0502020204030204" pitchFamily="34" charset="0"/>
              </a:rPr>
              <a:t> Science - https://skepticalscience.com/graphics.php?g=21</a:t>
            </a:r>
            <a:endParaRPr lang="de-DE" sz="1000">
              <a:solidFill>
                <a:schemeClr val="tx1"/>
              </a:solidFill>
            </a:endParaRPr>
          </a:p>
        </p:txBody>
      </p:sp>
      <p:pic>
        <p:nvPicPr>
          <p:cNvPr id="4" name="Grafik 3">
            <a:extLst>
              <a:ext uri="{FF2B5EF4-FFF2-40B4-BE49-F238E27FC236}">
                <a16:creationId xmlns:a16="http://schemas.microsoft.com/office/drawing/2014/main" id="{EB0B4943-E52F-4A98-4F1F-9396D8E24AE5}"/>
              </a:ext>
            </a:extLst>
          </p:cNvPr>
          <p:cNvPicPr>
            <a:picLocks noChangeAspect="1"/>
          </p:cNvPicPr>
          <p:nvPr/>
        </p:nvPicPr>
        <p:blipFill>
          <a:blip r:embed="rId7"/>
          <a:stretch>
            <a:fillRect/>
          </a:stretch>
        </p:blipFill>
        <p:spPr>
          <a:xfrm>
            <a:off x="4240871" y="4603068"/>
            <a:ext cx="651513" cy="481553"/>
          </a:xfrm>
          <a:prstGeom prst="rect">
            <a:avLst/>
          </a:prstGeom>
          <a:solidFill>
            <a:schemeClr val="bg1">
              <a:lumMod val="85000"/>
            </a:schemeClr>
          </a:solid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2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2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Shape 528"/>
        <p:cNvGrpSpPr/>
        <p:nvPr/>
      </p:nvGrpSpPr>
      <p:grpSpPr>
        <a:xfrm>
          <a:off x="0" y="0"/>
          <a:ext cx="0" cy="0"/>
          <a:chOff x="0" y="0"/>
          <a:chExt cx="0" cy="0"/>
        </a:xfrm>
      </p:grpSpPr>
      <p:sp>
        <p:nvSpPr>
          <p:cNvPr id="529" name="Shape 529"/>
          <p:cNvSpPr txBox="1"/>
          <p:nvPr/>
        </p:nvSpPr>
        <p:spPr>
          <a:xfrm>
            <a:off x="1248037" y="598827"/>
            <a:ext cx="3697800" cy="1477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FACT</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Climate change impacts agriculture through extreme weather: heat stress and flooding.</a:t>
            </a:r>
            <a:endParaRPr>
              <a:solidFill>
                <a:schemeClr val="tx1"/>
              </a:solidFill>
            </a:endParaRPr>
          </a:p>
        </p:txBody>
      </p:sp>
      <p:sp>
        <p:nvSpPr>
          <p:cNvPr id="530" name="Shape 530"/>
          <p:cNvSpPr txBox="1"/>
          <p:nvPr/>
        </p:nvSpPr>
        <p:spPr>
          <a:xfrm>
            <a:off x="1248037" y="2121586"/>
            <a:ext cx="3852300" cy="1191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MYTH</a:t>
            </a:r>
            <a:endParaRPr>
              <a:solidFill>
                <a:schemeClr val="tx1"/>
              </a:solidFill>
            </a:endParaRPr>
          </a:p>
          <a:p>
            <a:pPr lvl="0"/>
            <a:r>
              <a:rPr lang="en-US" sz="1800">
                <a:solidFill>
                  <a:schemeClr val="tx1"/>
                </a:solidFill>
                <a:latin typeface="Calibri"/>
                <a:ea typeface="Calibri"/>
                <a:cs typeface="Calibri"/>
                <a:sym typeface="Calibri"/>
              </a:rPr>
              <a:t>CO</a:t>
            </a:r>
            <a:r>
              <a:rPr lang="en-US" sz="1800" baseline="-25000">
                <a:solidFill>
                  <a:schemeClr val="tx1"/>
                </a:solidFill>
                <a:latin typeface="Calibri"/>
                <a:ea typeface="Calibri"/>
                <a:cs typeface="Calibri"/>
                <a:sym typeface="Calibri"/>
              </a:rPr>
              <a:t>2</a:t>
            </a:r>
            <a:r>
              <a:rPr lang="en-US" sz="1800">
                <a:solidFill>
                  <a:schemeClr val="tx1"/>
                </a:solidFill>
                <a:latin typeface="Calibri"/>
                <a:ea typeface="Calibri"/>
                <a:cs typeface="Calibri"/>
                <a:sym typeface="Calibri"/>
              </a:rPr>
              <a:t> is plant food.</a:t>
            </a:r>
            <a:endParaRPr sz="1800">
              <a:solidFill>
                <a:schemeClr val="tx1"/>
              </a:solidFill>
              <a:latin typeface="Calibri"/>
              <a:ea typeface="Calibri"/>
              <a:cs typeface="Calibri"/>
              <a:sym typeface="Calibri"/>
            </a:endParaRPr>
          </a:p>
        </p:txBody>
      </p:sp>
      <p:sp>
        <p:nvSpPr>
          <p:cNvPr id="531" name="Shape 531"/>
          <p:cNvSpPr txBox="1"/>
          <p:nvPr/>
        </p:nvSpPr>
        <p:spPr>
          <a:xfrm>
            <a:off x="1248037" y="3358465"/>
            <a:ext cx="3379200" cy="162731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FALLACY</a:t>
            </a:r>
            <a:endParaRPr>
              <a:solidFill>
                <a:schemeClr val="tx1"/>
              </a:solidFill>
            </a:endParaRPr>
          </a:p>
          <a:p>
            <a:pPr lvl="0"/>
            <a:r>
              <a:rPr lang="en-US" sz="1800">
                <a:solidFill>
                  <a:schemeClr val="tx1"/>
                </a:solidFill>
                <a:latin typeface="Calibri"/>
                <a:ea typeface="Calibri"/>
                <a:cs typeface="Calibri"/>
                <a:sym typeface="Calibri"/>
              </a:rPr>
              <a:t>CO</a:t>
            </a:r>
            <a:r>
              <a:rPr lang="en-US" sz="1800" baseline="-25000">
                <a:solidFill>
                  <a:schemeClr val="tx1"/>
                </a:solidFill>
                <a:latin typeface="Calibri"/>
                <a:ea typeface="Calibri"/>
                <a:cs typeface="Calibri"/>
                <a:sym typeface="Calibri"/>
              </a:rPr>
              <a:t>2</a:t>
            </a:r>
            <a:r>
              <a:rPr lang="en-US" sz="1800">
                <a:solidFill>
                  <a:schemeClr val="tx1"/>
                </a:solidFill>
                <a:latin typeface="Calibri"/>
                <a:ea typeface="Calibri"/>
                <a:cs typeface="Calibri"/>
                <a:sym typeface="Calibri"/>
              </a:rPr>
              <a:t> </a:t>
            </a:r>
            <a:r>
              <a:rPr lang="en-US" sz="1800" err="1">
                <a:solidFill>
                  <a:schemeClr val="tx1"/>
                </a:solidFill>
                <a:latin typeface="Calibri"/>
                <a:ea typeface="Calibri"/>
                <a:cs typeface="Calibri"/>
                <a:sym typeface="Calibri"/>
              </a:rPr>
              <a:t>fertilisation</a:t>
            </a:r>
            <a:r>
              <a:rPr lang="en-US" sz="1800">
                <a:solidFill>
                  <a:schemeClr val="tx1"/>
                </a:solidFill>
                <a:latin typeface="Calibri"/>
                <a:ea typeface="Calibri"/>
                <a:cs typeface="Calibri"/>
                <a:sym typeface="Calibri"/>
              </a:rPr>
              <a:t> is just one factor affecting plant growth. The full picture shows that negative impacts outweigh benefits.</a:t>
            </a:r>
            <a:endParaRPr>
              <a:solidFill>
                <a:schemeClr val="tx1"/>
              </a:solidFill>
            </a:endParaRPr>
          </a:p>
        </p:txBody>
      </p:sp>
      <p:sp>
        <p:nvSpPr>
          <p:cNvPr id="536" name="Shape 536"/>
          <p:cNvSpPr txBox="1"/>
          <p:nvPr/>
        </p:nvSpPr>
        <p:spPr>
          <a:xfrm>
            <a:off x="5988275" y="4728200"/>
            <a:ext cx="2571300" cy="2748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b="1">
                <a:solidFill>
                  <a:schemeClr val="tx1"/>
                </a:solidFill>
                <a:latin typeface="Calibri"/>
                <a:ea typeface="Calibri"/>
                <a:cs typeface="Calibri"/>
                <a:sym typeface="Calibri"/>
              </a:rPr>
              <a:t>http://sks.to/plant</a:t>
            </a:r>
            <a:endParaRPr sz="1200">
              <a:solidFill>
                <a:schemeClr val="tx1"/>
              </a:solidFill>
              <a:latin typeface="Calibri"/>
              <a:ea typeface="Calibri"/>
              <a:cs typeface="Calibri"/>
              <a:sym typeface="Calibri"/>
            </a:endParaRPr>
          </a:p>
        </p:txBody>
      </p:sp>
      <p:pic>
        <p:nvPicPr>
          <p:cNvPr id="537" name="Shape 537" descr="taub_figure2_ksm.jpg"/>
          <p:cNvPicPr preferRelativeResize="0"/>
          <p:nvPr/>
        </p:nvPicPr>
        <p:blipFill>
          <a:blip r:embed="rId3">
            <a:alphaModFix/>
          </a:blip>
          <a:stretch>
            <a:fillRect/>
          </a:stretch>
        </p:blipFill>
        <p:spPr>
          <a:xfrm>
            <a:off x="4914975" y="1219200"/>
            <a:ext cx="3848025" cy="2955283"/>
          </a:xfrm>
          <a:prstGeom prst="rect">
            <a:avLst/>
          </a:prstGeom>
          <a:noFill/>
          <a:ln>
            <a:noFill/>
          </a:ln>
        </p:spPr>
      </p:pic>
      <p:sp>
        <p:nvSpPr>
          <p:cNvPr id="538" name="Shape 538"/>
          <p:cNvSpPr txBox="1"/>
          <p:nvPr/>
        </p:nvSpPr>
        <p:spPr>
          <a:xfrm>
            <a:off x="5090350" y="4194800"/>
            <a:ext cx="3697800" cy="4005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000">
                <a:solidFill>
                  <a:schemeClr val="tx1"/>
                </a:solidFill>
                <a:latin typeface="Calibri"/>
                <a:ea typeface="Calibri"/>
                <a:cs typeface="Calibri"/>
                <a:sym typeface="Calibri"/>
              </a:rPr>
              <a:t>A simplified diagram contrasting C3 vs. C4 plant photosynthesis. From </a:t>
            </a:r>
            <a:r>
              <a:rPr lang="en-US" sz="1000" u="sng">
                <a:solidFill>
                  <a:schemeClr val="tx1"/>
                </a:solidFill>
                <a:highlight>
                  <a:srgbClr val="C0C0C0"/>
                </a:highlight>
                <a:latin typeface="Calibri"/>
                <a:ea typeface="Calibri"/>
                <a:cs typeface="Calibri"/>
                <a:sym typeface="Calibri"/>
                <a:hlinkClick r:id="rId4">
                  <a:extLst>
                    <a:ext uri="{A12FA001-AC4F-418D-AE19-62706E023703}">
                      <ahyp:hlinkClr xmlns:ahyp="http://schemas.microsoft.com/office/drawing/2018/hyperlinkcolor" val="tx"/>
                    </a:ext>
                  </a:extLst>
                </a:hlinkClick>
              </a:rPr>
              <a:t>Nature Magazine</a:t>
            </a:r>
            <a:r>
              <a:rPr lang="en-US" sz="1000">
                <a:solidFill>
                  <a:schemeClr val="tx1"/>
                </a:solidFill>
                <a:latin typeface="Calibri"/>
                <a:ea typeface="Calibri"/>
                <a:cs typeface="Calibri"/>
                <a:sym typeface="Calibri"/>
              </a:rPr>
              <a:t>.</a:t>
            </a:r>
            <a:endParaRPr sz="1000">
              <a:solidFill>
                <a:schemeClr val="tx1"/>
              </a:solidFill>
              <a:latin typeface="Calibri"/>
              <a:ea typeface="Calibri"/>
              <a:cs typeface="Calibri"/>
              <a:sym typeface="Calibri"/>
            </a:endParaRPr>
          </a:p>
        </p:txBody>
      </p:sp>
      <p:sp>
        <p:nvSpPr>
          <p:cNvPr id="12" name="Shape 96">
            <a:hlinkClick r:id="rId5" action="ppaction://hlinksldjump"/>
            <a:extLst>
              <a:ext uri="{FF2B5EF4-FFF2-40B4-BE49-F238E27FC236}">
                <a16:creationId xmlns:a16="http://schemas.microsoft.com/office/drawing/2014/main" id="{13399060-03CC-4042-B380-86AE49B7425A}"/>
              </a:ext>
            </a:extLst>
          </p:cNvPr>
          <p:cNvSpPr/>
          <p:nvPr/>
        </p:nvSpPr>
        <p:spPr>
          <a:xfrm>
            <a:off x="8599200" y="4739350"/>
            <a:ext cx="408000" cy="274800"/>
          </a:xfrm>
          <a:prstGeom prst="leftArrow">
            <a:avLst>
              <a:gd name="adj1" fmla="val 50000"/>
              <a:gd name="adj2" fmla="val 50000"/>
            </a:avLst>
          </a:prstGeom>
          <a:solidFill>
            <a:srgbClr val="D9D9D9"/>
          </a:solidFill>
          <a:ln w="9525" cap="flat" cmpd="sng">
            <a:solidFill>
              <a:srgbClr val="888888"/>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solidFill>
                <a:schemeClr val="tx1"/>
              </a:solidFill>
            </a:endParaRPr>
          </a:p>
        </p:txBody>
      </p:sp>
      <p:sp>
        <p:nvSpPr>
          <p:cNvPr id="13" name="Textfeld 12">
            <a:extLst>
              <a:ext uri="{FF2B5EF4-FFF2-40B4-BE49-F238E27FC236}">
                <a16:creationId xmlns:a16="http://schemas.microsoft.com/office/drawing/2014/main" id="{3478F444-6B58-4AED-84A5-BBB27A7F135B}"/>
              </a:ext>
            </a:extLst>
          </p:cNvPr>
          <p:cNvSpPr txBox="1"/>
          <p:nvPr/>
        </p:nvSpPr>
        <p:spPr>
          <a:xfrm flipH="1">
            <a:off x="239150" y="70340"/>
            <a:ext cx="8676249" cy="461665"/>
          </a:xfrm>
          <a:prstGeom prst="rect">
            <a:avLst/>
          </a:prstGeom>
          <a:noFill/>
        </p:spPr>
        <p:txBody>
          <a:bodyPr wrap="square" rtlCol="0">
            <a:spAutoFit/>
          </a:bodyPr>
          <a:lstStyle/>
          <a:p>
            <a:pPr lvl="0" algn="ctr"/>
            <a:r>
              <a:rPr lang="en-US" sz="2400">
                <a:solidFill>
                  <a:schemeClr val="tx1"/>
                </a:solidFill>
              </a:rPr>
              <a:t>Climate change impacts</a:t>
            </a:r>
          </a:p>
        </p:txBody>
      </p:sp>
      <p:pic>
        <p:nvPicPr>
          <p:cNvPr id="16" name="Shape 533">
            <a:extLst>
              <a:ext uri="{FF2B5EF4-FFF2-40B4-BE49-F238E27FC236}">
                <a16:creationId xmlns:a16="http://schemas.microsoft.com/office/drawing/2014/main" id="{41EC0646-7F54-4A93-A62D-4E8A8BC17FA3}"/>
              </a:ext>
            </a:extLst>
          </p:cNvPr>
          <p:cNvPicPr preferRelativeResize="0"/>
          <p:nvPr/>
        </p:nvPicPr>
        <p:blipFill>
          <a:blip r:embed="rId6">
            <a:alphaModFix/>
          </a:blip>
          <a:srcRect t="367" b="367"/>
          <a:stretch/>
        </p:blipFill>
        <p:spPr>
          <a:xfrm>
            <a:off x="301178" y="3744876"/>
            <a:ext cx="810608" cy="804661"/>
          </a:xfrm>
          <a:prstGeom prst="rect">
            <a:avLst/>
          </a:prstGeom>
          <a:noFill/>
          <a:ln>
            <a:noFill/>
          </a:ln>
        </p:spPr>
      </p:pic>
      <p:pic>
        <p:nvPicPr>
          <p:cNvPr id="17" name="Shape 534">
            <a:extLst>
              <a:ext uri="{FF2B5EF4-FFF2-40B4-BE49-F238E27FC236}">
                <a16:creationId xmlns:a16="http://schemas.microsoft.com/office/drawing/2014/main" id="{C5F61A60-B3C7-48C0-8434-D001A03ADB9E}"/>
              </a:ext>
            </a:extLst>
          </p:cNvPr>
          <p:cNvPicPr preferRelativeResize="0"/>
          <p:nvPr/>
        </p:nvPicPr>
        <p:blipFill>
          <a:blip r:embed="rId7">
            <a:alphaModFix/>
          </a:blip>
          <a:srcRect/>
          <a:stretch/>
        </p:blipFill>
        <p:spPr>
          <a:xfrm>
            <a:off x="304335" y="2835693"/>
            <a:ext cx="779940" cy="779940"/>
          </a:xfrm>
          <a:prstGeom prst="rect">
            <a:avLst/>
          </a:prstGeom>
          <a:noFill/>
          <a:ln>
            <a:noFill/>
          </a:ln>
        </p:spPr>
      </p:pic>
      <p:sp>
        <p:nvSpPr>
          <p:cNvPr id="18" name="Shape 532">
            <a:extLst>
              <a:ext uri="{FF2B5EF4-FFF2-40B4-BE49-F238E27FC236}">
                <a16:creationId xmlns:a16="http://schemas.microsoft.com/office/drawing/2014/main" id="{2AB7A074-FFF4-4F30-9764-A618FA54E1EB}"/>
              </a:ext>
            </a:extLst>
          </p:cNvPr>
          <p:cNvSpPr txBox="1"/>
          <p:nvPr/>
        </p:nvSpPr>
        <p:spPr>
          <a:xfrm>
            <a:off x="0" y="4549628"/>
            <a:ext cx="1399309" cy="58457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de-DE" sz="1600" b="1">
                <a:solidFill>
                  <a:schemeClr val="tx1"/>
                </a:solidFill>
                <a:latin typeface="Calibri"/>
                <a:ea typeface="Calibri"/>
                <a:cs typeface="Calibri"/>
                <a:sym typeface="Calibri"/>
              </a:rPr>
              <a:t>Slothful Induction</a:t>
            </a:r>
            <a:endParaRPr sz="1600" b="1">
              <a:solidFill>
                <a:schemeClr val="tx1"/>
              </a:solidFill>
              <a:latin typeface="Calibri"/>
              <a:ea typeface="Calibri"/>
              <a:cs typeface="Calibri"/>
              <a:sym typeface="Calibri"/>
            </a:endParaRPr>
          </a:p>
        </p:txBody>
      </p:sp>
      <p:pic>
        <p:nvPicPr>
          <p:cNvPr id="3" name="Grafik 2">
            <a:extLst>
              <a:ext uri="{FF2B5EF4-FFF2-40B4-BE49-F238E27FC236}">
                <a16:creationId xmlns:a16="http://schemas.microsoft.com/office/drawing/2014/main" id="{DFCC34A0-0CC4-3879-2C46-E81BAC3F261F}"/>
              </a:ext>
            </a:extLst>
          </p:cNvPr>
          <p:cNvPicPr>
            <a:picLocks noChangeAspect="1"/>
          </p:cNvPicPr>
          <p:nvPr/>
        </p:nvPicPr>
        <p:blipFill>
          <a:blip r:embed="rId8"/>
          <a:stretch>
            <a:fillRect/>
          </a:stretch>
        </p:blipFill>
        <p:spPr>
          <a:xfrm>
            <a:off x="4240871" y="4603068"/>
            <a:ext cx="651513" cy="481553"/>
          </a:xfrm>
          <a:prstGeom prst="rect">
            <a:avLst/>
          </a:prstGeom>
          <a:solidFill>
            <a:schemeClr val="bg1">
              <a:lumMod val="85000"/>
            </a:schemeClr>
          </a:solid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3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3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3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8" grpId="0"/>
    </p:bld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Shape 542"/>
        <p:cNvGrpSpPr/>
        <p:nvPr/>
      </p:nvGrpSpPr>
      <p:grpSpPr>
        <a:xfrm>
          <a:off x="0" y="0"/>
          <a:ext cx="0" cy="0"/>
          <a:chOff x="0" y="0"/>
          <a:chExt cx="0" cy="0"/>
        </a:xfrm>
      </p:grpSpPr>
      <p:sp>
        <p:nvSpPr>
          <p:cNvPr id="543" name="Shape 543"/>
          <p:cNvSpPr txBox="1"/>
          <p:nvPr/>
        </p:nvSpPr>
        <p:spPr>
          <a:xfrm>
            <a:off x="1240950" y="627184"/>
            <a:ext cx="3508159" cy="1477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FACT</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Risk from extreme weather is increasing, albeit some forms of extreme weather are more confidently linked to global warming than others. </a:t>
            </a:r>
            <a:endParaRPr>
              <a:solidFill>
                <a:schemeClr val="tx1"/>
              </a:solidFill>
            </a:endParaRPr>
          </a:p>
        </p:txBody>
      </p:sp>
      <p:sp>
        <p:nvSpPr>
          <p:cNvPr id="544" name="Shape 544"/>
          <p:cNvSpPr txBox="1"/>
          <p:nvPr/>
        </p:nvSpPr>
        <p:spPr>
          <a:xfrm>
            <a:off x="1240950" y="2378543"/>
            <a:ext cx="3508159" cy="1191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MYTH</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Extreme weather not linked to global warming.</a:t>
            </a:r>
            <a:endParaRPr sz="1800">
              <a:solidFill>
                <a:schemeClr val="tx1"/>
              </a:solidFill>
              <a:latin typeface="Calibri"/>
              <a:ea typeface="Calibri"/>
              <a:cs typeface="Calibri"/>
              <a:sym typeface="Calibri"/>
            </a:endParaRPr>
          </a:p>
        </p:txBody>
      </p:sp>
      <p:sp>
        <p:nvSpPr>
          <p:cNvPr id="545" name="Shape 545"/>
          <p:cNvSpPr txBox="1"/>
          <p:nvPr/>
        </p:nvSpPr>
        <p:spPr>
          <a:xfrm>
            <a:off x="1240950" y="3386822"/>
            <a:ext cx="3379200" cy="143327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a:solidFill>
                  <a:schemeClr val="tx1"/>
                </a:solidFill>
                <a:latin typeface="Calibri"/>
                <a:ea typeface="Calibri"/>
                <a:cs typeface="Calibri"/>
                <a:sym typeface="Calibri"/>
              </a:rPr>
              <a:t>FALLACY</a:t>
            </a:r>
            <a:endParaRPr>
              <a:solidFill>
                <a:schemeClr val="tx1"/>
              </a:solidFill>
            </a:endParaRPr>
          </a:p>
          <a:p>
            <a:pPr marL="0" marR="0" lvl="0" indent="0" algn="l" rtl="0">
              <a:spcBef>
                <a:spcPts val="0"/>
              </a:spcBef>
              <a:spcAft>
                <a:spcPts val="0"/>
              </a:spcAft>
              <a:buNone/>
            </a:pPr>
            <a:r>
              <a:rPr lang="en-US" sz="1800">
                <a:solidFill>
                  <a:schemeClr val="tx1"/>
                </a:solidFill>
                <a:latin typeface="Calibri"/>
                <a:ea typeface="Calibri"/>
                <a:cs typeface="Calibri"/>
                <a:sym typeface="Calibri"/>
              </a:rPr>
              <a:t>Just because extreme weather happened in the past doesn’t mean climate change isn’t having an influence now.</a:t>
            </a:r>
            <a:endParaRPr>
              <a:solidFill>
                <a:schemeClr val="tx1"/>
              </a:solidFill>
            </a:endParaRPr>
          </a:p>
        </p:txBody>
      </p:sp>
      <p:sp>
        <p:nvSpPr>
          <p:cNvPr id="546" name="Shape 546"/>
          <p:cNvSpPr txBox="1"/>
          <p:nvPr/>
        </p:nvSpPr>
        <p:spPr>
          <a:xfrm>
            <a:off x="35107" y="4528844"/>
            <a:ext cx="1287300" cy="597336"/>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600" b="1">
                <a:solidFill>
                  <a:schemeClr val="tx1"/>
                </a:solidFill>
                <a:latin typeface="Calibri"/>
                <a:ea typeface="Calibri"/>
                <a:cs typeface="Calibri"/>
                <a:sym typeface="Calibri"/>
              </a:rPr>
              <a:t>Misrepre-sentation</a:t>
            </a:r>
            <a:endParaRPr sz="1600" b="1">
              <a:solidFill>
                <a:schemeClr val="tx1"/>
              </a:solidFill>
              <a:latin typeface="Calibri"/>
              <a:ea typeface="Calibri"/>
              <a:cs typeface="Calibri"/>
              <a:sym typeface="Calibri"/>
            </a:endParaRPr>
          </a:p>
        </p:txBody>
      </p:sp>
      <p:pic>
        <p:nvPicPr>
          <p:cNvPr id="547" name="Shape 547"/>
          <p:cNvPicPr preferRelativeResize="0"/>
          <p:nvPr/>
        </p:nvPicPr>
        <p:blipFill>
          <a:blip r:embed="rId3">
            <a:alphaModFix/>
          </a:blip>
          <a:srcRect t="367" b="367"/>
          <a:stretch/>
        </p:blipFill>
        <p:spPr>
          <a:xfrm>
            <a:off x="301178" y="3724092"/>
            <a:ext cx="810608" cy="804661"/>
          </a:xfrm>
          <a:prstGeom prst="rect">
            <a:avLst/>
          </a:prstGeom>
          <a:noFill/>
          <a:ln>
            <a:noFill/>
          </a:ln>
        </p:spPr>
      </p:pic>
      <p:pic>
        <p:nvPicPr>
          <p:cNvPr id="548" name="Shape 548"/>
          <p:cNvPicPr preferRelativeResize="0"/>
          <p:nvPr/>
        </p:nvPicPr>
        <p:blipFill>
          <a:blip r:embed="rId4">
            <a:alphaModFix/>
          </a:blip>
          <a:srcRect/>
          <a:stretch/>
        </p:blipFill>
        <p:spPr>
          <a:xfrm>
            <a:off x="304335" y="2814909"/>
            <a:ext cx="779940" cy="779940"/>
          </a:xfrm>
          <a:prstGeom prst="rect">
            <a:avLst/>
          </a:prstGeom>
          <a:noFill/>
          <a:ln>
            <a:noFill/>
          </a:ln>
        </p:spPr>
      </p:pic>
      <p:sp>
        <p:nvSpPr>
          <p:cNvPr id="550" name="Shape 550"/>
          <p:cNvSpPr txBox="1"/>
          <p:nvPr/>
        </p:nvSpPr>
        <p:spPr>
          <a:xfrm>
            <a:off x="5988275" y="4728200"/>
            <a:ext cx="2571300" cy="2748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b="1">
                <a:solidFill>
                  <a:schemeClr val="tx1"/>
                </a:solidFill>
                <a:latin typeface="Calibri"/>
                <a:ea typeface="Calibri"/>
                <a:cs typeface="Calibri"/>
                <a:sym typeface="Calibri"/>
              </a:rPr>
              <a:t>http://sks.to/extreme</a:t>
            </a:r>
            <a:endParaRPr sz="1200">
              <a:solidFill>
                <a:schemeClr val="tx1"/>
              </a:solidFill>
              <a:latin typeface="Calibri"/>
              <a:ea typeface="Calibri"/>
              <a:cs typeface="Calibri"/>
              <a:sym typeface="Calibri"/>
            </a:endParaRPr>
          </a:p>
        </p:txBody>
      </p:sp>
      <p:sp>
        <p:nvSpPr>
          <p:cNvPr id="10" name="Shape 96">
            <a:hlinkClick r:id="rId5" action="ppaction://hlinksldjump"/>
            <a:extLst>
              <a:ext uri="{FF2B5EF4-FFF2-40B4-BE49-F238E27FC236}">
                <a16:creationId xmlns:a16="http://schemas.microsoft.com/office/drawing/2014/main" id="{601ED862-DC79-4F68-868B-05DAFCBF5D17}"/>
              </a:ext>
            </a:extLst>
          </p:cNvPr>
          <p:cNvSpPr/>
          <p:nvPr/>
        </p:nvSpPr>
        <p:spPr>
          <a:xfrm>
            <a:off x="8599200" y="4739350"/>
            <a:ext cx="408000" cy="274800"/>
          </a:xfrm>
          <a:prstGeom prst="leftArrow">
            <a:avLst>
              <a:gd name="adj1" fmla="val 50000"/>
              <a:gd name="adj2" fmla="val 50000"/>
            </a:avLst>
          </a:prstGeom>
          <a:solidFill>
            <a:srgbClr val="D9D9D9"/>
          </a:solidFill>
          <a:ln w="9525" cap="flat" cmpd="sng">
            <a:solidFill>
              <a:srgbClr val="888888"/>
            </a:solidFill>
            <a:prstDash val="solid"/>
            <a:round/>
            <a:headEnd type="none" w="sm" len="sm"/>
            <a:tailEnd type="none" w="sm" len="sm"/>
          </a:ln>
        </p:spPr>
        <p:txBody>
          <a:bodyPr spcFirstLastPara="1" wrap="square" lIns="91425" tIns="91425" rIns="91425" bIns="91425" anchor="ctr" anchorCtr="0">
            <a:noAutofit/>
          </a:bodyPr>
          <a:lstStyle/>
          <a:p>
            <a:pPr marL="0" lvl="0" indent="0">
              <a:spcBef>
                <a:spcPts val="0"/>
              </a:spcBef>
              <a:spcAft>
                <a:spcPts val="0"/>
              </a:spcAft>
              <a:buNone/>
            </a:pPr>
            <a:endParaRPr>
              <a:solidFill>
                <a:schemeClr val="tx1"/>
              </a:solidFill>
            </a:endParaRPr>
          </a:p>
        </p:txBody>
      </p:sp>
      <p:pic>
        <p:nvPicPr>
          <p:cNvPr id="3" name="Grafik 2">
            <a:extLst>
              <a:ext uri="{FF2B5EF4-FFF2-40B4-BE49-F238E27FC236}">
                <a16:creationId xmlns:a16="http://schemas.microsoft.com/office/drawing/2014/main" id="{CEFE819C-CD3B-4502-9EF7-17E8112A03AD}"/>
              </a:ext>
            </a:extLst>
          </p:cNvPr>
          <p:cNvPicPr>
            <a:picLocks noChangeAspect="1"/>
          </p:cNvPicPr>
          <p:nvPr/>
        </p:nvPicPr>
        <p:blipFill>
          <a:blip r:embed="rId6"/>
          <a:stretch>
            <a:fillRect/>
          </a:stretch>
        </p:blipFill>
        <p:spPr>
          <a:xfrm>
            <a:off x="4622681" y="1150052"/>
            <a:ext cx="4261746" cy="2314296"/>
          </a:xfrm>
          <a:prstGeom prst="rect">
            <a:avLst/>
          </a:prstGeom>
        </p:spPr>
      </p:pic>
      <p:sp>
        <p:nvSpPr>
          <p:cNvPr id="12" name="Shape 538">
            <a:extLst>
              <a:ext uri="{FF2B5EF4-FFF2-40B4-BE49-F238E27FC236}">
                <a16:creationId xmlns:a16="http://schemas.microsoft.com/office/drawing/2014/main" id="{4DB6DE08-B7A8-44B5-A384-1B88EA6FBBC3}"/>
              </a:ext>
            </a:extLst>
          </p:cNvPr>
          <p:cNvSpPr txBox="1"/>
          <p:nvPr/>
        </p:nvSpPr>
        <p:spPr>
          <a:xfrm>
            <a:off x="4521320" y="3460506"/>
            <a:ext cx="4460793" cy="532942"/>
          </a:xfrm>
          <a:prstGeom prst="rect">
            <a:avLst/>
          </a:prstGeom>
          <a:noFill/>
          <a:ln>
            <a:noFill/>
          </a:ln>
        </p:spPr>
        <p:txBody>
          <a:bodyPr spcFirstLastPara="1" wrap="square" lIns="91425" tIns="45700" rIns="91425" bIns="45700" anchor="t" anchorCtr="0">
            <a:noAutofit/>
          </a:bodyPr>
          <a:lstStyle/>
          <a:p>
            <a:pPr lvl="0" algn="r"/>
            <a:r>
              <a:rPr lang="en-US" sz="1000">
                <a:solidFill>
                  <a:schemeClr val="tx1"/>
                </a:solidFill>
                <a:latin typeface="Calibri"/>
                <a:ea typeface="Calibri"/>
                <a:cs typeface="Calibri"/>
                <a:sym typeface="Calibri"/>
              </a:rPr>
              <a:t>Mapped: How climate change affects extreme weather around the world</a:t>
            </a:r>
            <a:br>
              <a:rPr lang="en-US" sz="1000">
                <a:solidFill>
                  <a:schemeClr val="tx1"/>
                </a:solidFill>
                <a:latin typeface="Calibri"/>
                <a:ea typeface="Calibri"/>
                <a:cs typeface="Calibri"/>
                <a:sym typeface="Calibri"/>
              </a:rPr>
            </a:br>
            <a:r>
              <a:rPr lang="en-US" sz="1000">
                <a:solidFill>
                  <a:schemeClr val="tx1"/>
                </a:solidFill>
                <a:latin typeface="Calibri"/>
                <a:ea typeface="Calibri"/>
                <a:cs typeface="Calibri"/>
                <a:sym typeface="Calibri"/>
              </a:rPr>
              <a:t>https://www.carbonbrief.org/mapped-how-climate-change-affects-extreme-weather-around-the-world</a:t>
            </a:r>
            <a:endParaRPr sz="1000">
              <a:solidFill>
                <a:schemeClr val="tx1"/>
              </a:solidFill>
              <a:latin typeface="Calibri"/>
              <a:ea typeface="Calibri"/>
              <a:cs typeface="Calibri"/>
              <a:sym typeface="Calibri"/>
            </a:endParaRPr>
          </a:p>
        </p:txBody>
      </p:sp>
      <p:sp>
        <p:nvSpPr>
          <p:cNvPr id="13" name="Textfeld 12">
            <a:extLst>
              <a:ext uri="{FF2B5EF4-FFF2-40B4-BE49-F238E27FC236}">
                <a16:creationId xmlns:a16="http://schemas.microsoft.com/office/drawing/2014/main" id="{EC916153-1A27-4CB6-888E-F4354CB79290}"/>
              </a:ext>
            </a:extLst>
          </p:cNvPr>
          <p:cNvSpPr txBox="1"/>
          <p:nvPr/>
        </p:nvSpPr>
        <p:spPr>
          <a:xfrm flipH="1">
            <a:off x="239150" y="70340"/>
            <a:ext cx="8676249" cy="461665"/>
          </a:xfrm>
          <a:prstGeom prst="rect">
            <a:avLst/>
          </a:prstGeom>
          <a:noFill/>
        </p:spPr>
        <p:txBody>
          <a:bodyPr wrap="square" rtlCol="0">
            <a:spAutoFit/>
          </a:bodyPr>
          <a:lstStyle/>
          <a:p>
            <a:pPr lvl="0" algn="ctr"/>
            <a:r>
              <a:rPr lang="en-US" sz="2400">
                <a:solidFill>
                  <a:schemeClr val="tx1"/>
                </a:solidFill>
              </a:rPr>
              <a:t>Climate change impacts</a:t>
            </a:r>
          </a:p>
        </p:txBody>
      </p:sp>
      <p:pic>
        <p:nvPicPr>
          <p:cNvPr id="4" name="Grafik 3">
            <a:extLst>
              <a:ext uri="{FF2B5EF4-FFF2-40B4-BE49-F238E27FC236}">
                <a16:creationId xmlns:a16="http://schemas.microsoft.com/office/drawing/2014/main" id="{B2E04138-44E8-510B-8CBD-776B4E82221D}"/>
              </a:ext>
            </a:extLst>
          </p:cNvPr>
          <p:cNvPicPr>
            <a:picLocks noChangeAspect="1"/>
          </p:cNvPicPr>
          <p:nvPr/>
        </p:nvPicPr>
        <p:blipFill>
          <a:blip r:embed="rId7"/>
          <a:stretch>
            <a:fillRect/>
          </a:stretch>
        </p:blipFill>
        <p:spPr>
          <a:xfrm>
            <a:off x="4240871" y="4603068"/>
            <a:ext cx="651513" cy="481553"/>
          </a:xfrm>
          <a:prstGeom prst="rect">
            <a:avLst/>
          </a:prstGeom>
          <a:solidFill>
            <a:schemeClr val="bg1">
              <a:lumMod val="85000"/>
            </a:schemeClr>
          </a:solid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4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4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4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4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p:cNvSpPr txBox="1"/>
          <p:nvPr/>
        </p:nvSpPr>
        <p:spPr>
          <a:xfrm>
            <a:off x="1116664" y="1287759"/>
            <a:ext cx="6935598" cy="646331"/>
          </a:xfrm>
          <a:prstGeom prst="rect">
            <a:avLst/>
          </a:prstGeom>
          <a:noFill/>
        </p:spPr>
        <p:txBody>
          <a:bodyPr wrap="square" rtlCol="0">
            <a:spAutoFit/>
          </a:bodyPr>
          <a:lstStyle/>
          <a:p>
            <a:pPr algn="ctr"/>
            <a:r>
              <a:rPr lang="en-US" sz="3600">
                <a:solidFill>
                  <a:schemeClr val="tx1"/>
                </a:solidFill>
                <a:latin typeface="Calibri" panose="020F0502020204030204" pitchFamily="34" charset="0"/>
                <a:cs typeface="Calibri" panose="020F0502020204030204" pitchFamily="34" charset="0"/>
              </a:rPr>
              <a:t>Bärbel Winkler</a:t>
            </a:r>
          </a:p>
        </p:txBody>
      </p:sp>
      <p:sp>
        <p:nvSpPr>
          <p:cNvPr id="9" name="TextBox 8"/>
          <p:cNvSpPr txBox="1"/>
          <p:nvPr/>
        </p:nvSpPr>
        <p:spPr>
          <a:xfrm>
            <a:off x="1110976" y="2493516"/>
            <a:ext cx="6935598" cy="492443"/>
          </a:xfrm>
          <a:prstGeom prst="rect">
            <a:avLst/>
          </a:prstGeom>
          <a:noFill/>
        </p:spPr>
        <p:txBody>
          <a:bodyPr wrap="square" rtlCol="0">
            <a:spAutoFit/>
          </a:bodyPr>
          <a:lstStyle/>
          <a:p>
            <a:pPr algn="ctr"/>
            <a:r>
              <a:rPr lang="en-US" sz="2600">
                <a:solidFill>
                  <a:schemeClr val="tx1"/>
                </a:solidFill>
                <a:latin typeface="Calibri" panose="020F0502020204030204" pitchFamily="34" charset="0"/>
                <a:cs typeface="Calibri" panose="020F0502020204030204" pitchFamily="34" charset="0"/>
              </a:rPr>
              <a:t>Email – </a:t>
            </a:r>
            <a:r>
              <a:rPr lang="en-US" sz="2600" err="1">
                <a:solidFill>
                  <a:schemeClr val="tx1"/>
                </a:solidFill>
                <a:latin typeface="Calibri" panose="020F0502020204030204" pitchFamily="34" charset="0"/>
                <a:cs typeface="Calibri" panose="020F0502020204030204" pitchFamily="34" charset="0"/>
              </a:rPr>
              <a:t>baerbelw</a:t>
            </a:r>
            <a:r>
              <a:rPr lang="en-US" sz="2600">
                <a:solidFill>
                  <a:schemeClr val="tx1"/>
                </a:solidFill>
                <a:latin typeface="Calibri" panose="020F0502020204030204" pitchFamily="34" charset="0"/>
                <a:cs typeface="Calibri" panose="020F0502020204030204" pitchFamily="34" charset="0"/>
              </a:rPr>
              <a:t>[AT]</a:t>
            </a:r>
            <a:r>
              <a:rPr lang="en-US" sz="2600" err="1">
                <a:solidFill>
                  <a:schemeClr val="tx1"/>
                </a:solidFill>
                <a:latin typeface="Calibri" panose="020F0502020204030204" pitchFamily="34" charset="0"/>
                <a:cs typeface="Calibri" panose="020F0502020204030204" pitchFamily="34" charset="0"/>
              </a:rPr>
              <a:t>skepticalscience</a:t>
            </a:r>
            <a:r>
              <a:rPr lang="en-US" sz="2600">
                <a:solidFill>
                  <a:schemeClr val="tx1"/>
                </a:solidFill>
                <a:latin typeface="Calibri" panose="020F0502020204030204" pitchFamily="34" charset="0"/>
                <a:cs typeface="Calibri" panose="020F0502020204030204" pitchFamily="34" charset="0"/>
              </a:rPr>
              <a:t>[DOT]com</a:t>
            </a:r>
          </a:p>
        </p:txBody>
      </p:sp>
      <p:sp>
        <p:nvSpPr>
          <p:cNvPr id="10" name="TextBox 9"/>
          <p:cNvSpPr txBox="1"/>
          <p:nvPr/>
        </p:nvSpPr>
        <p:spPr>
          <a:xfrm>
            <a:off x="1110976" y="3396174"/>
            <a:ext cx="6935598" cy="492443"/>
          </a:xfrm>
          <a:prstGeom prst="rect">
            <a:avLst/>
          </a:prstGeom>
          <a:noFill/>
        </p:spPr>
        <p:txBody>
          <a:bodyPr wrap="square" rtlCol="0">
            <a:spAutoFit/>
          </a:bodyPr>
          <a:lstStyle/>
          <a:p>
            <a:pPr algn="ctr"/>
            <a:r>
              <a:rPr lang="en-US" sz="2600">
                <a:solidFill>
                  <a:schemeClr val="tx1"/>
                </a:solidFill>
                <a:latin typeface="Calibri" panose="020F0502020204030204" pitchFamily="34" charset="0"/>
                <a:cs typeface="Calibri" panose="020F0502020204030204" pitchFamily="34" charset="0"/>
              </a:rPr>
              <a:t>Web - https://skepticalscience.com</a:t>
            </a:r>
          </a:p>
        </p:txBody>
      </p:sp>
      <p:sp>
        <p:nvSpPr>
          <p:cNvPr id="11" name="TextBox 10"/>
          <p:cNvSpPr txBox="1"/>
          <p:nvPr/>
        </p:nvSpPr>
        <p:spPr>
          <a:xfrm>
            <a:off x="1110976" y="2944845"/>
            <a:ext cx="6935598" cy="492443"/>
          </a:xfrm>
          <a:prstGeom prst="rect">
            <a:avLst/>
          </a:prstGeom>
          <a:noFill/>
        </p:spPr>
        <p:txBody>
          <a:bodyPr wrap="square" rtlCol="0">
            <a:spAutoFit/>
          </a:bodyPr>
          <a:lstStyle/>
          <a:p>
            <a:pPr algn="ctr"/>
            <a:r>
              <a:rPr lang="en-US" sz="2600">
                <a:solidFill>
                  <a:schemeClr val="tx1"/>
                </a:solidFill>
                <a:latin typeface="Calibri" panose="020F0502020204030204" pitchFamily="34" charset="0"/>
                <a:cs typeface="Calibri" panose="020F0502020204030204" pitchFamily="34" charset="0"/>
              </a:rPr>
              <a:t>Profile - https://sks.to/BaerbelW</a:t>
            </a:r>
          </a:p>
        </p:txBody>
      </p:sp>
      <p:sp>
        <p:nvSpPr>
          <p:cNvPr id="7" name="TextBox 7">
            <a:extLst>
              <a:ext uri="{FF2B5EF4-FFF2-40B4-BE49-F238E27FC236}">
                <a16:creationId xmlns:a16="http://schemas.microsoft.com/office/drawing/2014/main" id="{70BAACFA-3EEE-478D-AEA9-447B145B33E4}"/>
              </a:ext>
            </a:extLst>
          </p:cNvPr>
          <p:cNvSpPr txBox="1"/>
          <p:nvPr/>
        </p:nvSpPr>
        <p:spPr>
          <a:xfrm>
            <a:off x="1105775" y="657858"/>
            <a:ext cx="6935598" cy="646331"/>
          </a:xfrm>
          <a:prstGeom prst="rect">
            <a:avLst/>
          </a:prstGeom>
          <a:noFill/>
        </p:spPr>
        <p:txBody>
          <a:bodyPr wrap="square" rtlCol="0">
            <a:spAutoFit/>
          </a:bodyPr>
          <a:lstStyle/>
          <a:p>
            <a:pPr algn="ctr"/>
            <a:r>
              <a:rPr lang="en-US" sz="3600">
                <a:solidFill>
                  <a:schemeClr val="tx1"/>
                </a:solidFill>
                <a:latin typeface="Calibri" panose="020F0502020204030204" pitchFamily="34" charset="0"/>
                <a:cs typeface="Calibri" panose="020F0502020204030204" pitchFamily="34" charset="0"/>
              </a:rPr>
              <a:t>Slide-deck put together by</a:t>
            </a:r>
          </a:p>
        </p:txBody>
      </p:sp>
      <p:sp>
        <p:nvSpPr>
          <p:cNvPr id="12" name="TextBox 15">
            <a:extLst>
              <a:ext uri="{FF2B5EF4-FFF2-40B4-BE49-F238E27FC236}">
                <a16:creationId xmlns:a16="http://schemas.microsoft.com/office/drawing/2014/main" id="{4E298874-7FDD-4332-B927-7F677957F5C8}"/>
              </a:ext>
            </a:extLst>
          </p:cNvPr>
          <p:cNvSpPr txBox="1"/>
          <p:nvPr/>
        </p:nvSpPr>
        <p:spPr>
          <a:xfrm>
            <a:off x="0" y="3847503"/>
            <a:ext cx="9144000" cy="492443"/>
          </a:xfrm>
          <a:prstGeom prst="rect">
            <a:avLst/>
          </a:prstGeom>
          <a:noFill/>
        </p:spPr>
        <p:txBody>
          <a:bodyPr wrap="square" rtlCol="0">
            <a:spAutoFit/>
          </a:bodyPr>
          <a:lstStyle/>
          <a:p>
            <a:pPr algn="ctr"/>
            <a:r>
              <a:rPr lang="en-US" sz="2600">
                <a:solidFill>
                  <a:schemeClr val="tx1"/>
                </a:solidFill>
                <a:latin typeface="Calibri" panose="020F0502020204030204" pitchFamily="34" charset="0"/>
                <a:cs typeface="Calibri" panose="020F0502020204030204" pitchFamily="34" charset="0"/>
              </a:rPr>
              <a:t>FLICC Cheat Sheet – https://sks.to/flicc-cheat-sheet</a:t>
            </a:r>
          </a:p>
        </p:txBody>
      </p:sp>
      <p:pic>
        <p:nvPicPr>
          <p:cNvPr id="13" name="Grafik 12">
            <a:extLst>
              <a:ext uri="{FF2B5EF4-FFF2-40B4-BE49-F238E27FC236}">
                <a16:creationId xmlns:a16="http://schemas.microsoft.com/office/drawing/2014/main" id="{BECBBDF2-5395-4F08-8D8A-77DB8AEA8438}"/>
              </a:ext>
            </a:extLst>
          </p:cNvPr>
          <p:cNvPicPr>
            <a:picLocks noChangeAspect="1"/>
          </p:cNvPicPr>
          <p:nvPr/>
        </p:nvPicPr>
        <p:blipFill>
          <a:blip r:embed="rId2"/>
          <a:stretch>
            <a:fillRect/>
          </a:stretch>
        </p:blipFill>
        <p:spPr>
          <a:xfrm>
            <a:off x="4253018" y="1957914"/>
            <a:ext cx="651513" cy="481553"/>
          </a:xfrm>
          <a:prstGeom prst="rect">
            <a:avLst/>
          </a:prstGeom>
        </p:spPr>
      </p:pic>
    </p:spTree>
    <p:extLst>
      <p:ext uri="{BB962C8B-B14F-4D97-AF65-F5344CB8AC3E}">
        <p14:creationId xmlns:p14="http://schemas.microsoft.com/office/powerpoint/2010/main" val="2010888295"/>
      </p:ext>
    </p:extLst>
  </p:cSld>
  <p:clrMapOvr>
    <a:masterClrMapping/>
  </p:clrMapOvr>
</p:sld>
</file>

<file path=ppt/theme/theme1.xml><?xml version="1.0" encoding="utf-8"?>
<a:theme xmlns:a="http://schemas.openxmlformats.org/drawingml/2006/main" name="Sense101x">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3581</Words>
  <Application>Microsoft Office PowerPoint</Application>
  <PresentationFormat>Bildschirmpräsentation (16:9)</PresentationFormat>
  <Paragraphs>568</Paragraphs>
  <Slides>46</Slides>
  <Notes>44</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46</vt:i4>
      </vt:variant>
    </vt:vector>
  </HeadingPairs>
  <TitlesOfParts>
    <vt:vector size="50" baseType="lpstr">
      <vt:lpstr>Century Gothic</vt:lpstr>
      <vt:lpstr>Arial</vt:lpstr>
      <vt:lpstr>Calibri</vt:lpstr>
      <vt:lpstr>Sense101x</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Bärbel Winkler</dc:creator>
  <cp:lastModifiedBy>Bärbel Winkler</cp:lastModifiedBy>
  <cp:revision>93</cp:revision>
  <cp:lastPrinted>2026-10-31T13:05:00Z</cp:lastPrinted>
  <dcterms:modified xsi:type="dcterms:W3CDTF">2026-10-31T13:09:42Z</dcterms:modified>
</cp:coreProperties>
</file>