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44"/>
  </p:notesMasterIdLst>
  <p:sldIdLst>
    <p:sldId id="256" r:id="rId2"/>
    <p:sldId id="257" r:id="rId3"/>
    <p:sldId id="29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96" r:id="rId24"/>
    <p:sldId id="277" r:id="rId25"/>
    <p:sldId id="278" r:id="rId26"/>
    <p:sldId id="279" r:id="rId27"/>
    <p:sldId id="280" r:id="rId28"/>
    <p:sldId id="281" r:id="rId29"/>
    <p:sldId id="282" r:id="rId30"/>
    <p:sldId id="283" r:id="rId31"/>
    <p:sldId id="284" r:id="rId32"/>
    <p:sldId id="285" r:id="rId33"/>
    <p:sldId id="287" r:id="rId34"/>
    <p:sldId id="288" r:id="rId35"/>
    <p:sldId id="289" r:id="rId36"/>
    <p:sldId id="290" r:id="rId37"/>
    <p:sldId id="291" r:id="rId38"/>
    <p:sldId id="292" r:id="rId39"/>
    <p:sldId id="293" r:id="rId40"/>
    <p:sldId id="294" r:id="rId41"/>
    <p:sldId id="295"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erbel W" initials="" lastIdx="10" clrIdx="0"/>
  <p:cmAuthor id="1" name="Bärbel Winkler" initials="BW" lastIdx="2" clrIdx="1">
    <p:extLst>
      <p:ext uri="{19B8F6BF-5375-455C-9EA6-DF929625EA0E}">
        <p15:presenceInfo xmlns:p15="http://schemas.microsoft.com/office/powerpoint/2012/main" userId="b5a6c705532bac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38" d="100"/>
          <a:sy n="138" d="100"/>
        </p:scale>
        <p:origin x="756" y="102"/>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03T06:02:54.320" idx="1">
    <p:pos x="720" y="2889"/>
    <p:text>Ambiguity im Critical thinking paper</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maweb.org/en/index.asp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 name="Shape 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19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Shape 4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6" name="Shape 4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i="1">
                <a:solidFill>
                  <a:srgbClr val="333333"/>
                </a:solidFill>
                <a:highlight>
                  <a:srgbClr val="FFFFFF"/>
                </a:highlight>
                <a:latin typeface="Arial"/>
                <a:ea typeface="Arial"/>
                <a:cs typeface="Arial"/>
                <a:sym typeface="Arial"/>
              </a:rPr>
              <a:t>Figure from the </a:t>
            </a:r>
            <a:r>
              <a:rPr lang="en-US" sz="1050" i="1" u="sng">
                <a:solidFill>
                  <a:srgbClr val="0046AA"/>
                </a:solidFill>
                <a:highlight>
                  <a:srgbClr val="FFFFFF"/>
                </a:highlight>
                <a:latin typeface="Arial"/>
                <a:ea typeface="Arial"/>
                <a:cs typeface="Arial"/>
                <a:sym typeface="Arial"/>
                <a:hlinkClick r:id="rId3"/>
              </a:rPr>
              <a:t>Millennium </a:t>
            </a:r>
            <a:r>
              <a:rPr lang="en-US" sz="1050" i="1" u="sng">
                <a:solidFill>
                  <a:srgbClr val="004440"/>
                </a:solidFill>
                <a:highlight>
                  <a:srgbClr val="FFFFFF"/>
                </a:highlight>
                <a:latin typeface="Arial"/>
                <a:ea typeface="Arial"/>
                <a:cs typeface="Arial"/>
                <a:sym typeface="Arial"/>
                <a:hlinkClick r:id="rId3"/>
              </a:rPr>
              <a:t>Ecosystem</a:t>
            </a:r>
            <a:r>
              <a:rPr lang="en-US" sz="1050" i="1" u="sng">
                <a:solidFill>
                  <a:srgbClr val="0046AA"/>
                </a:solidFill>
                <a:highlight>
                  <a:srgbClr val="FFFFFF"/>
                </a:highlight>
                <a:latin typeface="Arial"/>
                <a:ea typeface="Arial"/>
                <a:cs typeface="Arial"/>
                <a:sym typeface="Arial"/>
                <a:hlinkClick r:id="rId3"/>
              </a:rPr>
              <a:t> Assessment</a:t>
            </a:r>
            <a:endParaRPr/>
          </a:p>
        </p:txBody>
      </p:sp>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i="1">
                <a:solidFill>
                  <a:srgbClr val="333333"/>
                </a:solidFill>
                <a:highlight>
                  <a:srgbClr val="FFFFFF"/>
                </a:highlight>
                <a:latin typeface="Arial"/>
                <a:ea typeface="Arial"/>
                <a:cs typeface="Arial"/>
                <a:sym typeface="Arial"/>
              </a:rPr>
              <a:t>Risks from </a:t>
            </a:r>
            <a:r>
              <a:rPr lang="en-US" sz="1050" i="1">
                <a:solidFill>
                  <a:srgbClr val="004440"/>
                </a:solidFill>
                <a:highlight>
                  <a:srgbClr val="FFFFFF"/>
                </a:highlight>
                <a:latin typeface="Arial"/>
                <a:ea typeface="Arial"/>
                <a:cs typeface="Arial"/>
                <a:sym typeface="Arial"/>
              </a:rPr>
              <a:t>climate change</a:t>
            </a:r>
            <a:r>
              <a:rPr lang="en-US" sz="1050" i="1">
                <a:solidFill>
                  <a:srgbClr val="333333"/>
                </a:solidFill>
                <a:highlight>
                  <a:srgbClr val="FFFFFF"/>
                </a:highlight>
                <a:latin typeface="Arial"/>
                <a:ea typeface="Arial"/>
                <a:cs typeface="Arial"/>
                <a:sym typeface="Arial"/>
              </a:rPr>
              <a:t>, by reason for concern (RFC). </a:t>
            </a:r>
            <a:r>
              <a:rPr lang="en-US" sz="1050" i="1">
                <a:solidFill>
                  <a:srgbClr val="004440"/>
                </a:solidFill>
                <a:highlight>
                  <a:srgbClr val="FFFFFF"/>
                </a:highlight>
                <a:latin typeface="Arial"/>
                <a:ea typeface="Arial"/>
                <a:cs typeface="Arial"/>
                <a:sym typeface="Arial"/>
              </a:rPr>
              <a:t>Climate change</a:t>
            </a:r>
            <a:r>
              <a:rPr lang="en-US" sz="1050" i="1">
                <a:solidFill>
                  <a:srgbClr val="333333"/>
                </a:solidFill>
                <a:highlight>
                  <a:srgbClr val="FFFFFF"/>
                </a:highlight>
                <a:latin typeface="Arial"/>
                <a:ea typeface="Arial"/>
                <a:cs typeface="Arial"/>
                <a:sym typeface="Arial"/>
              </a:rPr>
              <a:t> consequences are plotted against increases in global mean temperature (°C) after 1990. Each column corresponds to a specific RFC and represents additional outcomes associated with increasing global mean temperature. The color scheme represents progressively increasing levels of risk and should not be interpreted as representing ‘‘dangerous </a:t>
            </a:r>
            <a:r>
              <a:rPr lang="en-US" sz="1050" i="1">
                <a:solidFill>
                  <a:srgbClr val="004440"/>
                </a:solidFill>
                <a:highlight>
                  <a:srgbClr val="FFFFFF"/>
                </a:highlight>
                <a:latin typeface="Arial"/>
                <a:ea typeface="Arial"/>
                <a:cs typeface="Arial"/>
                <a:sym typeface="Arial"/>
              </a:rPr>
              <a:t>anthropogenic</a:t>
            </a:r>
            <a:r>
              <a:rPr lang="en-US" sz="1050" i="1">
                <a:solidFill>
                  <a:srgbClr val="333333"/>
                </a:solidFill>
                <a:highlight>
                  <a:srgbClr val="FFFFFF"/>
                </a:highlight>
                <a:latin typeface="Arial"/>
                <a:ea typeface="Arial"/>
                <a:cs typeface="Arial"/>
                <a:sym typeface="Arial"/>
              </a:rPr>
              <a:t>interference,’’ which is a value judgment. The historical period 1900 to 2000 warmed by 0.6 °C and led to some impacts. It should be noted that this figure addresses only how risks change as global mean temperature increases, not how risks might change at different rates of warming. Furthermore, it does not address when impacts might be realized, nor does it account for the effects of different development pathways on vulnerability.</a:t>
            </a:r>
            <a:endParaRPr/>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41" name="Shape 5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alf Screen Layout">
  <p:cSld name="Half Screen Layout">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14" name="Shape 14"/>
          <p:cNvSpPr txBox="1">
            <a:spLocks noGrp="1"/>
          </p:cNvSpPr>
          <p:nvPr>
            <p:ph type="title"/>
          </p:nvPr>
        </p:nvSpPr>
        <p:spPr>
          <a:xfrm>
            <a:off x="4578048" y="574527"/>
            <a:ext cx="3598333" cy="630123"/>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FFFFF"/>
              </a:buClr>
              <a:buSzPts val="1400"/>
              <a:buFont typeface="Century Gothic"/>
              <a:buNone/>
              <a:defRPr sz="36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 name="Shape 15"/>
          <p:cNvSpPr txBox="1">
            <a:spLocks noGrp="1"/>
          </p:cNvSpPr>
          <p:nvPr>
            <p:ph type="body" idx="1"/>
          </p:nvPr>
        </p:nvSpPr>
        <p:spPr>
          <a:xfrm>
            <a:off x="4578350" y="1246188"/>
            <a:ext cx="3597275" cy="3317875"/>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2"/>
          </p:nvPr>
        </p:nvSpPr>
        <p:spPr>
          <a:xfrm>
            <a:off x="4578350" y="4599667"/>
            <a:ext cx="3597275"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alf Screen Image">
  <p:cSld name="Half Screen Image">
    <p:spTree>
      <p:nvGrpSpPr>
        <p:cNvPr id="1" name="Shape 17"/>
        <p:cNvGrpSpPr/>
        <p:nvPr/>
      </p:nvGrpSpPr>
      <p:grpSpPr>
        <a:xfrm>
          <a:off x="0" y="0"/>
          <a:ext cx="0" cy="0"/>
          <a:chOff x="0" y="0"/>
          <a:chExt cx="0" cy="0"/>
        </a:xfrm>
      </p:grpSpPr>
      <p:pic>
        <p:nvPicPr>
          <p:cNvPr id="18" name="Shape 18"/>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19" name="Shape 19"/>
          <p:cNvSpPr txBox="1">
            <a:spLocks noGrp="1"/>
          </p:cNvSpPr>
          <p:nvPr>
            <p:ph type="body" idx="1"/>
          </p:nvPr>
        </p:nvSpPr>
        <p:spPr>
          <a:xfrm>
            <a:off x="4578350" y="4599667"/>
            <a:ext cx="3597275"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e Up Layout">
  <p:cSld name="Close Up Layout">
    <p:spTree>
      <p:nvGrpSpPr>
        <p:cNvPr id="1" name="Shape 20"/>
        <p:cNvGrpSpPr/>
        <p:nvPr/>
      </p:nvGrpSpPr>
      <p:grpSpPr>
        <a:xfrm>
          <a:off x="0" y="0"/>
          <a:ext cx="0" cy="0"/>
          <a:chOff x="0" y="0"/>
          <a:chExt cx="0" cy="0"/>
        </a:xfrm>
      </p:grpSpPr>
      <p:pic>
        <p:nvPicPr>
          <p:cNvPr id="21" name="Shape 21"/>
          <p:cNvPicPr preferRelativeResize="0"/>
          <p:nvPr/>
        </p:nvPicPr>
        <p:blipFill rotWithShape="1">
          <a:blip r:embed="rId2">
            <a:alphaModFix/>
          </a:blip>
          <a:srcRect/>
          <a:stretch/>
        </p:blipFill>
        <p:spPr>
          <a:xfrm>
            <a:off x="0" y="0"/>
            <a:ext cx="9144000" cy="51383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Full Screen Layout">
  <p:cSld name="1_Full Screen Layout">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24" name="Shape 24"/>
          <p:cNvSpPr txBox="1">
            <a:spLocks noGrp="1"/>
          </p:cNvSpPr>
          <p:nvPr>
            <p:ph type="title"/>
          </p:nvPr>
        </p:nvSpPr>
        <p:spPr>
          <a:xfrm>
            <a:off x="963719" y="574527"/>
            <a:ext cx="7216561" cy="630123"/>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FFFFF"/>
              </a:buClr>
              <a:buSzPts val="1400"/>
              <a:buFont typeface="Century Gothic"/>
              <a:buNone/>
              <a:defRPr sz="36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963719" y="1246188"/>
            <a:ext cx="7216562" cy="3317875"/>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2"/>
          </p:nvPr>
        </p:nvSpPr>
        <p:spPr>
          <a:xfrm>
            <a:off x="959063" y="4599667"/>
            <a:ext cx="7216562"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Screen Title">
  <p:cSld name="Full Screen Title">
    <p:spTree>
      <p:nvGrpSpPr>
        <p:cNvPr id="1" name="Shape 27"/>
        <p:cNvGrpSpPr/>
        <p:nvPr/>
      </p:nvGrpSpPr>
      <p:grpSpPr>
        <a:xfrm>
          <a:off x="0" y="0"/>
          <a:ext cx="0" cy="0"/>
          <a:chOff x="0" y="0"/>
          <a:chExt cx="0" cy="0"/>
        </a:xfrm>
      </p:grpSpPr>
      <p:pic>
        <p:nvPicPr>
          <p:cNvPr id="28" name="Shape 28" descr="Title Screen.eps"/>
          <p:cNvPicPr preferRelativeResize="0"/>
          <p:nvPr/>
        </p:nvPicPr>
        <p:blipFill rotWithShape="1">
          <a:blip r:embed="rId2">
            <a:alphaModFix/>
          </a:blip>
          <a:srcRect/>
          <a:stretch/>
        </p:blipFill>
        <p:spPr>
          <a:xfrm>
            <a:off x="0" y="0"/>
            <a:ext cx="9141714" cy="5143500"/>
          </a:xfrm>
          <a:prstGeom prst="rect">
            <a:avLst/>
          </a:prstGeom>
          <a:noFill/>
          <a:ln>
            <a:noFill/>
          </a:ln>
        </p:spPr>
      </p:pic>
      <p:sp>
        <p:nvSpPr>
          <p:cNvPr id="29" name="Shape 29"/>
          <p:cNvSpPr txBox="1">
            <a:spLocks noGrp="1"/>
          </p:cNvSpPr>
          <p:nvPr>
            <p:ph type="body" idx="1"/>
          </p:nvPr>
        </p:nvSpPr>
        <p:spPr>
          <a:xfrm>
            <a:off x="963613" y="2998796"/>
            <a:ext cx="7216775" cy="347662"/>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rgbClr val="FFFFFF"/>
              </a:buClr>
              <a:buSzPts val="18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Half Screen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4578048" y="574527"/>
            <a:ext cx="3598333" cy="630123"/>
          </a:xfrm>
        </p:spPr>
        <p:txBody>
          <a:bodyPr anchor="t">
            <a:noAutofit/>
          </a:bodyPr>
          <a:lstStyle>
            <a:lvl1pPr algn="l">
              <a:defRPr sz="3600" b="1" i="0" cap="all" spc="0">
                <a:solidFill>
                  <a:srgbClr val="FFFFFF"/>
                </a:solidFill>
                <a:latin typeface="Century Gothic"/>
                <a:cs typeface="Century Gothic"/>
              </a:defRPr>
            </a:lvl1pPr>
          </a:lstStyle>
          <a:p>
            <a:r>
              <a:rPr lang="en-AU" dirty="0"/>
              <a:t>Title</a:t>
            </a:r>
            <a:endParaRPr lang="en-US" dirty="0"/>
          </a:p>
        </p:txBody>
      </p:sp>
      <p:sp>
        <p:nvSpPr>
          <p:cNvPr id="13" name="Text Placeholder 12"/>
          <p:cNvSpPr>
            <a:spLocks noGrp="1"/>
          </p:cNvSpPr>
          <p:nvPr>
            <p:ph type="body" sz="quarter" idx="10"/>
          </p:nvPr>
        </p:nvSpPr>
        <p:spPr>
          <a:xfrm>
            <a:off x="4578350" y="1246188"/>
            <a:ext cx="3597275" cy="3317875"/>
          </a:xfrm>
        </p:spPr>
        <p:txBody>
          <a:bodyPr>
            <a:noAutofit/>
          </a:bodyPr>
          <a:lstStyle>
            <a:lvl1pPr>
              <a:defRPr sz="1800" b="0" i="0" baseline="0">
                <a:solidFill>
                  <a:srgbClr val="FFFFFF"/>
                </a:solidFill>
                <a:latin typeface="Century Gothic"/>
                <a:cs typeface="Century Gothic"/>
              </a:defRPr>
            </a:lvl1pPr>
            <a:lvl2pPr>
              <a:defRPr sz="1800" b="0" i="0">
                <a:solidFill>
                  <a:srgbClr val="FFFFFF"/>
                </a:solidFill>
                <a:latin typeface="Century Gothic"/>
                <a:cs typeface="Century Gothic"/>
              </a:defRPr>
            </a:lvl2pPr>
            <a:lvl3pPr>
              <a:defRPr sz="1800" b="0" i="0">
                <a:solidFill>
                  <a:srgbClr val="FFFFFF"/>
                </a:solidFill>
                <a:latin typeface="Century Gothic"/>
                <a:cs typeface="Century Gothic"/>
              </a:defRPr>
            </a:lvl3pPr>
            <a:lvl4pPr>
              <a:defRPr sz="1800" b="0" i="0">
                <a:solidFill>
                  <a:srgbClr val="FFFFFF"/>
                </a:solidFill>
                <a:latin typeface="Century Gothic"/>
                <a:cs typeface="Century Gothic"/>
              </a:defRPr>
            </a:lvl4pPr>
            <a:lvl5pPr>
              <a:defRPr sz="1800" b="0" i="0">
                <a:solidFill>
                  <a:srgbClr val="FFFFFF"/>
                </a:solidFill>
                <a:latin typeface="Century Gothic"/>
                <a:cs typeface="Century Gothic"/>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US" dirty="0"/>
          </a:p>
        </p:txBody>
      </p:sp>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a:t>Attribution #</a:t>
            </a:r>
            <a:endParaRPr lang="en-US" dirty="0"/>
          </a:p>
        </p:txBody>
      </p:sp>
    </p:spTree>
    <p:extLst>
      <p:ext uri="{BB962C8B-B14F-4D97-AF65-F5344CB8AC3E}">
        <p14:creationId xmlns:p14="http://schemas.microsoft.com/office/powerpoint/2010/main" val="3355112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6375"/>
            <a:ext cx="8229600" cy="85725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FFFFFF"/>
              </a:buClr>
              <a:buSzPts val="1400"/>
              <a:buFont typeface="Century Gothic"/>
              <a:buNone/>
              <a:defRPr sz="44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200154"/>
            <a:ext cx="8229600" cy="3394075"/>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 Target="slide4.xml"/><Relationship Id="rId7"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31.gi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1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1.gif"/><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hyperlink" Target="http://www.maweb.org/en/index.asp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slide" Target="slide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9.xml"/><Relationship Id="rId18" Type="http://schemas.openxmlformats.org/officeDocument/2006/relationships/slide" Target="slide17.xml"/><Relationship Id="rId26" Type="http://schemas.openxmlformats.org/officeDocument/2006/relationships/slide" Target="slide28.xml"/><Relationship Id="rId39" Type="http://schemas.openxmlformats.org/officeDocument/2006/relationships/slide" Target="slide32.xml"/><Relationship Id="rId3" Type="http://schemas.openxmlformats.org/officeDocument/2006/relationships/slide" Target="slide7.xml"/><Relationship Id="rId21" Type="http://schemas.openxmlformats.org/officeDocument/2006/relationships/slide" Target="slide20.xml"/><Relationship Id="rId34" Type="http://schemas.openxmlformats.org/officeDocument/2006/relationships/slide" Target="slide37.xml"/><Relationship Id="rId7" Type="http://schemas.openxmlformats.org/officeDocument/2006/relationships/slide" Target="slide11.xml"/><Relationship Id="rId12" Type="http://schemas.openxmlformats.org/officeDocument/2006/relationships/slide" Target="slide8.xml"/><Relationship Id="rId17" Type="http://schemas.openxmlformats.org/officeDocument/2006/relationships/slide" Target="slide25.xml"/><Relationship Id="rId25" Type="http://schemas.openxmlformats.org/officeDocument/2006/relationships/slide" Target="slide27.xml"/><Relationship Id="rId33" Type="http://schemas.openxmlformats.org/officeDocument/2006/relationships/slide" Target="slide36.xml"/><Relationship Id="rId38" Type="http://schemas.openxmlformats.org/officeDocument/2006/relationships/slide" Target="slide41.xml"/><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slide" Target="slide19.xml"/><Relationship Id="rId29"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16.xml"/><Relationship Id="rId24" Type="http://schemas.openxmlformats.org/officeDocument/2006/relationships/slide" Target="slide26.xml"/><Relationship Id="rId32" Type="http://schemas.openxmlformats.org/officeDocument/2006/relationships/slide" Target="slide35.xml"/><Relationship Id="rId37" Type="http://schemas.openxmlformats.org/officeDocument/2006/relationships/slide" Target="slide40.xml"/><Relationship Id="rId5" Type="http://schemas.openxmlformats.org/officeDocument/2006/relationships/slide" Target="slide5.xml"/><Relationship Id="rId15" Type="http://schemas.openxmlformats.org/officeDocument/2006/relationships/slide" Target="slide14.xml"/><Relationship Id="rId23" Type="http://schemas.openxmlformats.org/officeDocument/2006/relationships/slide" Target="slide24.xml"/><Relationship Id="rId28" Type="http://schemas.openxmlformats.org/officeDocument/2006/relationships/slide" Target="slide30.xml"/><Relationship Id="rId36" Type="http://schemas.openxmlformats.org/officeDocument/2006/relationships/slide" Target="slide39.xml"/><Relationship Id="rId10" Type="http://schemas.openxmlformats.org/officeDocument/2006/relationships/slide" Target="slide10.xml"/><Relationship Id="rId19" Type="http://schemas.openxmlformats.org/officeDocument/2006/relationships/slide" Target="slide18.xml"/><Relationship Id="rId31" Type="http://schemas.openxmlformats.org/officeDocument/2006/relationships/slide" Target="slide33.xml"/><Relationship Id="rId4" Type="http://schemas.openxmlformats.org/officeDocument/2006/relationships/slide" Target="slide6.xml"/><Relationship Id="rId9" Type="http://schemas.openxmlformats.org/officeDocument/2006/relationships/slide" Target="slide15.xml"/><Relationship Id="rId14" Type="http://schemas.openxmlformats.org/officeDocument/2006/relationships/slide" Target="slide22.xml"/><Relationship Id="rId22" Type="http://schemas.openxmlformats.org/officeDocument/2006/relationships/slide" Target="slide21.xml"/><Relationship Id="rId27" Type="http://schemas.openxmlformats.org/officeDocument/2006/relationships/slide" Target="slide29.xml"/><Relationship Id="rId30" Type="http://schemas.openxmlformats.org/officeDocument/2006/relationships/slide" Target="slide34.xml"/><Relationship Id="rId35" Type="http://schemas.openxmlformats.org/officeDocument/2006/relationships/slide" Target="slide38.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6.jpg"/><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hyperlink" Target="http://www.nature.com/scitable/knowledge/library/effects-of-rising-atmospheric-concentrations-of-carbon-1325410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slide" Target="slide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jp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521636" y="1298757"/>
            <a:ext cx="8088451" cy="15403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Font typeface="Arial"/>
              <a:buNone/>
            </a:pPr>
            <a:r>
              <a:rPr lang="en-US" sz="4000"/>
              <a:t>Fact - Myth - Fallacy</a:t>
            </a:r>
            <a:endParaRPr sz="4000"/>
          </a:p>
          <a:p>
            <a:pPr marL="0" marR="0" lvl="0" indent="0" algn="ctr" rtl="0">
              <a:spcBef>
                <a:spcPts val="0"/>
              </a:spcBef>
              <a:spcAft>
                <a:spcPts val="0"/>
              </a:spcAft>
              <a:buClr>
                <a:srgbClr val="FFFFFF"/>
              </a:buClr>
              <a:buFont typeface="Arial"/>
              <a:buNone/>
            </a:pPr>
            <a:r>
              <a:rPr lang="en-US" sz="4000"/>
              <a:t>Compilation of Slides</a:t>
            </a:r>
            <a:endParaRPr sz="4000"/>
          </a:p>
        </p:txBody>
      </p:sp>
      <p:pic>
        <p:nvPicPr>
          <p:cNvPr id="35" name="Shape 35"/>
          <p:cNvPicPr preferRelativeResize="0"/>
          <p:nvPr/>
        </p:nvPicPr>
        <p:blipFill rotWithShape="1">
          <a:blip r:embed="rId3">
            <a:alphaModFix/>
          </a:blip>
          <a:srcRect/>
          <a:stretch/>
        </p:blipFill>
        <p:spPr>
          <a:xfrm>
            <a:off x="5301287" y="3509648"/>
            <a:ext cx="2444445" cy="771787"/>
          </a:xfrm>
          <a:prstGeom prst="rect">
            <a:avLst/>
          </a:prstGeom>
          <a:noFill/>
          <a:ln>
            <a:noFill/>
          </a:ln>
        </p:spPr>
      </p:pic>
      <p:pic>
        <p:nvPicPr>
          <p:cNvPr id="36" name="Shape 36" descr="Denial101x-Banner-black-2.png"/>
          <p:cNvPicPr preferRelativeResize="0"/>
          <p:nvPr/>
        </p:nvPicPr>
        <p:blipFill>
          <a:blip r:embed="rId4">
            <a:alphaModFix/>
          </a:blip>
          <a:stretch>
            <a:fillRect/>
          </a:stretch>
        </p:blipFill>
        <p:spPr>
          <a:xfrm>
            <a:off x="1607900" y="3509650"/>
            <a:ext cx="2231773" cy="822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Shape 151"/>
          <p:cNvSpPr txBox="1"/>
          <p:nvPr/>
        </p:nvSpPr>
        <p:spPr>
          <a:xfrm>
            <a:off x="1242937" y="597655"/>
            <a:ext cx="3225000"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We can measure temperature in many ways and they all say the same thing - our planet is warming.</a:t>
            </a:r>
            <a:endParaRPr/>
          </a:p>
        </p:txBody>
      </p:sp>
      <p:sp>
        <p:nvSpPr>
          <p:cNvPr id="152" name="Shape 152"/>
          <p:cNvSpPr txBox="1"/>
          <p:nvPr/>
        </p:nvSpPr>
        <p:spPr>
          <a:xfrm>
            <a:off x="1242937" y="2136805"/>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thermometer record is unreliable.</a:t>
            </a:r>
            <a:endParaRPr sz="1800">
              <a:solidFill>
                <a:schemeClr val="lt1"/>
              </a:solidFill>
              <a:latin typeface="Calibri"/>
              <a:ea typeface="Calibri"/>
              <a:cs typeface="Calibri"/>
              <a:sym typeface="Calibri"/>
            </a:endParaRPr>
          </a:p>
        </p:txBody>
      </p:sp>
      <p:sp>
        <p:nvSpPr>
          <p:cNvPr id="153" name="Shape 153"/>
          <p:cNvSpPr txBox="1"/>
          <p:nvPr/>
        </p:nvSpPr>
        <p:spPr>
          <a:xfrm>
            <a:off x="1242937" y="3242425"/>
            <a:ext cx="3282721"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Just because measurements have uncertainties doesn't mean it's unknowable. The uncertainty is smaller than measured global warming.</a:t>
            </a:r>
            <a:endParaRPr/>
          </a:p>
        </p:txBody>
      </p:sp>
      <p:sp>
        <p:nvSpPr>
          <p:cNvPr id="156" name="Shape 15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http://sks.to/temp</a:t>
            </a:r>
            <a:endParaRPr sz="1200">
              <a:solidFill>
                <a:schemeClr val="lt1"/>
              </a:solidFill>
              <a:latin typeface="Calibri"/>
              <a:ea typeface="Calibri"/>
              <a:cs typeface="Calibri"/>
              <a:sym typeface="Calibri"/>
            </a:endParaRPr>
          </a:p>
        </p:txBody>
      </p:sp>
      <p:pic>
        <p:nvPicPr>
          <p:cNvPr id="157" name="Shape 157"/>
          <p:cNvPicPr preferRelativeResize="0"/>
          <p:nvPr/>
        </p:nvPicPr>
        <p:blipFill>
          <a:blip r:embed="rId3">
            <a:alphaModFix/>
          </a:blip>
          <a:stretch>
            <a:fillRect/>
          </a:stretch>
        </p:blipFill>
        <p:spPr>
          <a:xfrm>
            <a:off x="4574040" y="1530325"/>
            <a:ext cx="4292978" cy="2435875"/>
          </a:xfrm>
          <a:prstGeom prst="rect">
            <a:avLst/>
          </a:prstGeom>
          <a:noFill/>
          <a:ln>
            <a:noFill/>
          </a:ln>
        </p:spPr>
      </p:pic>
      <p:sp>
        <p:nvSpPr>
          <p:cNvPr id="158" name="Shape 158"/>
          <p:cNvSpPr txBox="1"/>
          <p:nvPr/>
        </p:nvSpPr>
        <p:spPr>
          <a:xfrm>
            <a:off x="4774500" y="3952746"/>
            <a:ext cx="4140900" cy="27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Denial101x - 2.4.1. - https://youtu.be/YKQiyBkt4Vs</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017E2F96-5D9C-40ED-92BA-68C97F0E74EC}"/>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111651DF-6219-4004-A9EB-D7D0A347A3DF}"/>
              </a:ext>
            </a:extLst>
          </p:cNvPr>
          <p:cNvSpPr txBox="1"/>
          <p:nvPr/>
        </p:nvSpPr>
        <p:spPr>
          <a:xfrm flipH="1">
            <a:off x="239150" y="77374"/>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26A91F49-1055-49E8-9F3E-5403AE0D2A37}"/>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46">
            <a:extLst>
              <a:ext uri="{FF2B5EF4-FFF2-40B4-BE49-F238E27FC236}">
                <a16:creationId xmlns:a16="http://schemas.microsoft.com/office/drawing/2014/main" id="{0A0FC924-30D0-496A-B0AA-95EC29D422E1}"/>
              </a:ext>
            </a:extLst>
          </p:cNvPr>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15" name="Shape 547" descr="jumpingtoconclusions-fmf.png">
            <a:extLst>
              <a:ext uri="{FF2B5EF4-FFF2-40B4-BE49-F238E27FC236}">
                <a16:creationId xmlns:a16="http://schemas.microsoft.com/office/drawing/2014/main" id="{2E722906-E333-4712-BAAB-38918CCD40F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B897D3C6-7666-4118-9CA1-7BFEB9528274}"/>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Shape 164" descr="jones_china.gif"/>
          <p:cNvPicPr preferRelativeResize="0"/>
          <p:nvPr/>
        </p:nvPicPr>
        <p:blipFill>
          <a:blip r:embed="rId3">
            <a:alphaModFix/>
          </a:blip>
          <a:stretch>
            <a:fillRect/>
          </a:stretch>
        </p:blipFill>
        <p:spPr>
          <a:xfrm>
            <a:off x="5070366" y="625963"/>
            <a:ext cx="3816490" cy="3759002"/>
          </a:xfrm>
          <a:prstGeom prst="rect">
            <a:avLst/>
          </a:prstGeom>
          <a:noFill/>
          <a:ln>
            <a:noFill/>
          </a:ln>
        </p:spPr>
      </p:pic>
      <p:sp>
        <p:nvSpPr>
          <p:cNvPr id="165" name="Shape 165"/>
          <p:cNvSpPr txBox="1"/>
          <p:nvPr/>
        </p:nvSpPr>
        <p:spPr>
          <a:xfrm>
            <a:off x="1242935" y="590619"/>
            <a:ext cx="3723919"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Urban heat has had minimal effect on the climate record, with much warming happening where there is little urban development.</a:t>
            </a:r>
            <a:endParaRPr/>
          </a:p>
        </p:txBody>
      </p:sp>
      <p:sp>
        <p:nvSpPr>
          <p:cNvPr id="166" name="Shape 166"/>
          <p:cNvSpPr txBox="1"/>
          <p:nvPr/>
        </p:nvSpPr>
        <p:spPr>
          <a:xfrm>
            <a:off x="1242935" y="2116771"/>
            <a:ext cx="381649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Urban development is responsible for much of global warming over the last century.</a:t>
            </a:r>
            <a:endParaRPr sz="1800">
              <a:solidFill>
                <a:schemeClr val="lt1"/>
              </a:solidFill>
              <a:latin typeface="Calibri"/>
              <a:ea typeface="Calibri"/>
              <a:cs typeface="Calibri"/>
              <a:sym typeface="Calibri"/>
            </a:endParaRPr>
          </a:p>
        </p:txBody>
      </p:sp>
      <p:sp>
        <p:nvSpPr>
          <p:cNvPr id="167" name="Shape 167"/>
          <p:cNvSpPr txBox="1"/>
          <p:nvPr/>
        </p:nvSpPr>
        <p:spPr>
          <a:xfrm>
            <a:off x="1242935" y="3286867"/>
            <a:ext cx="3787805" cy="1537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Just because urban heat might affect the climate record doesn't mean it does. Scientists have confirmed it has negligible effect.</a:t>
            </a:r>
            <a:endParaRPr/>
          </a:p>
        </p:txBody>
      </p:sp>
      <p:sp>
        <p:nvSpPr>
          <p:cNvPr id="170" name="Shape 17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http://sks.to/uhi</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B580FCF6-F490-4705-AF10-57A8C75743E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Textfeld 10">
            <a:extLst>
              <a:ext uri="{FF2B5EF4-FFF2-40B4-BE49-F238E27FC236}">
                <a16:creationId xmlns:a16="http://schemas.microsoft.com/office/drawing/2014/main" id="{048A1A02-9B0A-47BE-9A2F-7D486D64A362}"/>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2" name="Grafik 11">
            <a:extLst>
              <a:ext uri="{FF2B5EF4-FFF2-40B4-BE49-F238E27FC236}">
                <a16:creationId xmlns:a16="http://schemas.microsoft.com/office/drawing/2014/main" id="{C9330B61-211D-4A1E-8393-DF8C1DF2A7AC}"/>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3" name="Shape 546">
            <a:extLst>
              <a:ext uri="{FF2B5EF4-FFF2-40B4-BE49-F238E27FC236}">
                <a16:creationId xmlns:a16="http://schemas.microsoft.com/office/drawing/2014/main" id="{88425AA6-468B-49E2-A421-1D7D42ECA298}"/>
              </a:ext>
            </a:extLst>
          </p:cNvPr>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14" name="Shape 547" descr="jumpingtoconclusions-fmf.png">
            <a:extLst>
              <a:ext uri="{FF2B5EF4-FFF2-40B4-BE49-F238E27FC236}">
                <a16:creationId xmlns:a16="http://schemas.microsoft.com/office/drawing/2014/main" id="{3B5F19B9-DA0B-465E-9170-0C0FF8C5092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5" name="Shape 548">
            <a:extLst>
              <a:ext uri="{FF2B5EF4-FFF2-40B4-BE49-F238E27FC236}">
                <a16:creationId xmlns:a16="http://schemas.microsoft.com/office/drawing/2014/main" id="{44CBC492-BBBC-47D7-B230-D1BFFA9D6AE9}"/>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Shape 176"/>
          <p:cNvSpPr txBox="1"/>
          <p:nvPr/>
        </p:nvSpPr>
        <p:spPr>
          <a:xfrm>
            <a:off x="1235902" y="527310"/>
            <a:ext cx="3225000"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Slowing jet stream is causing Arctic cold air to leak down into Europe and North America, like an open fridge leaking cold air into the kitchen.</a:t>
            </a:r>
            <a:endParaRPr/>
          </a:p>
        </p:txBody>
      </p:sp>
      <p:sp>
        <p:nvSpPr>
          <p:cNvPr id="177" name="Shape 177"/>
          <p:cNvSpPr txBox="1"/>
          <p:nvPr/>
        </p:nvSpPr>
        <p:spPr>
          <a:xfrm>
            <a:off x="1235902" y="2394710"/>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Record cold winters disprove global warming.</a:t>
            </a:r>
            <a:endParaRPr sz="1800">
              <a:solidFill>
                <a:schemeClr val="lt1"/>
              </a:solidFill>
              <a:latin typeface="Calibri"/>
              <a:ea typeface="Calibri"/>
              <a:cs typeface="Calibri"/>
              <a:sym typeface="Calibri"/>
            </a:endParaRPr>
          </a:p>
        </p:txBody>
      </p:sp>
      <p:sp>
        <p:nvSpPr>
          <p:cNvPr id="178" name="Shape 178"/>
          <p:cNvSpPr txBox="1"/>
          <p:nvPr/>
        </p:nvSpPr>
        <p:spPr>
          <a:xfrm>
            <a:off x="1235902" y="3488610"/>
            <a:ext cx="30384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A cold winter doesn't disprove global warming, you need to look at the big picture.</a:t>
            </a:r>
            <a:endParaRPr/>
          </a:p>
        </p:txBody>
      </p:sp>
      <p:sp>
        <p:nvSpPr>
          <p:cNvPr id="181" name="Shape 18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http://sks.to/winter</a:t>
            </a:r>
            <a:endParaRPr sz="1200">
              <a:solidFill>
                <a:schemeClr val="lt1"/>
              </a:solidFill>
              <a:latin typeface="Calibri"/>
              <a:ea typeface="Calibri"/>
              <a:cs typeface="Calibri"/>
              <a:sym typeface="Calibri"/>
            </a:endParaRPr>
          </a:p>
        </p:txBody>
      </p:sp>
      <p:pic>
        <p:nvPicPr>
          <p:cNvPr id="182" name="Shape 182" descr="jetstream.jpg"/>
          <p:cNvPicPr preferRelativeResize="0"/>
          <p:nvPr/>
        </p:nvPicPr>
        <p:blipFill>
          <a:blip r:embed="rId3">
            <a:alphaModFix/>
          </a:blip>
          <a:stretch>
            <a:fillRect/>
          </a:stretch>
        </p:blipFill>
        <p:spPr>
          <a:xfrm>
            <a:off x="4656680" y="1130106"/>
            <a:ext cx="4223549" cy="2932562"/>
          </a:xfrm>
          <a:prstGeom prst="rect">
            <a:avLst/>
          </a:prstGeom>
          <a:noFill/>
          <a:ln>
            <a:noFill/>
          </a:ln>
        </p:spPr>
      </p:pic>
      <p:sp>
        <p:nvSpPr>
          <p:cNvPr id="10" name="Shape 96">
            <a:hlinkClick r:id="rId4" action="ppaction://hlinksldjump"/>
            <a:extLst>
              <a:ext uri="{FF2B5EF4-FFF2-40B4-BE49-F238E27FC236}">
                <a16:creationId xmlns:a16="http://schemas.microsoft.com/office/drawing/2014/main" id="{FECAD71D-B4D4-42AA-BA92-71AFE264FBF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Rechteck 10">
            <a:extLst>
              <a:ext uri="{FF2B5EF4-FFF2-40B4-BE49-F238E27FC236}">
                <a16:creationId xmlns:a16="http://schemas.microsoft.com/office/drawing/2014/main" id="{19075D3A-FF2B-4DA3-9323-6E7C13ECB8CB}"/>
              </a:ext>
            </a:extLst>
          </p:cNvPr>
          <p:cNvSpPr/>
          <p:nvPr/>
        </p:nvSpPr>
        <p:spPr>
          <a:xfrm>
            <a:off x="4933216" y="4003097"/>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https://skepticalscience.com/graphics.php?g=98</a:t>
            </a:r>
            <a:endParaRPr lang="de-DE" sz="1000"/>
          </a:p>
        </p:txBody>
      </p:sp>
      <p:sp>
        <p:nvSpPr>
          <p:cNvPr id="12" name="Textfeld 11">
            <a:extLst>
              <a:ext uri="{FF2B5EF4-FFF2-40B4-BE49-F238E27FC236}">
                <a16:creationId xmlns:a16="http://schemas.microsoft.com/office/drawing/2014/main" id="{A7E9C258-DC47-4476-BEB1-682DFA1264D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8DFCC3BD-A888-401A-A1BB-BEFA2B6E61C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46">
            <a:extLst>
              <a:ext uri="{FF2B5EF4-FFF2-40B4-BE49-F238E27FC236}">
                <a16:creationId xmlns:a16="http://schemas.microsoft.com/office/drawing/2014/main" id="{595A61B1-D8E4-4049-8E1B-3E5C1E8CDAA4}"/>
              </a:ext>
            </a:extLst>
          </p:cNvPr>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15" name="Shape 547" descr="jumpingtoconclusions-fmf.png">
            <a:extLst>
              <a:ext uri="{FF2B5EF4-FFF2-40B4-BE49-F238E27FC236}">
                <a16:creationId xmlns:a16="http://schemas.microsoft.com/office/drawing/2014/main" id="{1A05397F-A57A-4A4E-9DBF-882EAE48BBDF}"/>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299CECA2-B537-4918-AB89-63C149CBBEA3}"/>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1247169" y="617353"/>
            <a:ext cx="29850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Climate change and global warming have both been used for decades. </a:t>
            </a:r>
            <a:endParaRPr sz="1800">
              <a:solidFill>
                <a:schemeClr val="lt1"/>
              </a:solidFill>
              <a:latin typeface="Calibri"/>
              <a:ea typeface="Calibri"/>
              <a:cs typeface="Calibri"/>
              <a:sym typeface="Calibri"/>
            </a:endParaRPr>
          </a:p>
        </p:txBody>
      </p:sp>
      <p:sp>
        <p:nvSpPr>
          <p:cNvPr id="188" name="Shape 188"/>
          <p:cNvSpPr txBox="1"/>
          <p:nvPr/>
        </p:nvSpPr>
        <p:spPr>
          <a:xfrm>
            <a:off x="1247169" y="1962337"/>
            <a:ext cx="31593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They changed name from ‘global warming’ to ‘climate change’.</a:t>
            </a:r>
            <a:endParaRPr sz="1800">
              <a:solidFill>
                <a:schemeClr val="lt1"/>
              </a:solidFill>
              <a:latin typeface="Calibri"/>
              <a:ea typeface="Calibri"/>
              <a:cs typeface="Calibri"/>
              <a:sym typeface="Calibri"/>
            </a:endParaRPr>
          </a:p>
        </p:txBody>
      </p:sp>
      <p:sp>
        <p:nvSpPr>
          <p:cNvPr id="189" name="Shape 189"/>
          <p:cNvSpPr txBox="1"/>
          <p:nvPr/>
        </p:nvSpPr>
        <p:spPr>
          <a:xfrm>
            <a:off x="1247169" y="3344578"/>
            <a:ext cx="31593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They didn't change the name (let alone in connection with temperature changes!)</a:t>
            </a:r>
            <a:endParaRPr sz="1800">
              <a:solidFill>
                <a:schemeClr val="lt1"/>
              </a:solidFill>
              <a:latin typeface="Calibri"/>
              <a:ea typeface="Calibri"/>
              <a:cs typeface="Calibri"/>
              <a:sym typeface="Calibri"/>
            </a:endParaRPr>
          </a:p>
        </p:txBody>
      </p:sp>
      <p:pic>
        <p:nvPicPr>
          <p:cNvPr id="190" name="Shape 190"/>
          <p:cNvPicPr preferRelativeResize="0"/>
          <p:nvPr/>
        </p:nvPicPr>
        <p:blipFill rotWithShape="1">
          <a:blip r:embed="rId3">
            <a:alphaModFix/>
          </a:blip>
          <a:srcRect/>
          <a:stretch/>
        </p:blipFill>
        <p:spPr>
          <a:xfrm>
            <a:off x="4572000" y="1136390"/>
            <a:ext cx="4330384" cy="3142298"/>
          </a:xfrm>
          <a:prstGeom prst="rect">
            <a:avLst/>
          </a:prstGeom>
          <a:noFill/>
          <a:ln>
            <a:noFill/>
          </a:ln>
        </p:spPr>
      </p:pic>
      <p:sp>
        <p:nvSpPr>
          <p:cNvPr id="191" name="Shape 191"/>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92" name="Shape 192"/>
          <p:cNvPicPr preferRelativeResize="0"/>
          <p:nvPr/>
        </p:nvPicPr>
        <p:blipFill rotWithShape="1">
          <a:blip r:embed="rId4">
            <a:alphaModFix/>
          </a:blip>
          <a:srcRect/>
          <a:stretch/>
        </p:blipFill>
        <p:spPr>
          <a:xfrm>
            <a:off x="292590" y="3727921"/>
            <a:ext cx="786255" cy="786255"/>
          </a:xfrm>
          <a:prstGeom prst="rect">
            <a:avLst/>
          </a:prstGeom>
          <a:noFill/>
          <a:ln>
            <a:noFill/>
          </a:ln>
        </p:spPr>
      </p:pic>
      <p:pic>
        <p:nvPicPr>
          <p:cNvPr id="193" name="Shape 193"/>
          <p:cNvPicPr preferRelativeResize="0"/>
          <p:nvPr/>
        </p:nvPicPr>
        <p:blipFill rotWithShape="1">
          <a:blip r:embed="rId5">
            <a:alphaModFix/>
          </a:blip>
          <a:srcRect/>
          <a:stretch/>
        </p:blipFill>
        <p:spPr>
          <a:xfrm>
            <a:off x="280397" y="2849545"/>
            <a:ext cx="786255" cy="779940"/>
          </a:xfrm>
          <a:prstGeom prst="rect">
            <a:avLst/>
          </a:prstGeom>
          <a:noFill/>
          <a:ln>
            <a:noFill/>
          </a:ln>
        </p:spPr>
      </p:pic>
      <p:sp>
        <p:nvSpPr>
          <p:cNvPr id="195" name="Shape 19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http://sks.to/name</a:t>
            </a:r>
            <a:endParaRPr sz="1200">
              <a:solidFill>
                <a:schemeClr val="lt1"/>
              </a:solidFill>
              <a:latin typeface="Calibri"/>
              <a:ea typeface="Calibri"/>
              <a:cs typeface="Calibri"/>
              <a:sym typeface="Calibri"/>
            </a:endParaRPr>
          </a:p>
        </p:txBody>
      </p:sp>
      <p:sp>
        <p:nvSpPr>
          <p:cNvPr id="11" name="Shape 96">
            <a:hlinkClick r:id="rId6" action="ppaction://hlinksldjump"/>
            <a:extLst>
              <a:ext uri="{FF2B5EF4-FFF2-40B4-BE49-F238E27FC236}">
                <a16:creationId xmlns:a16="http://schemas.microsoft.com/office/drawing/2014/main" id="{418226B7-E64B-40A0-AFBF-5C2421AF357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B008F1F-F5F3-48FB-BAB7-6DFE824E4A0B}"/>
              </a:ext>
            </a:extLst>
          </p:cNvPr>
          <p:cNvSpPr/>
          <p:nvPr/>
        </p:nvSpPr>
        <p:spPr>
          <a:xfrm>
            <a:off x="4933216" y="4272500"/>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2.4.4.1</a:t>
            </a:r>
            <a:endParaRPr lang="de-DE" sz="1000"/>
          </a:p>
        </p:txBody>
      </p:sp>
      <p:sp>
        <p:nvSpPr>
          <p:cNvPr id="13" name="Textfeld 12">
            <a:extLst>
              <a:ext uri="{FF2B5EF4-FFF2-40B4-BE49-F238E27FC236}">
                <a16:creationId xmlns:a16="http://schemas.microsoft.com/office/drawing/2014/main" id="{00F60D38-7204-4CC6-B676-1E6BA9EA6F3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5" name="Grafik 14">
            <a:extLst>
              <a:ext uri="{FF2B5EF4-FFF2-40B4-BE49-F238E27FC236}">
                <a16:creationId xmlns:a16="http://schemas.microsoft.com/office/drawing/2014/main" id="{DB9FC620-DD0E-4AA4-96C3-093409CC27F3}"/>
              </a:ext>
            </a:extLst>
          </p:cNvPr>
          <p:cNvPicPr>
            <a:picLocks noChangeAspect="1"/>
          </p:cNvPicPr>
          <p:nvPr/>
        </p:nvPicPr>
        <p:blipFill>
          <a:blip r:embed="rId7"/>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a:stretch/>
        </p:blipFill>
        <p:spPr>
          <a:xfrm>
            <a:off x="4586068" y="1268580"/>
            <a:ext cx="4291105" cy="2550375"/>
          </a:xfrm>
          <a:prstGeom prst="rect">
            <a:avLst/>
          </a:prstGeom>
          <a:noFill/>
          <a:ln>
            <a:noFill/>
          </a:ln>
        </p:spPr>
      </p:pic>
      <p:sp>
        <p:nvSpPr>
          <p:cNvPr id="201" name="Shape 201"/>
          <p:cNvSpPr txBox="1"/>
          <p:nvPr/>
        </p:nvSpPr>
        <p:spPr>
          <a:xfrm>
            <a:off x="1235901" y="548813"/>
            <a:ext cx="312991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For thousands of years, our atmosphere has been in balance. Humans have upset the balance.</a:t>
            </a:r>
            <a:r>
              <a:rPr lang="en-US" sz="1800">
                <a:solidFill>
                  <a:schemeClr val="dk1"/>
                </a:solidFill>
                <a:latin typeface="Calibri"/>
                <a:ea typeface="Calibri"/>
                <a:cs typeface="Calibri"/>
                <a:sym typeface="Calibri"/>
              </a:rPr>
              <a:t>.</a:t>
            </a:r>
            <a:endParaRPr sz="1800">
              <a:solidFill>
                <a:schemeClr val="lt1"/>
              </a:solidFill>
              <a:latin typeface="Calibri"/>
              <a:ea typeface="Calibri"/>
              <a:cs typeface="Calibri"/>
              <a:sym typeface="Calibri"/>
            </a:endParaRPr>
          </a:p>
        </p:txBody>
      </p:sp>
      <p:sp>
        <p:nvSpPr>
          <p:cNvPr id="202" name="Shape 202"/>
          <p:cNvSpPr txBox="1"/>
          <p:nvPr/>
        </p:nvSpPr>
        <p:spPr>
          <a:xfrm>
            <a:off x="1259211" y="2160475"/>
            <a:ext cx="3324821"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Human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emissions are tiny compared to natural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emissions so our influence is negligible.</a:t>
            </a:r>
            <a:endParaRPr/>
          </a:p>
        </p:txBody>
      </p:sp>
      <p:sp>
        <p:nvSpPr>
          <p:cNvPr id="203" name="Shape 203"/>
          <p:cNvSpPr txBox="1"/>
          <p:nvPr/>
        </p:nvSpPr>
        <p:spPr>
          <a:xfrm>
            <a:off x="1270290" y="3668856"/>
            <a:ext cx="3197761" cy="12618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Considers only natural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emissions and ignores natural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sinks.</a:t>
            </a:r>
            <a:endParaRPr sz="1800">
              <a:solidFill>
                <a:schemeClr val="lt1"/>
              </a:solidFill>
              <a:latin typeface="Calibri"/>
              <a:ea typeface="Calibri"/>
              <a:cs typeface="Calibri"/>
              <a:sym typeface="Calibri"/>
            </a:endParaRPr>
          </a:p>
        </p:txBody>
      </p:sp>
      <p:sp>
        <p:nvSpPr>
          <p:cNvPr id="208" name="Shape 20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http://sks.to/co2</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3D1FAF9A-D62F-4A61-9CAE-C35F1F306FB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18011B7-0FC0-4761-B7DA-32A70266079B}"/>
              </a:ext>
            </a:extLst>
          </p:cNvPr>
          <p:cNvSpPr/>
          <p:nvPr/>
        </p:nvSpPr>
        <p:spPr>
          <a:xfrm>
            <a:off x="4947284" y="3825015"/>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3.2.1.1</a:t>
            </a:r>
            <a:endParaRPr lang="de-DE" sz="1000"/>
          </a:p>
        </p:txBody>
      </p:sp>
      <p:sp>
        <p:nvSpPr>
          <p:cNvPr id="13" name="Textfeld 12">
            <a:extLst>
              <a:ext uri="{FF2B5EF4-FFF2-40B4-BE49-F238E27FC236}">
                <a16:creationId xmlns:a16="http://schemas.microsoft.com/office/drawing/2014/main" id="{65426105-90E7-499A-BE23-02BFB98F6C2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4" name="Grafik 13">
            <a:extLst>
              <a:ext uri="{FF2B5EF4-FFF2-40B4-BE49-F238E27FC236}">
                <a16:creationId xmlns:a16="http://schemas.microsoft.com/office/drawing/2014/main" id="{B1DE158B-04D2-4C09-9ED6-C39F2C49B25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3E57D295-A2FD-4DD4-B8D9-3CD529E14718}"/>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DFE15301-C9DE-4BE8-8B69-878643F17161}"/>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Shape 532">
            <a:extLst>
              <a:ext uri="{FF2B5EF4-FFF2-40B4-BE49-F238E27FC236}">
                <a16:creationId xmlns:a16="http://schemas.microsoft.com/office/drawing/2014/main" id="{6672C255-ADC4-429C-96B9-25C2E23C47DF}"/>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p:nvPr/>
        </p:nvSpPr>
        <p:spPr>
          <a:xfrm>
            <a:off x="1247168" y="619227"/>
            <a:ext cx="3697726"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Human emissions are responsible for all of the increase in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in the air over the past two centuries.</a:t>
            </a:r>
            <a:endParaRPr/>
          </a:p>
        </p:txBody>
      </p:sp>
      <p:sp>
        <p:nvSpPr>
          <p:cNvPr id="214" name="Shape 214"/>
          <p:cNvSpPr txBox="1"/>
          <p:nvPr/>
        </p:nvSpPr>
        <p:spPr>
          <a:xfrm>
            <a:off x="1247168" y="2141990"/>
            <a:ext cx="3852300" cy="95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Volcanoes produce more CO2 than humans.</a:t>
            </a:r>
            <a:endParaRPr sz="1800">
              <a:solidFill>
                <a:schemeClr val="lt1"/>
              </a:solidFill>
              <a:latin typeface="Calibri"/>
              <a:ea typeface="Calibri"/>
              <a:cs typeface="Calibri"/>
              <a:sym typeface="Calibri"/>
            </a:endParaRPr>
          </a:p>
        </p:txBody>
      </p:sp>
      <p:sp>
        <p:nvSpPr>
          <p:cNvPr id="215" name="Shape 215"/>
          <p:cNvSpPr txBox="1"/>
          <p:nvPr/>
        </p:nvSpPr>
        <p:spPr>
          <a:xfrm>
            <a:off x="1247168" y="3198659"/>
            <a:ext cx="3697800" cy="14393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Volcanoes do produce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but over recent centuries the amounts are too small to account for the observed changes in the air.</a:t>
            </a:r>
            <a:endParaRPr/>
          </a:p>
        </p:txBody>
      </p:sp>
      <p:pic>
        <p:nvPicPr>
          <p:cNvPr id="218" name="Shape 218"/>
          <p:cNvPicPr preferRelativeResize="0"/>
          <p:nvPr/>
        </p:nvPicPr>
        <p:blipFill rotWithShape="1">
          <a:blip r:embed="rId3">
            <a:alphaModFix/>
          </a:blip>
          <a:srcRect/>
          <a:stretch/>
        </p:blipFill>
        <p:spPr>
          <a:xfrm>
            <a:off x="5114055" y="1139547"/>
            <a:ext cx="3771293" cy="2828470"/>
          </a:xfrm>
          <a:prstGeom prst="rect">
            <a:avLst/>
          </a:prstGeom>
          <a:noFill/>
          <a:ln>
            <a:noFill/>
          </a:ln>
        </p:spPr>
      </p:pic>
      <p:sp>
        <p:nvSpPr>
          <p:cNvPr id="221" name="Shape 22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http://sks.to/volcano</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CFB36CC6-F22A-42FC-B229-A5D81CE7C63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2">
            <a:extLst>
              <a:ext uri="{FF2B5EF4-FFF2-40B4-BE49-F238E27FC236}">
                <a16:creationId xmlns:a16="http://schemas.microsoft.com/office/drawing/2014/main" id="{C4E7C2FD-C2D7-44AA-8DA8-259767526A68}"/>
              </a:ext>
            </a:extLst>
          </p:cNvPr>
          <p:cNvSpPr txBox="1"/>
          <p:nvPr/>
        </p:nvSpPr>
        <p:spPr>
          <a:xfrm>
            <a:off x="4816062" y="3976829"/>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https://skepticalscience.com/graphics.php?g=28</a:t>
            </a:r>
            <a:endParaRPr sz="1000">
              <a:solidFill>
                <a:srgbClr val="D9D9D9"/>
              </a:solidFill>
              <a:latin typeface="Calibri"/>
              <a:ea typeface="Calibri"/>
              <a:cs typeface="Calibri"/>
              <a:sym typeface="Calibri"/>
            </a:endParaRPr>
          </a:p>
        </p:txBody>
      </p:sp>
      <p:sp>
        <p:nvSpPr>
          <p:cNvPr id="13" name="Textfeld 12">
            <a:extLst>
              <a:ext uri="{FF2B5EF4-FFF2-40B4-BE49-F238E27FC236}">
                <a16:creationId xmlns:a16="http://schemas.microsoft.com/office/drawing/2014/main" id="{C9583DCE-2888-49B7-96F2-D20F6A70761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4" name="Grafik 13">
            <a:extLst>
              <a:ext uri="{FF2B5EF4-FFF2-40B4-BE49-F238E27FC236}">
                <a16:creationId xmlns:a16="http://schemas.microsoft.com/office/drawing/2014/main" id="{0DD38B3A-9FDD-4F1F-A915-6E42B58A7FDE}"/>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546">
            <a:extLst>
              <a:ext uri="{FF2B5EF4-FFF2-40B4-BE49-F238E27FC236}">
                <a16:creationId xmlns:a16="http://schemas.microsoft.com/office/drawing/2014/main" id="{41E00242-A677-412F-9595-04419EFD9B1A}"/>
              </a:ext>
            </a:extLst>
          </p:cNvPr>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16" name="Shape 547" descr="jumpingtoconclusions-fmf.png">
            <a:extLst>
              <a:ext uri="{FF2B5EF4-FFF2-40B4-BE49-F238E27FC236}">
                <a16:creationId xmlns:a16="http://schemas.microsoft.com/office/drawing/2014/main" id="{BA6FE040-354D-4DEA-B27F-9DF6E1C4BBEA}"/>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7" name="Shape 548">
            <a:extLst>
              <a:ext uri="{FF2B5EF4-FFF2-40B4-BE49-F238E27FC236}">
                <a16:creationId xmlns:a16="http://schemas.microsoft.com/office/drawing/2014/main" id="{21B4354D-AAEF-4F92-9D77-202E1FA5774D}"/>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1240134" y="591091"/>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If we stopped emitting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it would take thousands of years for the atmosphere to return to pre-industrial levels.</a:t>
            </a:r>
            <a:endParaRPr/>
          </a:p>
        </p:txBody>
      </p:sp>
      <p:sp>
        <p:nvSpPr>
          <p:cNvPr id="227" name="Shape 227"/>
          <p:cNvSpPr txBox="1"/>
          <p:nvPr/>
        </p:nvSpPr>
        <p:spPr>
          <a:xfrm>
            <a:off x="1240135" y="2113850"/>
            <a:ext cx="3627896"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has a residence time of only 4 years so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levels would fall quickly if we stopped emitting.</a:t>
            </a:r>
            <a:endParaRPr sz="1800">
              <a:solidFill>
                <a:schemeClr val="lt1"/>
              </a:solidFill>
              <a:latin typeface="Calibri"/>
              <a:ea typeface="Calibri"/>
              <a:cs typeface="Calibri"/>
              <a:sym typeface="Calibri"/>
            </a:endParaRPr>
          </a:p>
        </p:txBody>
      </p:sp>
      <p:sp>
        <p:nvSpPr>
          <p:cNvPr id="228" name="Shape 228"/>
          <p:cNvSpPr txBox="1"/>
          <p:nvPr/>
        </p:nvSpPr>
        <p:spPr>
          <a:xfrm>
            <a:off x="1240133" y="3401153"/>
            <a:ext cx="3612625"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How quickly a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molecule moves around the climate system is different to how long it takes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level to return back to normal.</a:t>
            </a:r>
            <a:endParaRPr/>
          </a:p>
        </p:txBody>
      </p:sp>
      <p:sp>
        <p:nvSpPr>
          <p:cNvPr id="233" name="Shape 233"/>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http://sks.to/residence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F7B2F695-FA62-479C-9667-B6D4D0D08E7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43A2B4FE-C6B9-4002-B63E-761946F9CE1C}"/>
              </a:ext>
            </a:extLst>
          </p:cNvPr>
          <p:cNvPicPr>
            <a:picLocks noChangeAspect="1"/>
          </p:cNvPicPr>
          <p:nvPr/>
        </p:nvPicPr>
        <p:blipFill>
          <a:blip r:embed="rId4"/>
          <a:stretch>
            <a:fillRect/>
          </a:stretch>
        </p:blipFill>
        <p:spPr>
          <a:xfrm>
            <a:off x="4892384" y="1498503"/>
            <a:ext cx="3995447" cy="2396291"/>
          </a:xfrm>
          <a:prstGeom prst="rect">
            <a:avLst/>
          </a:prstGeom>
        </p:spPr>
      </p:pic>
      <p:sp>
        <p:nvSpPr>
          <p:cNvPr id="12" name="Rechteck 11">
            <a:extLst>
              <a:ext uri="{FF2B5EF4-FFF2-40B4-BE49-F238E27FC236}">
                <a16:creationId xmlns:a16="http://schemas.microsoft.com/office/drawing/2014/main" id="{96378A1C-EDB0-493B-B746-C2DB839E5694}"/>
              </a:ext>
            </a:extLst>
          </p:cNvPr>
          <p:cNvSpPr/>
          <p:nvPr/>
        </p:nvSpPr>
        <p:spPr>
          <a:xfrm>
            <a:off x="4953997" y="3882246"/>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3.2.3.1</a:t>
            </a:r>
            <a:endParaRPr lang="de-DE" sz="1000"/>
          </a:p>
        </p:txBody>
      </p:sp>
      <p:sp>
        <p:nvSpPr>
          <p:cNvPr id="13" name="Textfeld 12">
            <a:extLst>
              <a:ext uri="{FF2B5EF4-FFF2-40B4-BE49-F238E27FC236}">
                <a16:creationId xmlns:a16="http://schemas.microsoft.com/office/drawing/2014/main" id="{12FB9E57-0159-4A35-96C0-B2333BBB27D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4" name="Grafik 13">
            <a:extLst>
              <a:ext uri="{FF2B5EF4-FFF2-40B4-BE49-F238E27FC236}">
                <a16:creationId xmlns:a16="http://schemas.microsoft.com/office/drawing/2014/main" id="{95FE94D4-46B3-43B7-9A2A-58D9DC4A23C1}"/>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6814FDA7-8DD5-4F0B-959B-528CAF75E305}"/>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74F29CED-A3F5-4D5B-A597-6CD2D21A2D57}"/>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Shape 532">
            <a:extLst>
              <a:ext uri="{FF2B5EF4-FFF2-40B4-BE49-F238E27FC236}">
                <a16:creationId xmlns:a16="http://schemas.microsoft.com/office/drawing/2014/main" id="{71C618E7-C19E-4E5D-A1FF-647C29554F4E}"/>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1247168" y="626261"/>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Greenhouse gases are like a blanket. They trap heat, sending it back down to Earth where we measure it.</a:t>
            </a:r>
            <a:endParaRPr/>
          </a:p>
        </p:txBody>
      </p:sp>
      <p:sp>
        <p:nvSpPr>
          <p:cNvPr id="239" name="Shape 239"/>
          <p:cNvSpPr txBox="1"/>
          <p:nvPr/>
        </p:nvSpPr>
        <p:spPr>
          <a:xfrm>
            <a:off x="1247168" y="2149020"/>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Greenhouse effect violates the 2nd law of thermodynamics.</a:t>
            </a:r>
            <a:endParaRPr sz="1800">
              <a:solidFill>
                <a:schemeClr val="lt1"/>
              </a:solidFill>
              <a:latin typeface="Calibri"/>
              <a:ea typeface="Calibri"/>
              <a:cs typeface="Calibri"/>
              <a:sym typeface="Calibri"/>
            </a:endParaRPr>
          </a:p>
        </p:txBody>
      </p:sp>
      <p:sp>
        <p:nvSpPr>
          <p:cNvPr id="240" name="Shape 240"/>
          <p:cNvSpPr txBox="1"/>
          <p:nvPr/>
        </p:nvSpPr>
        <p:spPr>
          <a:xfrm>
            <a:off x="1247168" y="3378874"/>
            <a:ext cx="3379200" cy="12564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2nd law talks about net flow of energy and doesn't forbid some flow from cool to hot.</a:t>
            </a:r>
            <a:endParaRPr/>
          </a:p>
        </p:txBody>
      </p:sp>
      <p:sp>
        <p:nvSpPr>
          <p:cNvPr id="245" name="Shape 24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http://sks.to/thermo</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94F0CA37-ACB6-4D02-BCDB-204DBCF84513}"/>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Textfeld 10">
            <a:extLst>
              <a:ext uri="{FF2B5EF4-FFF2-40B4-BE49-F238E27FC236}">
                <a16:creationId xmlns:a16="http://schemas.microsoft.com/office/drawing/2014/main" id="{AAAEF583-8B25-45D8-9D35-6782463849C4}"/>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2" name="Grafik 11">
            <a:extLst>
              <a:ext uri="{FF2B5EF4-FFF2-40B4-BE49-F238E27FC236}">
                <a16:creationId xmlns:a16="http://schemas.microsoft.com/office/drawing/2014/main" id="{0988D60A-9650-4CA9-AC80-EB464D2EF8BA}"/>
              </a:ext>
            </a:extLst>
          </p:cNvPr>
          <p:cNvPicPr>
            <a:picLocks noChangeAspect="1"/>
          </p:cNvPicPr>
          <p:nvPr/>
        </p:nvPicPr>
        <p:blipFill>
          <a:blip r:embed="rId4"/>
          <a:stretch>
            <a:fillRect/>
          </a:stretch>
        </p:blipFill>
        <p:spPr>
          <a:xfrm>
            <a:off x="4240871" y="4603068"/>
            <a:ext cx="651513" cy="481553"/>
          </a:xfrm>
          <a:prstGeom prst="rect">
            <a:avLst/>
          </a:prstGeom>
        </p:spPr>
      </p:pic>
      <p:sp>
        <p:nvSpPr>
          <p:cNvPr id="13" name="Shape 191">
            <a:extLst>
              <a:ext uri="{FF2B5EF4-FFF2-40B4-BE49-F238E27FC236}">
                <a16:creationId xmlns:a16="http://schemas.microsoft.com/office/drawing/2014/main" id="{7915112F-FBE4-48F5-9CCB-94308AC94AC2}"/>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4" name="Shape 192">
            <a:extLst>
              <a:ext uri="{FF2B5EF4-FFF2-40B4-BE49-F238E27FC236}">
                <a16:creationId xmlns:a16="http://schemas.microsoft.com/office/drawing/2014/main" id="{213B09B4-D297-4D1D-8778-50CF11776C32}"/>
              </a:ext>
            </a:extLst>
          </p:cNvPr>
          <p:cNvPicPr preferRelativeResize="0"/>
          <p:nvPr/>
        </p:nvPicPr>
        <p:blipFill rotWithShape="1">
          <a:blip r:embed="rId5">
            <a:alphaModFix/>
          </a:blip>
          <a:srcRect/>
          <a:stretch/>
        </p:blipFill>
        <p:spPr>
          <a:xfrm>
            <a:off x="292590" y="3727921"/>
            <a:ext cx="786255" cy="786255"/>
          </a:xfrm>
          <a:prstGeom prst="rect">
            <a:avLst/>
          </a:prstGeom>
          <a:noFill/>
          <a:ln>
            <a:noFill/>
          </a:ln>
        </p:spPr>
      </p:pic>
      <p:pic>
        <p:nvPicPr>
          <p:cNvPr id="15" name="Shape 193">
            <a:extLst>
              <a:ext uri="{FF2B5EF4-FFF2-40B4-BE49-F238E27FC236}">
                <a16:creationId xmlns:a16="http://schemas.microsoft.com/office/drawing/2014/main" id="{746725B7-9709-463E-91F7-032F549F35D8}"/>
              </a:ext>
            </a:extLst>
          </p:cNvPr>
          <p:cNvPicPr preferRelativeResize="0"/>
          <p:nvPr/>
        </p:nvPicPr>
        <p:blipFill rotWithShape="1">
          <a:blip r:embed="rId6">
            <a:alphaModFix/>
          </a:blip>
          <a:srcRect/>
          <a:stretch/>
        </p:blipFill>
        <p:spPr>
          <a:xfrm>
            <a:off x="280397" y="2849545"/>
            <a:ext cx="786255" cy="779940"/>
          </a:xfrm>
          <a:prstGeom prst="rect">
            <a:avLst/>
          </a:prstGeom>
          <a:noFill/>
          <a:ln>
            <a:noFill/>
          </a:ln>
        </p:spPr>
      </p:pic>
      <p:sp>
        <p:nvSpPr>
          <p:cNvPr id="16" name="Shape 122">
            <a:extLst>
              <a:ext uri="{FF2B5EF4-FFF2-40B4-BE49-F238E27FC236}">
                <a16:creationId xmlns:a16="http://schemas.microsoft.com/office/drawing/2014/main" id="{21F7A7E2-53B3-41DC-9B17-020C86FF629D}"/>
              </a:ext>
            </a:extLst>
          </p:cNvPr>
          <p:cNvSpPr txBox="1"/>
          <p:nvPr/>
        </p:nvSpPr>
        <p:spPr>
          <a:xfrm>
            <a:off x="4816062" y="4274543"/>
            <a:ext cx="4140900" cy="23963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https://skepticalscience.com/graphics.php?g=304</a:t>
            </a:r>
            <a:endParaRPr sz="1000">
              <a:solidFill>
                <a:srgbClr val="D9D9D9"/>
              </a:solidFill>
              <a:latin typeface="Calibri"/>
              <a:ea typeface="Calibri"/>
              <a:cs typeface="Calibri"/>
              <a:sym typeface="Calibri"/>
            </a:endParaRPr>
          </a:p>
        </p:txBody>
      </p:sp>
      <p:pic>
        <p:nvPicPr>
          <p:cNvPr id="4" name="Grafik 3">
            <a:extLst>
              <a:ext uri="{FF2B5EF4-FFF2-40B4-BE49-F238E27FC236}">
                <a16:creationId xmlns:a16="http://schemas.microsoft.com/office/drawing/2014/main" id="{602FE37F-5B8F-4479-A787-4F2291F299C0}"/>
              </a:ext>
            </a:extLst>
          </p:cNvPr>
          <p:cNvPicPr>
            <a:picLocks noChangeAspect="1"/>
          </p:cNvPicPr>
          <p:nvPr/>
        </p:nvPicPr>
        <p:blipFill>
          <a:blip r:embed="rId7"/>
          <a:stretch>
            <a:fillRect/>
          </a:stretch>
        </p:blipFill>
        <p:spPr>
          <a:xfrm>
            <a:off x="5382494" y="897297"/>
            <a:ext cx="3475321" cy="3380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p:nvPr/>
        </p:nvSpPr>
        <p:spPr>
          <a:xfrm>
            <a:off x="1233100" y="654397"/>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Emitting more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means more heat is being trapped higher up in the atmosphere where the air is thinner.</a:t>
            </a:r>
            <a:endParaRPr/>
          </a:p>
        </p:txBody>
      </p:sp>
      <p:sp>
        <p:nvSpPr>
          <p:cNvPr id="251" name="Shape 251"/>
          <p:cNvSpPr txBox="1"/>
          <p:nvPr/>
        </p:nvSpPr>
        <p:spPr>
          <a:xfrm>
            <a:off x="1233100" y="217715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The greenhouse effect is saturated so adding more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won't affect it.</a:t>
            </a:r>
            <a:endParaRPr sz="1800">
              <a:solidFill>
                <a:schemeClr val="lt1"/>
              </a:solidFill>
              <a:latin typeface="Calibri"/>
              <a:ea typeface="Calibri"/>
              <a:cs typeface="Calibri"/>
              <a:sym typeface="Calibri"/>
            </a:endParaRPr>
          </a:p>
        </p:txBody>
      </p:sp>
      <p:sp>
        <p:nvSpPr>
          <p:cNvPr id="252" name="Shape 252"/>
          <p:cNvSpPr txBox="1"/>
          <p:nvPr/>
        </p:nvSpPr>
        <p:spPr>
          <a:xfrm>
            <a:off x="1233100" y="3442180"/>
            <a:ext cx="3379200" cy="12634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Considers the atmosphere as a single layer when it's multiple layers.</a:t>
            </a:r>
            <a:endParaRPr/>
          </a:p>
        </p:txBody>
      </p:sp>
      <p:sp>
        <p:nvSpPr>
          <p:cNvPr id="257" name="Shape 25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http://sks.to/saturate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1011E020-CC82-4A85-9720-93137B019A1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DECA60D6-E462-4714-937F-E573FB52D190}"/>
              </a:ext>
            </a:extLst>
          </p:cNvPr>
          <p:cNvPicPr>
            <a:picLocks noChangeAspect="1"/>
          </p:cNvPicPr>
          <p:nvPr/>
        </p:nvPicPr>
        <p:blipFill>
          <a:blip r:embed="rId4"/>
          <a:stretch>
            <a:fillRect/>
          </a:stretch>
        </p:blipFill>
        <p:spPr>
          <a:xfrm>
            <a:off x="5457622" y="771701"/>
            <a:ext cx="3407554" cy="3530226"/>
          </a:xfrm>
          <a:prstGeom prst="rect">
            <a:avLst/>
          </a:prstGeom>
        </p:spPr>
      </p:pic>
      <p:sp>
        <p:nvSpPr>
          <p:cNvPr id="14" name="Rechteck 13">
            <a:extLst>
              <a:ext uri="{FF2B5EF4-FFF2-40B4-BE49-F238E27FC236}">
                <a16:creationId xmlns:a16="http://schemas.microsoft.com/office/drawing/2014/main" id="{5D495765-C42F-435F-8396-8B93BFF57D9C}"/>
              </a:ext>
            </a:extLst>
          </p:cNvPr>
          <p:cNvSpPr/>
          <p:nvPr/>
        </p:nvSpPr>
        <p:spPr>
          <a:xfrm>
            <a:off x="4933216" y="4238620"/>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https://skepticalscience.com/graphics.php?g=104</a:t>
            </a:r>
            <a:endParaRPr lang="de-DE" sz="1000"/>
          </a:p>
        </p:txBody>
      </p:sp>
      <p:sp>
        <p:nvSpPr>
          <p:cNvPr id="12" name="Textfeld 11">
            <a:extLst>
              <a:ext uri="{FF2B5EF4-FFF2-40B4-BE49-F238E27FC236}">
                <a16:creationId xmlns:a16="http://schemas.microsoft.com/office/drawing/2014/main" id="{692EA08C-4674-4004-B5BB-53877CFDA9D3}"/>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5" name="Grafik 14">
            <a:extLst>
              <a:ext uri="{FF2B5EF4-FFF2-40B4-BE49-F238E27FC236}">
                <a16:creationId xmlns:a16="http://schemas.microsoft.com/office/drawing/2014/main" id="{45F2D999-D518-45E7-A16F-81C1C8EC98A5}"/>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20" name="Shape 533" descr="oversimplification-fmf.png">
            <a:extLst>
              <a:ext uri="{FF2B5EF4-FFF2-40B4-BE49-F238E27FC236}">
                <a16:creationId xmlns:a16="http://schemas.microsoft.com/office/drawing/2014/main" id="{C95D6572-5927-474D-9D4F-0FD398C3A32A}"/>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1" name="Shape 534">
            <a:extLst>
              <a:ext uri="{FF2B5EF4-FFF2-40B4-BE49-F238E27FC236}">
                <a16:creationId xmlns:a16="http://schemas.microsoft.com/office/drawing/2014/main" id="{4FEDA8FD-8678-4047-9B76-549AFC5312A9}"/>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6" name="Shape 532">
            <a:extLst>
              <a:ext uri="{FF2B5EF4-FFF2-40B4-BE49-F238E27FC236}">
                <a16:creationId xmlns:a16="http://schemas.microsoft.com/office/drawing/2014/main" id="{D0E72F77-9577-409F-B3CA-00F7D4C975C4}"/>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1247168" y="612193"/>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Ice cores tell us warming causes the ocean to emit more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Combined with greenhouse effect, this is a reinforcing feedback.</a:t>
            </a:r>
            <a:endParaRPr/>
          </a:p>
        </p:txBody>
      </p:sp>
      <p:sp>
        <p:nvSpPr>
          <p:cNvPr id="263" name="Shape 263"/>
          <p:cNvSpPr txBox="1"/>
          <p:nvPr/>
        </p:nvSpPr>
        <p:spPr>
          <a:xfrm>
            <a:off x="1251419" y="2134952"/>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lagging temperature means greenhouse effect is minimal.</a:t>
            </a:r>
            <a:endParaRPr sz="1800">
              <a:solidFill>
                <a:schemeClr val="lt1"/>
              </a:solidFill>
              <a:latin typeface="Calibri"/>
              <a:ea typeface="Calibri"/>
              <a:cs typeface="Calibri"/>
              <a:sym typeface="Calibri"/>
            </a:endParaRPr>
          </a:p>
        </p:txBody>
      </p:sp>
      <p:sp>
        <p:nvSpPr>
          <p:cNvPr id="264" name="Shape 264"/>
          <p:cNvSpPr txBox="1"/>
          <p:nvPr/>
        </p:nvSpPr>
        <p:spPr>
          <a:xfrm>
            <a:off x="1263472" y="3364806"/>
            <a:ext cx="3379200" cy="13633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It's not one or the other but both.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causes warming and warming causes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to rise.</a:t>
            </a:r>
            <a:endParaRPr/>
          </a:p>
        </p:txBody>
      </p:sp>
      <p:sp>
        <p:nvSpPr>
          <p:cNvPr id="265" name="Shape 265"/>
          <p:cNvSpPr txBox="1"/>
          <p:nvPr/>
        </p:nvSpPr>
        <p:spPr>
          <a:xfrm>
            <a:off x="72772" y="4531307"/>
            <a:ext cx="1190700" cy="6121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False Dichotomy</a:t>
            </a:r>
            <a:endParaRPr sz="1600" b="1">
              <a:solidFill>
                <a:schemeClr val="lt1"/>
              </a:solidFill>
              <a:latin typeface="Calibri"/>
              <a:ea typeface="Calibri"/>
              <a:cs typeface="Calibri"/>
              <a:sym typeface="Calibri"/>
            </a:endParaRPr>
          </a:p>
        </p:txBody>
      </p:sp>
      <p:pic>
        <p:nvPicPr>
          <p:cNvPr id="266" name="Shape 266" descr="falsedichotomy-fmf.png"/>
          <p:cNvPicPr preferRelativeResize="0"/>
          <p:nvPr/>
        </p:nvPicPr>
        <p:blipFill rotWithShape="1">
          <a:blip r:embed="rId3">
            <a:alphaModFix/>
          </a:blip>
          <a:srcRect t="748" b="758"/>
          <a:stretch/>
        </p:blipFill>
        <p:spPr>
          <a:xfrm>
            <a:off x="262818" y="3726565"/>
            <a:ext cx="810608" cy="804661"/>
          </a:xfrm>
          <a:prstGeom prst="rect">
            <a:avLst/>
          </a:prstGeom>
          <a:noFill/>
          <a:ln>
            <a:noFill/>
          </a:ln>
        </p:spPr>
      </p:pic>
      <p:pic>
        <p:nvPicPr>
          <p:cNvPr id="267" name="Shape 267"/>
          <p:cNvPicPr preferRelativeResize="0"/>
          <p:nvPr/>
        </p:nvPicPr>
        <p:blipFill rotWithShape="1">
          <a:blip r:embed="rId4">
            <a:alphaModFix/>
          </a:blip>
          <a:srcRect/>
          <a:stretch/>
        </p:blipFill>
        <p:spPr>
          <a:xfrm>
            <a:off x="274995" y="2824309"/>
            <a:ext cx="786255" cy="779940"/>
          </a:xfrm>
          <a:prstGeom prst="rect">
            <a:avLst/>
          </a:prstGeom>
          <a:noFill/>
          <a:ln>
            <a:noFill/>
          </a:ln>
        </p:spPr>
      </p:pic>
      <p:sp>
        <p:nvSpPr>
          <p:cNvPr id="269" name="Shape 26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http://sks.to/lag</a:t>
            </a:r>
            <a:endParaRPr sz="1200">
              <a:solidFill>
                <a:schemeClr val="lt1"/>
              </a:solidFill>
              <a:latin typeface="Calibri"/>
              <a:ea typeface="Calibri"/>
              <a:cs typeface="Calibri"/>
              <a:sym typeface="Calibri"/>
            </a:endParaRPr>
          </a:p>
        </p:txBody>
      </p:sp>
      <p:pic>
        <p:nvPicPr>
          <p:cNvPr id="270" name="Shape 270" descr="Milankovitch_Cycles_400000.gif"/>
          <p:cNvPicPr preferRelativeResize="0"/>
          <p:nvPr/>
        </p:nvPicPr>
        <p:blipFill>
          <a:blip r:embed="rId5">
            <a:alphaModFix/>
          </a:blip>
          <a:stretch>
            <a:fillRect/>
          </a:stretch>
        </p:blipFill>
        <p:spPr>
          <a:xfrm>
            <a:off x="4731327" y="1523999"/>
            <a:ext cx="4134620" cy="1905000"/>
          </a:xfrm>
          <a:prstGeom prst="rect">
            <a:avLst/>
          </a:prstGeom>
          <a:noFill/>
          <a:ln>
            <a:noFill/>
          </a:ln>
        </p:spPr>
      </p:pic>
      <p:sp>
        <p:nvSpPr>
          <p:cNvPr id="11" name="Shape 96">
            <a:hlinkClick r:id="rId6" action="ppaction://hlinksldjump"/>
            <a:extLst>
              <a:ext uri="{FF2B5EF4-FFF2-40B4-BE49-F238E27FC236}">
                <a16:creationId xmlns:a16="http://schemas.microsoft.com/office/drawing/2014/main" id="{506E0C73-2EFA-4DCF-8704-B6B092FB5F9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B90DEF8B-ED5C-40AD-B761-B74BC065594C}"/>
              </a:ext>
            </a:extLst>
          </p:cNvPr>
          <p:cNvSpPr/>
          <p:nvPr/>
        </p:nvSpPr>
        <p:spPr>
          <a:xfrm>
            <a:off x="4933216" y="3414279"/>
            <a:ext cx="4020438" cy="400110"/>
          </a:xfrm>
          <a:prstGeom prst="rect">
            <a:avLst/>
          </a:prstGeom>
        </p:spPr>
        <p:txBody>
          <a:bodyPr wrap="square">
            <a:spAutoFit/>
          </a:bodyPr>
          <a:lstStyle/>
          <a:p>
            <a:pPr algn="r"/>
            <a:r>
              <a:rPr lang="en-US" sz="1000">
                <a:solidFill>
                  <a:srgbClr val="D9D9D9"/>
                </a:solidFill>
                <a:latin typeface="Calibri" panose="020F0502020204030204" pitchFamily="34" charset="0"/>
              </a:rPr>
              <a:t>Vostok Antarctic ice core records for carbon dioxide concentration (Petit 2000) and temperature change (</a:t>
            </a:r>
            <a:r>
              <a:rPr lang="en-US" sz="1000" err="1">
                <a:solidFill>
                  <a:srgbClr val="D9D9D9"/>
                </a:solidFill>
                <a:latin typeface="Calibri" panose="020F0502020204030204" pitchFamily="34" charset="0"/>
              </a:rPr>
              <a:t>Barnola</a:t>
            </a:r>
            <a:r>
              <a:rPr lang="en-US" sz="1000">
                <a:solidFill>
                  <a:srgbClr val="D9D9D9"/>
                </a:solidFill>
                <a:latin typeface="Calibri" panose="020F0502020204030204" pitchFamily="34" charset="0"/>
              </a:rPr>
              <a:t> 2003)</a:t>
            </a:r>
            <a:endParaRPr lang="de-DE" sz="1000"/>
          </a:p>
        </p:txBody>
      </p:sp>
      <p:sp>
        <p:nvSpPr>
          <p:cNvPr id="13" name="Textfeld 12">
            <a:extLst>
              <a:ext uri="{FF2B5EF4-FFF2-40B4-BE49-F238E27FC236}">
                <a16:creationId xmlns:a16="http://schemas.microsoft.com/office/drawing/2014/main" id="{6E3B499A-5FA5-4A9E-8A43-0601A4D27AF2}"/>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4" name="Grafik 13">
            <a:extLst>
              <a:ext uri="{FF2B5EF4-FFF2-40B4-BE49-F238E27FC236}">
                <a16:creationId xmlns:a16="http://schemas.microsoft.com/office/drawing/2014/main" id="{B118DA3F-E76F-4621-AB09-6974C8354B6D}"/>
              </a:ext>
            </a:extLst>
          </p:cNvPr>
          <p:cNvPicPr>
            <a:picLocks noChangeAspect="1"/>
          </p:cNvPicPr>
          <p:nvPr/>
        </p:nvPicPr>
        <p:blipFill>
          <a:blip r:embed="rId7"/>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body" idx="2"/>
          </p:nvPr>
        </p:nvSpPr>
        <p:spPr>
          <a:xfrm>
            <a:off x="959063" y="4599667"/>
            <a:ext cx="7216562" cy="2127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FFFFFF"/>
              </a:buClr>
              <a:buFont typeface="Arial"/>
              <a:buNone/>
            </a:pPr>
            <a:r>
              <a:rPr lang="en-US" sz="900" b="0" i="0" u="none" strike="noStrike" cap="none">
                <a:solidFill>
                  <a:srgbClr val="FFFFFF"/>
                </a:solidFill>
                <a:latin typeface="Century Gothic"/>
                <a:ea typeface="Century Gothic"/>
                <a:cs typeface="Century Gothic"/>
                <a:sym typeface="Century Gothic"/>
              </a:rPr>
              <a:t>Attribution 1</a:t>
            </a:r>
            <a:endParaRPr sz="900" b="0" i="0" u="none" strike="noStrike" cap="none">
              <a:solidFill>
                <a:srgbClr val="FFFFFF"/>
              </a:solidFill>
              <a:latin typeface="Century Gothic"/>
              <a:ea typeface="Century Gothic"/>
              <a:cs typeface="Century Gothic"/>
              <a:sym typeface="Century Gothic"/>
            </a:endParaRPr>
          </a:p>
        </p:txBody>
      </p:sp>
      <p:pic>
        <p:nvPicPr>
          <p:cNvPr id="42" name="Shape 42" descr="FLICC13_ALL.png"/>
          <p:cNvPicPr preferRelativeResize="0"/>
          <p:nvPr/>
        </p:nvPicPr>
        <p:blipFill rotWithShape="1">
          <a:blip r:embed="rId3">
            <a:alphaModFix/>
          </a:blip>
          <a:srcRect/>
          <a:stretch/>
        </p:blipFill>
        <p:spPr>
          <a:xfrm>
            <a:off x="0" y="0"/>
            <a:ext cx="9070848" cy="5138356"/>
          </a:xfrm>
          <a:prstGeom prst="rect">
            <a:avLst/>
          </a:prstGeom>
          <a:noFill/>
          <a:ln>
            <a:noFill/>
          </a:ln>
        </p:spPr>
      </p:pic>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p:nvPr/>
        </p:nvSpPr>
        <p:spPr>
          <a:xfrm>
            <a:off x="1240134" y="633295"/>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One human fingerprint is a cooling upper atmosphere with a warming lower atmosphere. Satellites have measured this pattern.</a:t>
            </a:r>
            <a:endParaRPr/>
          </a:p>
        </p:txBody>
      </p:sp>
      <p:sp>
        <p:nvSpPr>
          <p:cNvPr id="276" name="Shape 276"/>
          <p:cNvSpPr txBox="1"/>
          <p:nvPr/>
        </p:nvSpPr>
        <p:spPr>
          <a:xfrm>
            <a:off x="1240134" y="2104694"/>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One fingerprint of human-caused global warming is the tropospheric hot spot which hasn't been observed.</a:t>
            </a:r>
            <a:endParaRPr sz="1800">
              <a:solidFill>
                <a:schemeClr val="lt1"/>
              </a:solidFill>
              <a:latin typeface="Calibri"/>
              <a:ea typeface="Calibri"/>
              <a:cs typeface="Calibri"/>
              <a:sym typeface="Calibri"/>
            </a:endParaRPr>
          </a:p>
        </p:txBody>
      </p:sp>
      <p:sp>
        <p:nvSpPr>
          <p:cNvPr id="277" name="Shape 277"/>
          <p:cNvSpPr txBox="1"/>
          <p:nvPr/>
        </p:nvSpPr>
        <p:spPr>
          <a:xfrm>
            <a:off x="1240133" y="3300544"/>
            <a:ext cx="3848025" cy="14771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A hot spot should appear for any type of surface warming so is not</a:t>
            </a:r>
          </a:p>
          <a:p>
            <a:pPr lvl="0"/>
            <a:r>
              <a:rPr lang="en-US" sz="1800">
                <a:solidFill>
                  <a:schemeClr val="lt1"/>
                </a:solidFill>
                <a:latin typeface="Calibri"/>
                <a:ea typeface="Calibri"/>
                <a:cs typeface="Calibri"/>
                <a:sym typeface="Calibri"/>
              </a:rPr>
              <a:t>linked uniquely to greenhouse warming.</a:t>
            </a:r>
          </a:p>
        </p:txBody>
      </p:sp>
      <p:sp>
        <p:nvSpPr>
          <p:cNvPr id="282" name="Shape 282"/>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http://sks.to/hotspot</a:t>
            </a:r>
            <a:endParaRPr sz="1200">
              <a:solidFill>
                <a:schemeClr val="lt1"/>
              </a:solidFill>
              <a:latin typeface="Calibri"/>
              <a:ea typeface="Calibri"/>
              <a:cs typeface="Calibri"/>
              <a:sym typeface="Calibri"/>
            </a:endParaRPr>
          </a:p>
        </p:txBody>
      </p:sp>
      <p:pic>
        <p:nvPicPr>
          <p:cNvPr id="283" name="Shape 283" descr="figure-9-1.jpeg"/>
          <p:cNvPicPr preferRelativeResize="0"/>
          <p:nvPr/>
        </p:nvPicPr>
        <p:blipFill>
          <a:blip r:embed="rId3">
            <a:alphaModFix/>
          </a:blip>
          <a:stretch>
            <a:fillRect/>
          </a:stretch>
        </p:blipFill>
        <p:spPr>
          <a:xfrm>
            <a:off x="5019422" y="690324"/>
            <a:ext cx="3848025" cy="3454001"/>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9D44C7FA-8402-4903-ACFD-0A99B21EB3D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F5235E24-AE48-4221-9F73-D736DBFE1A58}"/>
              </a:ext>
            </a:extLst>
          </p:cNvPr>
          <p:cNvSpPr/>
          <p:nvPr/>
        </p:nvSpPr>
        <p:spPr>
          <a:xfrm>
            <a:off x="4933216" y="4113937"/>
            <a:ext cx="4020438" cy="553998"/>
          </a:xfrm>
          <a:prstGeom prst="rect">
            <a:avLst/>
          </a:prstGeom>
        </p:spPr>
        <p:txBody>
          <a:bodyPr wrap="square">
            <a:spAutoFit/>
          </a:bodyPr>
          <a:lstStyle/>
          <a:p>
            <a:pPr algn="r"/>
            <a:r>
              <a:rPr lang="en-US" sz="1000">
                <a:solidFill>
                  <a:srgbClr val="D9D9D9"/>
                </a:solidFill>
                <a:latin typeface="Calibri" panose="020F0502020204030204" pitchFamily="34" charset="0"/>
              </a:rPr>
              <a:t>Atmospheric temperature change from 1890 to 1990 from (a) solar forcing, (b) volcanoes, (c) greenhouse gases, (d) ozone, (e) sulfate aerosols and (f) sum of all forcing (IPCC AR4)</a:t>
            </a:r>
            <a:endParaRPr lang="de-DE" sz="1000"/>
          </a:p>
        </p:txBody>
      </p:sp>
      <p:sp>
        <p:nvSpPr>
          <p:cNvPr id="13" name="Textfeld 12">
            <a:extLst>
              <a:ext uri="{FF2B5EF4-FFF2-40B4-BE49-F238E27FC236}">
                <a16:creationId xmlns:a16="http://schemas.microsoft.com/office/drawing/2014/main" id="{99F36AE7-5168-4FDD-848F-1E717ED4D1EB}"/>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4" name="Grafik 13">
            <a:extLst>
              <a:ext uri="{FF2B5EF4-FFF2-40B4-BE49-F238E27FC236}">
                <a16:creationId xmlns:a16="http://schemas.microsoft.com/office/drawing/2014/main" id="{DD6A6EF9-1EA0-405C-90F7-1DEF1E7163F5}"/>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520">
            <a:extLst>
              <a:ext uri="{FF2B5EF4-FFF2-40B4-BE49-F238E27FC236}">
                <a16:creationId xmlns:a16="http://schemas.microsoft.com/office/drawing/2014/main" id="{076F11F6-F805-4577-B4D5-D27047B6FBDF}"/>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16" name="Shape 521" descr="redherring-fmf.png">
            <a:extLst>
              <a:ext uri="{FF2B5EF4-FFF2-40B4-BE49-F238E27FC236}">
                <a16:creationId xmlns:a16="http://schemas.microsoft.com/office/drawing/2014/main" id="{40AB4EB5-8696-46A7-BAC1-6FA3A1DFF576}"/>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7" name="Shape 522">
            <a:extLst>
              <a:ext uri="{FF2B5EF4-FFF2-40B4-BE49-F238E27FC236}">
                <a16:creationId xmlns:a16="http://schemas.microsoft.com/office/drawing/2014/main" id="{B4B7E75E-760C-4B68-BC6D-6C3C7AC25DFE}"/>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p:nvPr/>
        </p:nvSpPr>
        <p:spPr>
          <a:xfrm>
            <a:off x="1240133" y="675499"/>
            <a:ext cx="4031521"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Satellites measure the warming effect from CO2. The increased greenhouse effect is an observed reality. It was predicted before it could be measured.</a:t>
            </a:r>
            <a:endParaRPr/>
          </a:p>
        </p:txBody>
      </p:sp>
      <p:sp>
        <p:nvSpPr>
          <p:cNvPr id="289" name="Shape 289"/>
          <p:cNvSpPr txBox="1"/>
          <p:nvPr/>
        </p:nvSpPr>
        <p:spPr>
          <a:xfrm>
            <a:off x="1240134" y="2217848"/>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is a trace gas so it’s warming effect is minimal.</a:t>
            </a:r>
            <a:endParaRPr sz="1800">
              <a:solidFill>
                <a:schemeClr val="lt1"/>
              </a:solidFill>
              <a:latin typeface="Calibri"/>
              <a:ea typeface="Calibri"/>
              <a:cs typeface="Calibri"/>
              <a:sym typeface="Calibri"/>
            </a:endParaRPr>
          </a:p>
        </p:txBody>
      </p:sp>
      <p:sp>
        <p:nvSpPr>
          <p:cNvPr id="290" name="Shape 290"/>
          <p:cNvSpPr txBox="1"/>
          <p:nvPr/>
        </p:nvSpPr>
        <p:spPr>
          <a:xfrm>
            <a:off x="1256437" y="3324207"/>
            <a:ext cx="4049687" cy="15576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The fact that CO2 is a trace gas is irrelevant to whether it can impact climate. Trace amounts of substances can have a strong effect.</a:t>
            </a:r>
          </a:p>
        </p:txBody>
      </p:sp>
      <p:sp>
        <p:nvSpPr>
          <p:cNvPr id="295" name="Shape 29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http://sks.to/trace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611629DC-B197-41E0-A69E-02C7D55BC9B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Textfeld 10">
            <a:extLst>
              <a:ext uri="{FF2B5EF4-FFF2-40B4-BE49-F238E27FC236}">
                <a16:creationId xmlns:a16="http://schemas.microsoft.com/office/drawing/2014/main" id="{E8ED3D98-AFF6-4968-B8C2-B79C7A2A5EF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8" name="Grafik 7">
            <a:extLst>
              <a:ext uri="{FF2B5EF4-FFF2-40B4-BE49-F238E27FC236}">
                <a16:creationId xmlns:a16="http://schemas.microsoft.com/office/drawing/2014/main" id="{84AD4837-3F93-479E-9ED2-8063B5DB21F0}"/>
              </a:ext>
            </a:extLst>
          </p:cNvPr>
          <p:cNvPicPr>
            <a:picLocks noChangeAspect="1"/>
          </p:cNvPicPr>
          <p:nvPr/>
        </p:nvPicPr>
        <p:blipFill>
          <a:blip r:embed="rId4"/>
          <a:stretch>
            <a:fillRect/>
          </a:stretch>
        </p:blipFill>
        <p:spPr>
          <a:xfrm>
            <a:off x="5661288" y="668465"/>
            <a:ext cx="2833254" cy="3786687"/>
          </a:xfrm>
          <a:prstGeom prst="rect">
            <a:avLst/>
          </a:prstGeom>
        </p:spPr>
      </p:pic>
      <p:pic>
        <p:nvPicPr>
          <p:cNvPr id="12" name="Grafik 11">
            <a:extLst>
              <a:ext uri="{FF2B5EF4-FFF2-40B4-BE49-F238E27FC236}">
                <a16:creationId xmlns:a16="http://schemas.microsoft.com/office/drawing/2014/main" id="{1825D2B9-6B51-4B9C-91D4-5B5932D83008}"/>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3" name="Shape 520">
            <a:extLst>
              <a:ext uri="{FF2B5EF4-FFF2-40B4-BE49-F238E27FC236}">
                <a16:creationId xmlns:a16="http://schemas.microsoft.com/office/drawing/2014/main" id="{DDAE3B09-7666-4456-9B32-D3D7C29E74AD}"/>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14" name="Shape 521" descr="redherring-fmf.png">
            <a:extLst>
              <a:ext uri="{FF2B5EF4-FFF2-40B4-BE49-F238E27FC236}">
                <a16:creationId xmlns:a16="http://schemas.microsoft.com/office/drawing/2014/main" id="{9076D953-26A0-403E-99A3-178041472563}"/>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5" name="Shape 522">
            <a:extLst>
              <a:ext uri="{FF2B5EF4-FFF2-40B4-BE49-F238E27FC236}">
                <a16:creationId xmlns:a16="http://schemas.microsoft.com/office/drawing/2014/main" id="{894FBB7D-34B7-4FC1-8DAD-47C8D4B07959}"/>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
        <p:nvSpPr>
          <p:cNvPr id="16" name="Shape 122">
            <a:extLst>
              <a:ext uri="{FF2B5EF4-FFF2-40B4-BE49-F238E27FC236}">
                <a16:creationId xmlns:a16="http://schemas.microsoft.com/office/drawing/2014/main" id="{E4F99B5D-AC61-449D-95B9-7F599A9DC55F}"/>
              </a:ext>
            </a:extLst>
          </p:cNvPr>
          <p:cNvSpPr txBox="1"/>
          <p:nvPr/>
        </p:nvSpPr>
        <p:spPr>
          <a:xfrm>
            <a:off x="4454561" y="4458836"/>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https://skepticalscience.com/graphics.php?g307</a:t>
            </a:r>
            <a:endParaRPr sz="1000">
              <a:solidFill>
                <a:srgbClr val="D9D9D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rotWithShape="1">
          <a:blip r:embed="rId3">
            <a:alphaModFix/>
          </a:blip>
          <a:srcRect/>
          <a:stretch/>
        </p:blipFill>
        <p:spPr>
          <a:xfrm>
            <a:off x="5043056" y="1156207"/>
            <a:ext cx="3835428" cy="2958594"/>
          </a:xfrm>
          <a:prstGeom prst="rect">
            <a:avLst/>
          </a:prstGeom>
          <a:noFill/>
          <a:ln>
            <a:noFill/>
          </a:ln>
        </p:spPr>
      </p:pic>
      <p:sp>
        <p:nvSpPr>
          <p:cNvPr id="301" name="Shape 301"/>
          <p:cNvSpPr txBox="1"/>
          <p:nvPr/>
        </p:nvSpPr>
        <p:spPr>
          <a:xfrm>
            <a:off x="1240918" y="651587"/>
            <a:ext cx="3899118"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The Sun has been getting colder for the</a:t>
            </a:r>
          </a:p>
          <a:p>
            <a:pPr lvl="0"/>
            <a:r>
              <a:rPr lang="en-US" sz="1800">
                <a:solidFill>
                  <a:schemeClr val="lt1"/>
                </a:solidFill>
                <a:latin typeface="Calibri"/>
                <a:ea typeface="Calibri"/>
                <a:cs typeface="Calibri"/>
                <a:sym typeface="Calibri"/>
              </a:rPr>
              <a:t>last 30 years as the Earth has been warming. Sun and climate are moving in opposite directions.</a:t>
            </a:r>
            <a:endParaRPr sz="1800">
              <a:solidFill>
                <a:schemeClr val="lt1"/>
              </a:solidFill>
              <a:latin typeface="Calibri"/>
              <a:ea typeface="Calibri"/>
              <a:cs typeface="Calibri"/>
              <a:sym typeface="Calibri"/>
            </a:endParaRPr>
          </a:p>
        </p:txBody>
      </p:sp>
      <p:sp>
        <p:nvSpPr>
          <p:cNvPr id="302" name="Shape 302"/>
          <p:cNvSpPr txBox="1"/>
          <p:nvPr/>
        </p:nvSpPr>
        <p:spPr>
          <a:xfrm>
            <a:off x="1235336" y="2281783"/>
            <a:ext cx="3422522" cy="8077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sun is causing global warming.</a:t>
            </a:r>
            <a:endParaRPr sz="1800">
              <a:solidFill>
                <a:schemeClr val="lt1"/>
              </a:solidFill>
              <a:latin typeface="Calibri"/>
              <a:ea typeface="Calibri"/>
              <a:cs typeface="Calibri"/>
              <a:sym typeface="Calibri"/>
            </a:endParaRPr>
          </a:p>
        </p:txBody>
      </p:sp>
      <p:sp>
        <p:nvSpPr>
          <p:cNvPr id="303" name="Shape 303"/>
          <p:cNvSpPr txBox="1"/>
          <p:nvPr/>
        </p:nvSpPr>
        <p:spPr>
          <a:xfrm>
            <a:off x="1240918" y="3274176"/>
            <a:ext cx="3197761"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Ignores human fingerprints and recent period where sun and climate move in opposite directions.</a:t>
            </a:r>
            <a:endParaRPr/>
          </a:p>
        </p:txBody>
      </p:sp>
      <p:sp>
        <p:nvSpPr>
          <p:cNvPr id="307" name="Shape 30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http://sks.to/sun</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2D7993C0-DF9E-4124-9A39-8FB956EDAAD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Rechteck 10">
            <a:extLst>
              <a:ext uri="{FF2B5EF4-FFF2-40B4-BE49-F238E27FC236}">
                <a16:creationId xmlns:a16="http://schemas.microsoft.com/office/drawing/2014/main" id="{ECEE8DA6-8F0B-4511-A153-FAECF16AEEB3}"/>
              </a:ext>
            </a:extLst>
          </p:cNvPr>
          <p:cNvSpPr/>
          <p:nvPr/>
        </p:nvSpPr>
        <p:spPr>
          <a:xfrm>
            <a:off x="4933216" y="4125235"/>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https://skepticalscience.com/graphics.php?g=5</a:t>
            </a:r>
            <a:endParaRPr lang="de-DE" sz="1000"/>
          </a:p>
        </p:txBody>
      </p:sp>
      <p:sp>
        <p:nvSpPr>
          <p:cNvPr id="12" name="Textfeld 11">
            <a:extLst>
              <a:ext uri="{FF2B5EF4-FFF2-40B4-BE49-F238E27FC236}">
                <a16:creationId xmlns:a16="http://schemas.microsoft.com/office/drawing/2014/main" id="{CF70F403-6F70-475A-BAD7-D999DC2C0677}"/>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We are causing global warming</a:t>
            </a:r>
          </a:p>
        </p:txBody>
      </p:sp>
      <p:pic>
        <p:nvPicPr>
          <p:cNvPr id="13" name="Grafik 12">
            <a:extLst>
              <a:ext uri="{FF2B5EF4-FFF2-40B4-BE49-F238E27FC236}">
                <a16:creationId xmlns:a16="http://schemas.microsoft.com/office/drawing/2014/main" id="{6008DCF6-DB02-42F8-992C-B14ED98A77F6}"/>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90">
            <a:extLst>
              <a:ext uri="{FF2B5EF4-FFF2-40B4-BE49-F238E27FC236}">
                <a16:creationId xmlns:a16="http://schemas.microsoft.com/office/drawing/2014/main" id="{248F52D5-123F-491C-9131-781FD21F2A82}"/>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5" name="Shape 95" descr="cherrypicking.png">
            <a:extLst>
              <a:ext uri="{FF2B5EF4-FFF2-40B4-BE49-F238E27FC236}">
                <a16:creationId xmlns:a16="http://schemas.microsoft.com/office/drawing/2014/main" id="{816BD7C5-ABB2-4B30-A62C-4CF4F148BAA2}"/>
              </a:ext>
            </a:extLst>
          </p:cNvPr>
          <p:cNvPicPr preferRelativeResize="0"/>
          <p:nvPr/>
        </p:nvPicPr>
        <p:blipFill rotWithShape="1">
          <a:blip r:embed="rId6">
            <a:alphaModFix/>
          </a:blip>
          <a:srcRect l="9" r="9"/>
          <a:stretch/>
        </p:blipFill>
        <p:spPr>
          <a:xfrm>
            <a:off x="292952" y="3735584"/>
            <a:ext cx="804661"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p:nvPr/>
        </p:nvSpPr>
        <p:spPr>
          <a:xfrm>
            <a:off x="1239434" y="598956"/>
            <a:ext cx="3942166"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Between 90 and 100 % of climate experts agree that we are mostly responsible for current global warming.</a:t>
            </a:r>
            <a:endParaRPr sz="1800">
              <a:solidFill>
                <a:schemeClr val="lt1"/>
              </a:solidFill>
              <a:latin typeface="Calibri"/>
              <a:ea typeface="Calibri"/>
              <a:cs typeface="Calibri"/>
              <a:sym typeface="Calibri"/>
            </a:endParaRPr>
          </a:p>
        </p:txBody>
      </p:sp>
      <p:sp>
        <p:nvSpPr>
          <p:cNvPr id="556" name="Shape 556"/>
          <p:cNvSpPr txBox="1"/>
          <p:nvPr/>
        </p:nvSpPr>
        <p:spPr>
          <a:xfrm>
            <a:off x="1239434" y="2015545"/>
            <a:ext cx="3652949"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sz="1800" b="1">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More than 31,000 scientists disagree with the consensus.</a:t>
            </a:r>
            <a:endParaRPr sz="1800">
              <a:solidFill>
                <a:schemeClr val="lt1"/>
              </a:solidFill>
              <a:latin typeface="Calibri"/>
              <a:ea typeface="Calibri"/>
              <a:cs typeface="Calibri"/>
              <a:sym typeface="Calibri"/>
            </a:endParaRPr>
          </a:p>
        </p:txBody>
      </p:sp>
      <p:sp>
        <p:nvSpPr>
          <p:cNvPr id="557" name="Shape 557"/>
          <p:cNvSpPr txBox="1"/>
          <p:nvPr/>
        </p:nvSpPr>
        <p:spPr>
          <a:xfrm>
            <a:off x="1239435" y="3030203"/>
            <a:ext cx="3762056" cy="17581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myth relies on fake experts and a magnified minority. Just about 0.1 % of signees are actively publishing climate scientists while most of them work in other areas.  </a:t>
            </a:r>
            <a:endParaRPr sz="1800">
              <a:solidFill>
                <a:schemeClr val="lt1"/>
              </a:solidFill>
              <a:latin typeface="Calibri"/>
              <a:ea typeface="Calibri"/>
              <a:cs typeface="Calibri"/>
              <a:sym typeface="Calibri"/>
            </a:endParaRPr>
          </a:p>
        </p:txBody>
      </p:sp>
      <p:pic>
        <p:nvPicPr>
          <p:cNvPr id="558" name="Shape 558"/>
          <p:cNvPicPr preferRelativeResize="0"/>
          <p:nvPr/>
        </p:nvPicPr>
        <p:blipFill rotWithShape="1">
          <a:blip r:embed="rId3">
            <a:alphaModFix/>
          </a:blip>
          <a:srcRect/>
          <a:stretch/>
        </p:blipFill>
        <p:spPr>
          <a:xfrm>
            <a:off x="5340035" y="500792"/>
            <a:ext cx="3523522" cy="1995968"/>
          </a:xfrm>
          <a:prstGeom prst="rect">
            <a:avLst/>
          </a:prstGeom>
          <a:noFill/>
          <a:ln>
            <a:noFill/>
          </a:ln>
        </p:spPr>
      </p:pic>
      <p:pic>
        <p:nvPicPr>
          <p:cNvPr id="559" name="Shape 559"/>
          <p:cNvPicPr preferRelativeResize="0"/>
          <p:nvPr/>
        </p:nvPicPr>
        <p:blipFill rotWithShape="1">
          <a:blip r:embed="rId4">
            <a:alphaModFix/>
          </a:blip>
          <a:srcRect/>
          <a:stretch/>
        </p:blipFill>
        <p:spPr>
          <a:xfrm>
            <a:off x="5359940" y="2582978"/>
            <a:ext cx="3517905" cy="2007281"/>
          </a:xfrm>
          <a:prstGeom prst="rect">
            <a:avLst/>
          </a:prstGeom>
          <a:noFill/>
          <a:ln>
            <a:noFill/>
          </a:ln>
        </p:spPr>
      </p:pic>
      <p:sp>
        <p:nvSpPr>
          <p:cNvPr id="560" name="Shape 560"/>
          <p:cNvSpPr txBox="1"/>
          <p:nvPr/>
        </p:nvSpPr>
        <p:spPr>
          <a:xfrm>
            <a:off x="7116004" y="4570170"/>
            <a:ext cx="20685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rgbClr val="A5A5A5"/>
                </a:solidFill>
                <a:latin typeface="Calibri"/>
                <a:ea typeface="Calibri"/>
                <a:cs typeface="Calibri"/>
                <a:sym typeface="Calibri"/>
              </a:rPr>
              <a:t>Brian Angliss – Scholars &amp; Rogues (2015)</a:t>
            </a:r>
            <a:endParaRPr sz="800">
              <a:solidFill>
                <a:srgbClr val="A5A5A5"/>
              </a:solidFill>
              <a:latin typeface="Calibri"/>
              <a:ea typeface="Calibri"/>
              <a:cs typeface="Calibri"/>
              <a:sym typeface="Calibri"/>
            </a:endParaRPr>
          </a:p>
        </p:txBody>
      </p:sp>
      <p:sp>
        <p:nvSpPr>
          <p:cNvPr id="561" name="Shape 561"/>
          <p:cNvSpPr txBox="1"/>
          <p:nvPr/>
        </p:nvSpPr>
        <p:spPr>
          <a:xfrm>
            <a:off x="159325" y="3092449"/>
            <a:ext cx="106782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Fake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Experts</a:t>
            </a:r>
            <a:endParaRPr sz="1600" b="1">
              <a:solidFill>
                <a:srgbClr val="F2F2F2"/>
              </a:solidFill>
              <a:latin typeface="Calibri"/>
              <a:ea typeface="Calibri"/>
              <a:cs typeface="Calibri"/>
              <a:sym typeface="Calibri"/>
            </a:endParaRPr>
          </a:p>
        </p:txBody>
      </p:sp>
      <p:pic>
        <p:nvPicPr>
          <p:cNvPr id="562" name="Shape 562"/>
          <p:cNvPicPr preferRelativeResize="0"/>
          <p:nvPr/>
        </p:nvPicPr>
        <p:blipFill rotWithShape="1">
          <a:blip r:embed="rId5">
            <a:alphaModFix/>
          </a:blip>
          <a:srcRect/>
          <a:stretch/>
        </p:blipFill>
        <p:spPr>
          <a:xfrm>
            <a:off x="300010" y="2354173"/>
            <a:ext cx="786255" cy="779940"/>
          </a:xfrm>
          <a:prstGeom prst="rect">
            <a:avLst/>
          </a:prstGeom>
          <a:noFill/>
          <a:ln>
            <a:noFill/>
          </a:ln>
        </p:spPr>
      </p:pic>
      <p:pic>
        <p:nvPicPr>
          <p:cNvPr id="563" name="Shape 563"/>
          <p:cNvPicPr preferRelativeResize="0"/>
          <p:nvPr/>
        </p:nvPicPr>
        <p:blipFill rotWithShape="1">
          <a:blip r:embed="rId6">
            <a:alphaModFix/>
          </a:blip>
          <a:srcRect/>
          <a:stretch/>
        </p:blipFill>
        <p:spPr>
          <a:xfrm>
            <a:off x="300010" y="3725843"/>
            <a:ext cx="786255" cy="779940"/>
          </a:xfrm>
          <a:prstGeom prst="rect">
            <a:avLst/>
          </a:prstGeom>
          <a:noFill/>
          <a:ln>
            <a:noFill/>
          </a:ln>
        </p:spPr>
      </p:pic>
      <p:sp>
        <p:nvSpPr>
          <p:cNvPr id="564" name="Shape 564"/>
          <p:cNvSpPr txBox="1"/>
          <p:nvPr/>
        </p:nvSpPr>
        <p:spPr>
          <a:xfrm>
            <a:off x="118213" y="4538593"/>
            <a:ext cx="123491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Magnified Minority</a:t>
            </a:r>
            <a:endParaRPr sz="1600" b="1">
              <a:solidFill>
                <a:srgbClr val="F2F2F2"/>
              </a:solidFill>
              <a:latin typeface="Calibri"/>
              <a:ea typeface="Calibri"/>
              <a:cs typeface="Calibri"/>
              <a:sym typeface="Calibri"/>
            </a:endParaRPr>
          </a:p>
        </p:txBody>
      </p:sp>
      <p:sp>
        <p:nvSpPr>
          <p:cNvPr id="566" name="Shape 56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http://sks.to/consensus</a:t>
            </a:r>
            <a:endParaRPr sz="1200">
              <a:solidFill>
                <a:schemeClr val="lt1"/>
              </a:solidFill>
              <a:latin typeface="Calibri"/>
              <a:ea typeface="Calibri"/>
              <a:cs typeface="Calibri"/>
              <a:sym typeface="Calibri"/>
            </a:endParaRPr>
          </a:p>
        </p:txBody>
      </p:sp>
      <p:sp>
        <p:nvSpPr>
          <p:cNvPr id="14" name="Shape 96">
            <a:hlinkClick r:id="rId7" action="ppaction://hlinksldjump"/>
            <a:extLst>
              <a:ext uri="{FF2B5EF4-FFF2-40B4-BE49-F238E27FC236}">
                <a16:creationId xmlns:a16="http://schemas.microsoft.com/office/drawing/2014/main" id="{6742778A-A9E5-490C-855E-6EFDEFB2FB9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Textfeld 14">
            <a:extLst>
              <a:ext uri="{FF2B5EF4-FFF2-40B4-BE49-F238E27FC236}">
                <a16:creationId xmlns:a16="http://schemas.microsoft.com/office/drawing/2014/main" id="{EBF80D0A-62D0-45B1-9664-B79D1C6706E7}"/>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Consensus</a:t>
            </a:r>
          </a:p>
        </p:txBody>
      </p:sp>
      <p:pic>
        <p:nvPicPr>
          <p:cNvPr id="16" name="Grafik 15">
            <a:extLst>
              <a:ext uri="{FF2B5EF4-FFF2-40B4-BE49-F238E27FC236}">
                <a16:creationId xmlns:a16="http://schemas.microsoft.com/office/drawing/2014/main" id="{D015E48C-1DAF-412B-96AC-CD8098C2AC91}"/>
              </a:ext>
            </a:extLst>
          </p:cNvPr>
          <p:cNvPicPr>
            <a:picLocks noChangeAspect="1"/>
          </p:cNvPicPr>
          <p:nvPr/>
        </p:nvPicPr>
        <p:blipFill>
          <a:blip r:embed="rId8"/>
          <a:stretch>
            <a:fillRect/>
          </a:stretch>
        </p:blipFill>
        <p:spPr>
          <a:xfrm>
            <a:off x="4240871" y="4603068"/>
            <a:ext cx="651513" cy="481553"/>
          </a:xfrm>
          <a:prstGeom prst="rect">
            <a:avLst/>
          </a:prstGeom>
        </p:spPr>
      </p:pic>
    </p:spTree>
    <p:extLst>
      <p:ext uri="{BB962C8B-B14F-4D97-AF65-F5344CB8AC3E}">
        <p14:creationId xmlns:p14="http://schemas.microsoft.com/office/powerpoint/2010/main" val="3248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p:nvPr/>
        </p:nvSpPr>
        <p:spPr>
          <a:xfrm>
            <a:off x="1240134" y="633295"/>
            <a:ext cx="3697726"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Past climate change tells us climate is sensitive to the warming effect of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p:txBody>
      </p:sp>
      <p:sp>
        <p:nvSpPr>
          <p:cNvPr id="313" name="Shape 313"/>
          <p:cNvSpPr txBox="1"/>
          <p:nvPr/>
        </p:nvSpPr>
        <p:spPr>
          <a:xfrm>
            <a:off x="1240134" y="2156071"/>
            <a:ext cx="3852216"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Natural climate change in the past implies current climate change is also natural.</a:t>
            </a:r>
            <a:endParaRPr sz="1800">
              <a:solidFill>
                <a:schemeClr val="lt1"/>
              </a:solidFill>
              <a:latin typeface="Calibri"/>
              <a:ea typeface="Calibri"/>
              <a:cs typeface="Calibri"/>
              <a:sym typeface="Calibri"/>
            </a:endParaRPr>
          </a:p>
        </p:txBody>
      </p:sp>
      <p:sp>
        <p:nvSpPr>
          <p:cNvPr id="314" name="Shape 314"/>
          <p:cNvSpPr txBox="1"/>
          <p:nvPr/>
        </p:nvSpPr>
        <p:spPr>
          <a:xfrm>
            <a:off x="1240134" y="3614508"/>
            <a:ext cx="33792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Past climate change actually sends the opposite message than what the myth concludes.</a:t>
            </a:r>
            <a:endParaRPr sz="1800">
              <a:solidFill>
                <a:schemeClr val="lt1"/>
              </a:solidFill>
              <a:latin typeface="Calibri"/>
              <a:ea typeface="Calibri"/>
              <a:cs typeface="Calibri"/>
              <a:sym typeface="Calibri"/>
            </a:endParaRPr>
          </a:p>
        </p:txBody>
      </p:sp>
      <p:pic>
        <p:nvPicPr>
          <p:cNvPr id="315" name="Shape 315" descr="natural_causes_1920.png"/>
          <p:cNvPicPr preferRelativeResize="0"/>
          <p:nvPr/>
        </p:nvPicPr>
        <p:blipFill rotWithShape="1">
          <a:blip r:embed="rId3">
            <a:alphaModFix/>
          </a:blip>
          <a:srcRect/>
          <a:stretch/>
        </p:blipFill>
        <p:spPr>
          <a:xfrm>
            <a:off x="4229327" y="1540170"/>
            <a:ext cx="4889362" cy="2769671"/>
          </a:xfrm>
          <a:prstGeom prst="rect">
            <a:avLst/>
          </a:prstGeom>
          <a:noFill/>
          <a:ln>
            <a:noFill/>
          </a:ln>
        </p:spPr>
      </p:pic>
      <p:sp>
        <p:nvSpPr>
          <p:cNvPr id="320" name="Shape 32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http://sks.to/past</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94147A73-0B14-46D6-82A4-146418D46112}"/>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ABF260EB-5052-4859-B1EA-ED57E753A5A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3" name="Grafik 12">
            <a:extLst>
              <a:ext uri="{FF2B5EF4-FFF2-40B4-BE49-F238E27FC236}">
                <a16:creationId xmlns:a16="http://schemas.microsoft.com/office/drawing/2014/main" id="{996A5F59-A87E-4DAE-BEAB-EE0124AE4484}"/>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46">
            <a:extLst>
              <a:ext uri="{FF2B5EF4-FFF2-40B4-BE49-F238E27FC236}">
                <a16:creationId xmlns:a16="http://schemas.microsoft.com/office/drawing/2014/main" id="{7FE67031-BF4E-456C-8002-5C247D9E07B2}"/>
              </a:ext>
            </a:extLst>
          </p:cNvPr>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15" name="Shape 547" descr="jumpingtoconclusions-fmf.png">
            <a:extLst>
              <a:ext uri="{FF2B5EF4-FFF2-40B4-BE49-F238E27FC236}">
                <a16:creationId xmlns:a16="http://schemas.microsoft.com/office/drawing/2014/main" id="{2BAE2635-E0D5-4A59-8164-AB77E2AE115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8B8179FE-F0BF-44A4-9B64-0C027C56E188}"/>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247168" y="612193"/>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Natural influences that ended the Little Ice Age have been swamped by recent human activity.</a:t>
            </a:r>
            <a:endParaRPr/>
          </a:p>
        </p:txBody>
      </p:sp>
      <p:sp>
        <p:nvSpPr>
          <p:cNvPr id="326" name="Shape 326"/>
          <p:cNvSpPr txBox="1"/>
          <p:nvPr/>
        </p:nvSpPr>
        <p:spPr>
          <a:xfrm>
            <a:off x="1247168" y="2078680"/>
            <a:ext cx="3585257"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Current warming is just the continuation of natural recovery from the Little Ice Age.</a:t>
            </a:r>
            <a:endParaRPr sz="1800">
              <a:solidFill>
                <a:schemeClr val="lt1"/>
              </a:solidFill>
              <a:latin typeface="Calibri"/>
              <a:ea typeface="Calibri"/>
              <a:cs typeface="Calibri"/>
              <a:sym typeface="Calibri"/>
            </a:endParaRPr>
          </a:p>
        </p:txBody>
      </p:sp>
      <p:sp>
        <p:nvSpPr>
          <p:cNvPr id="327" name="Shape 327"/>
          <p:cNvSpPr txBox="1"/>
          <p:nvPr/>
        </p:nvSpPr>
        <p:spPr>
          <a:xfrm>
            <a:off x="1247168" y="3653187"/>
            <a:ext cx="33792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natural factors that ended the Little Ice Age are no longer significant.</a:t>
            </a:r>
            <a:endParaRPr/>
          </a:p>
        </p:txBody>
      </p:sp>
      <p:sp>
        <p:nvSpPr>
          <p:cNvPr id="332" name="Shape 332"/>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http://sks.to/lia</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297CF5EC-5542-4BF5-B97D-F69547AADABF}"/>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D3BDDB31-A115-411F-BE1C-58A14840698C}"/>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3" name="Grafik 12">
            <a:extLst>
              <a:ext uri="{FF2B5EF4-FFF2-40B4-BE49-F238E27FC236}">
                <a16:creationId xmlns:a16="http://schemas.microsoft.com/office/drawing/2014/main" id="{FAA071E4-BA22-48FE-A54C-A76BE82B5E98}"/>
              </a:ext>
            </a:extLst>
          </p:cNvPr>
          <p:cNvPicPr>
            <a:picLocks noChangeAspect="1"/>
          </p:cNvPicPr>
          <p:nvPr/>
        </p:nvPicPr>
        <p:blipFill>
          <a:blip r:embed="rId4"/>
          <a:stretch>
            <a:fillRect/>
          </a:stretch>
        </p:blipFill>
        <p:spPr>
          <a:xfrm>
            <a:off x="4240871" y="4603068"/>
            <a:ext cx="651513" cy="481553"/>
          </a:xfrm>
          <a:prstGeom prst="rect">
            <a:avLst/>
          </a:prstGeom>
        </p:spPr>
      </p:pic>
      <p:sp>
        <p:nvSpPr>
          <p:cNvPr id="14" name="Shape 520">
            <a:extLst>
              <a:ext uri="{FF2B5EF4-FFF2-40B4-BE49-F238E27FC236}">
                <a16:creationId xmlns:a16="http://schemas.microsoft.com/office/drawing/2014/main" id="{B66AB351-A7A7-41C1-83FE-F2515B73005F}"/>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15" name="Shape 521" descr="redherring-fmf.png">
            <a:extLst>
              <a:ext uri="{FF2B5EF4-FFF2-40B4-BE49-F238E27FC236}">
                <a16:creationId xmlns:a16="http://schemas.microsoft.com/office/drawing/2014/main" id="{FF05611A-B6EA-44EF-B200-5C4221F5BFE1}"/>
              </a:ext>
            </a:extLst>
          </p:cNvPr>
          <p:cNvPicPr preferRelativeResize="0"/>
          <p:nvPr/>
        </p:nvPicPr>
        <p:blipFill rotWithShape="1">
          <a:blip r:embed="rId5">
            <a:alphaModFix/>
          </a:blip>
          <a:srcRect t="367" b="367"/>
          <a:stretch/>
        </p:blipFill>
        <p:spPr>
          <a:xfrm>
            <a:off x="287314" y="3737947"/>
            <a:ext cx="810608" cy="804661"/>
          </a:xfrm>
          <a:prstGeom prst="rect">
            <a:avLst/>
          </a:prstGeom>
          <a:noFill/>
          <a:ln>
            <a:noFill/>
          </a:ln>
        </p:spPr>
      </p:pic>
      <p:pic>
        <p:nvPicPr>
          <p:cNvPr id="16" name="Shape 522">
            <a:extLst>
              <a:ext uri="{FF2B5EF4-FFF2-40B4-BE49-F238E27FC236}">
                <a16:creationId xmlns:a16="http://schemas.microsoft.com/office/drawing/2014/main" id="{B080EE3A-1BF7-4444-8BF7-31477D20B154}"/>
              </a:ext>
            </a:extLst>
          </p:cNvPr>
          <p:cNvPicPr preferRelativeResize="0"/>
          <p:nvPr/>
        </p:nvPicPr>
        <p:blipFill rotWithShape="1">
          <a:blip r:embed="rId6">
            <a:alphaModFix/>
          </a:blip>
          <a:srcRect/>
          <a:stretch/>
        </p:blipFill>
        <p:spPr>
          <a:xfrm>
            <a:off x="299491" y="2828764"/>
            <a:ext cx="786255" cy="779940"/>
          </a:xfrm>
          <a:prstGeom prst="rect">
            <a:avLst/>
          </a:prstGeom>
          <a:noFill/>
          <a:ln>
            <a:noFill/>
          </a:ln>
        </p:spPr>
      </p:pic>
      <p:pic>
        <p:nvPicPr>
          <p:cNvPr id="3" name="Grafik 2">
            <a:extLst>
              <a:ext uri="{FF2B5EF4-FFF2-40B4-BE49-F238E27FC236}">
                <a16:creationId xmlns:a16="http://schemas.microsoft.com/office/drawing/2014/main" id="{D64E901E-1167-40A8-BD00-5BF0E544AACB}"/>
              </a:ext>
            </a:extLst>
          </p:cNvPr>
          <p:cNvPicPr>
            <a:picLocks noChangeAspect="1"/>
          </p:cNvPicPr>
          <p:nvPr/>
        </p:nvPicPr>
        <p:blipFill>
          <a:blip r:embed="rId7"/>
          <a:stretch>
            <a:fillRect/>
          </a:stretch>
        </p:blipFill>
        <p:spPr>
          <a:xfrm>
            <a:off x="4935929" y="1201448"/>
            <a:ext cx="3936180" cy="2952135"/>
          </a:xfrm>
          <a:prstGeom prst="rect">
            <a:avLst/>
          </a:prstGeom>
        </p:spPr>
      </p:pic>
      <p:sp>
        <p:nvSpPr>
          <p:cNvPr id="17" name="Rechteck 16">
            <a:extLst>
              <a:ext uri="{FF2B5EF4-FFF2-40B4-BE49-F238E27FC236}">
                <a16:creationId xmlns:a16="http://schemas.microsoft.com/office/drawing/2014/main" id="{E58C71BE-4B89-416F-9185-C7F595C04D80}"/>
              </a:ext>
            </a:extLst>
          </p:cNvPr>
          <p:cNvSpPr/>
          <p:nvPr/>
        </p:nvSpPr>
        <p:spPr>
          <a:xfrm>
            <a:off x="4933216" y="4125235"/>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https://skepticalscience.com/graphics.php?g=40</a:t>
            </a:r>
            <a:endParaRPr lang="de-DE"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1247168" y="682532"/>
            <a:ext cx="3553432"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In the past when the sun was cooler,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was higher. The two roughly balanced each other. We are now raising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levels with a warmer sun.</a:t>
            </a:r>
            <a:endParaRPr/>
          </a:p>
        </p:txBody>
      </p:sp>
      <p:sp>
        <p:nvSpPr>
          <p:cNvPr id="339" name="Shape 339"/>
          <p:cNvSpPr txBox="1"/>
          <p:nvPr/>
        </p:nvSpPr>
        <p:spPr>
          <a:xfrm>
            <a:off x="1247168" y="2371542"/>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was higher in the past but the world didn't boil away so the greenhouse effect is weak.</a:t>
            </a:r>
            <a:endParaRPr sz="1800">
              <a:solidFill>
                <a:schemeClr val="lt1"/>
              </a:solidFill>
              <a:latin typeface="Calibri"/>
              <a:ea typeface="Calibri"/>
              <a:cs typeface="Calibri"/>
              <a:sym typeface="Calibri"/>
            </a:endParaRPr>
          </a:p>
        </p:txBody>
      </p:sp>
      <p:sp>
        <p:nvSpPr>
          <p:cNvPr id="340" name="Shape 340"/>
          <p:cNvSpPr txBox="1"/>
          <p:nvPr/>
        </p:nvSpPr>
        <p:spPr>
          <a:xfrm>
            <a:off x="1247168" y="3587643"/>
            <a:ext cx="3379200" cy="10187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Ignores the role of the sun which was cooler in the past.</a:t>
            </a:r>
            <a:endParaRPr/>
          </a:p>
        </p:txBody>
      </p:sp>
      <p:sp>
        <p:nvSpPr>
          <p:cNvPr id="344" name="Shape 34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http://sks.to/pastco2</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658D9003-C3A8-4D6F-BB5C-2B6749A00411}"/>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Textfeld 9">
            <a:extLst>
              <a:ext uri="{FF2B5EF4-FFF2-40B4-BE49-F238E27FC236}">
                <a16:creationId xmlns:a16="http://schemas.microsoft.com/office/drawing/2014/main" id="{220788E4-B284-4D91-A94F-FD88B3F28C8B}"/>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1" name="Grafik 10">
            <a:extLst>
              <a:ext uri="{FF2B5EF4-FFF2-40B4-BE49-F238E27FC236}">
                <a16:creationId xmlns:a16="http://schemas.microsoft.com/office/drawing/2014/main" id="{D0252377-3DBE-495F-A45B-0B6B3621071E}"/>
              </a:ext>
            </a:extLst>
          </p:cNvPr>
          <p:cNvPicPr>
            <a:picLocks noChangeAspect="1"/>
          </p:cNvPicPr>
          <p:nvPr/>
        </p:nvPicPr>
        <p:blipFill>
          <a:blip r:embed="rId4"/>
          <a:stretch>
            <a:fillRect/>
          </a:stretch>
        </p:blipFill>
        <p:spPr>
          <a:xfrm>
            <a:off x="4240871" y="4603068"/>
            <a:ext cx="651513" cy="481553"/>
          </a:xfrm>
          <a:prstGeom prst="rect">
            <a:avLst/>
          </a:prstGeom>
        </p:spPr>
      </p:pic>
      <p:sp>
        <p:nvSpPr>
          <p:cNvPr id="13" name="Shape 90">
            <a:extLst>
              <a:ext uri="{FF2B5EF4-FFF2-40B4-BE49-F238E27FC236}">
                <a16:creationId xmlns:a16="http://schemas.microsoft.com/office/drawing/2014/main" id="{4541B4A3-BB90-413F-9B09-9FFC4444CBBE}"/>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4" name="Shape 95" descr="cherrypicking.png">
            <a:extLst>
              <a:ext uri="{FF2B5EF4-FFF2-40B4-BE49-F238E27FC236}">
                <a16:creationId xmlns:a16="http://schemas.microsoft.com/office/drawing/2014/main" id="{C07BD0CA-F2FB-4665-B901-E3083D014637}"/>
              </a:ext>
            </a:extLst>
          </p:cNvPr>
          <p:cNvPicPr preferRelativeResize="0"/>
          <p:nvPr/>
        </p:nvPicPr>
        <p:blipFill rotWithShape="1">
          <a:blip r:embed="rId5">
            <a:alphaModFix/>
          </a:blip>
          <a:srcRect l="9" r="9"/>
          <a:stretch/>
        </p:blipFill>
        <p:spPr>
          <a:xfrm>
            <a:off x="292952" y="3735584"/>
            <a:ext cx="804661" cy="798618"/>
          </a:xfrm>
          <a:prstGeom prst="rect">
            <a:avLst/>
          </a:prstGeom>
          <a:noFill/>
          <a:ln>
            <a:noFill/>
          </a:ln>
        </p:spPr>
      </p:pic>
      <p:sp>
        <p:nvSpPr>
          <p:cNvPr id="12" name="Shape 122">
            <a:extLst>
              <a:ext uri="{FF2B5EF4-FFF2-40B4-BE49-F238E27FC236}">
                <a16:creationId xmlns:a16="http://schemas.microsoft.com/office/drawing/2014/main" id="{5168C6C7-1711-4F74-AC1D-5337DB0A7C17}"/>
              </a:ext>
            </a:extLst>
          </p:cNvPr>
          <p:cNvSpPr txBox="1"/>
          <p:nvPr/>
        </p:nvSpPr>
        <p:spPr>
          <a:xfrm>
            <a:off x="4816062" y="4205272"/>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https://skepticalscience.com/graphics.php?g=303</a:t>
            </a:r>
            <a:endParaRPr sz="1000">
              <a:solidFill>
                <a:srgbClr val="D9D9D9"/>
              </a:solidFill>
              <a:latin typeface="Calibri"/>
              <a:ea typeface="Calibri"/>
              <a:cs typeface="Calibri"/>
              <a:sym typeface="Calibri"/>
            </a:endParaRPr>
          </a:p>
        </p:txBody>
      </p:sp>
      <p:pic>
        <p:nvPicPr>
          <p:cNvPr id="4" name="Grafik 3">
            <a:extLst>
              <a:ext uri="{FF2B5EF4-FFF2-40B4-BE49-F238E27FC236}">
                <a16:creationId xmlns:a16="http://schemas.microsoft.com/office/drawing/2014/main" id="{9B2EFE8B-B30A-4ED0-BED4-3D9B9AD24F5E}"/>
              </a:ext>
            </a:extLst>
          </p:cNvPr>
          <p:cNvPicPr>
            <a:picLocks noChangeAspect="1"/>
          </p:cNvPicPr>
          <p:nvPr/>
        </p:nvPicPr>
        <p:blipFill>
          <a:blip r:embed="rId6"/>
          <a:stretch>
            <a:fillRect/>
          </a:stretch>
        </p:blipFill>
        <p:spPr>
          <a:xfrm>
            <a:off x="4998174" y="1037786"/>
            <a:ext cx="3857994" cy="3183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p:nvPr/>
        </p:nvSpPr>
        <p:spPr>
          <a:xfrm>
            <a:off x="1240134" y="598125"/>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While the Medieval Warm Period saw unusually warm temperatures in some regions, globally the planet was cooler than now.</a:t>
            </a:r>
            <a:endParaRPr/>
          </a:p>
        </p:txBody>
      </p:sp>
      <p:sp>
        <p:nvSpPr>
          <p:cNvPr id="350" name="Shape 350"/>
          <p:cNvSpPr txBox="1"/>
          <p:nvPr/>
        </p:nvSpPr>
        <p:spPr>
          <a:xfrm>
            <a:off x="1240134" y="2120884"/>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Medieval Warm Period was warmer than current conditions. This implies recent warming is not unusual and must be natural.</a:t>
            </a:r>
            <a:endParaRPr sz="1800">
              <a:solidFill>
                <a:schemeClr val="lt1"/>
              </a:solidFill>
              <a:latin typeface="Calibri"/>
              <a:ea typeface="Calibri"/>
              <a:cs typeface="Calibri"/>
              <a:sym typeface="Calibri"/>
            </a:endParaRPr>
          </a:p>
        </p:txBody>
      </p:sp>
      <p:sp>
        <p:nvSpPr>
          <p:cNvPr id="351" name="Shape 351"/>
          <p:cNvSpPr txBox="1"/>
          <p:nvPr/>
        </p:nvSpPr>
        <p:spPr>
          <a:xfrm>
            <a:off x="1240134" y="3634179"/>
            <a:ext cx="3749672" cy="12622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For average temperature over wide regions, the hot regions were cancelled out by other cool regions.</a:t>
            </a:r>
            <a:endParaRPr/>
          </a:p>
        </p:txBody>
      </p:sp>
      <p:sp>
        <p:nvSpPr>
          <p:cNvPr id="355" name="Shape 35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http://sks.to/mwp</a:t>
            </a:r>
            <a:endParaRPr sz="1200">
              <a:solidFill>
                <a:schemeClr val="lt1"/>
              </a:solidFill>
              <a:latin typeface="Calibri"/>
              <a:ea typeface="Calibri"/>
              <a:cs typeface="Calibri"/>
              <a:sym typeface="Calibri"/>
            </a:endParaRPr>
          </a:p>
        </p:txBody>
      </p:sp>
      <p:pic>
        <p:nvPicPr>
          <p:cNvPr id="356" name="Shape 356" descr="Moberg_Hockey_Stick.gif"/>
          <p:cNvPicPr preferRelativeResize="0"/>
          <p:nvPr/>
        </p:nvPicPr>
        <p:blipFill>
          <a:blip r:embed="rId3">
            <a:alphaModFix/>
          </a:blip>
          <a:stretch>
            <a:fillRect/>
          </a:stretch>
        </p:blipFill>
        <p:spPr>
          <a:xfrm>
            <a:off x="5067375" y="1371600"/>
            <a:ext cx="3848025" cy="2316511"/>
          </a:xfrm>
          <a:prstGeom prst="rect">
            <a:avLst/>
          </a:prstGeom>
          <a:noFill/>
          <a:ln>
            <a:noFill/>
          </a:ln>
        </p:spPr>
      </p:pic>
      <p:sp>
        <p:nvSpPr>
          <p:cNvPr id="357" name="Shape 357"/>
          <p:cNvSpPr txBox="1"/>
          <p:nvPr/>
        </p:nvSpPr>
        <p:spPr>
          <a:xfrm>
            <a:off x="4799575" y="3737600"/>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Northern Hemisphere Temperature Reconstruction by Moberg et al. (2005) shown in blue, Instrumental Temperatures from NASA shown in Red.</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36D39E9A-665E-466C-990E-01C4E69D9FA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5CBEF362-6429-4B64-B91C-5C84F1178EF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3" name="Grafik 12">
            <a:extLst>
              <a:ext uri="{FF2B5EF4-FFF2-40B4-BE49-F238E27FC236}">
                <a16:creationId xmlns:a16="http://schemas.microsoft.com/office/drawing/2014/main" id="{23883B7F-4D41-4DC2-B865-6921211E273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90">
            <a:extLst>
              <a:ext uri="{FF2B5EF4-FFF2-40B4-BE49-F238E27FC236}">
                <a16:creationId xmlns:a16="http://schemas.microsoft.com/office/drawing/2014/main" id="{1CC8E6AF-22C7-4D1F-9D56-2450588137CE}"/>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5" name="Shape 95" descr="cherrypicking.png">
            <a:extLst>
              <a:ext uri="{FF2B5EF4-FFF2-40B4-BE49-F238E27FC236}">
                <a16:creationId xmlns:a16="http://schemas.microsoft.com/office/drawing/2014/main" id="{250D88A8-2081-445F-A0D3-A6FB9798B0D1}"/>
              </a:ext>
            </a:extLst>
          </p:cNvPr>
          <p:cNvPicPr preferRelativeResize="0"/>
          <p:nvPr/>
        </p:nvPicPr>
        <p:blipFill rotWithShape="1">
          <a:blip r:embed="rId6">
            <a:alphaModFix/>
          </a:blip>
          <a:srcRect l="9" r="9"/>
          <a:stretch/>
        </p:blipFill>
        <p:spPr>
          <a:xfrm>
            <a:off x="292952" y="3735584"/>
            <a:ext cx="804661"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1240134" y="647363"/>
            <a:ext cx="3160803"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Models are based on fundamental physical principles.</a:t>
            </a:r>
            <a:endParaRPr/>
          </a:p>
        </p:txBody>
      </p:sp>
      <p:sp>
        <p:nvSpPr>
          <p:cNvPr id="363" name="Shape 363"/>
          <p:cNvSpPr txBox="1"/>
          <p:nvPr/>
        </p:nvSpPr>
        <p:spPr>
          <a:xfrm>
            <a:off x="1240134" y="214198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Models are unreliable.</a:t>
            </a:r>
            <a:endParaRPr sz="1800">
              <a:solidFill>
                <a:schemeClr val="lt1"/>
              </a:solidFill>
              <a:latin typeface="Calibri"/>
              <a:ea typeface="Calibri"/>
              <a:cs typeface="Calibri"/>
              <a:sym typeface="Calibri"/>
            </a:endParaRPr>
          </a:p>
        </p:txBody>
      </p:sp>
      <p:sp>
        <p:nvSpPr>
          <p:cNvPr id="364" name="Shape 364"/>
          <p:cNvSpPr txBox="1"/>
          <p:nvPr/>
        </p:nvSpPr>
        <p:spPr>
          <a:xfrm>
            <a:off x="1240134" y="3233394"/>
            <a:ext cx="3160803"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No model is perfect but they are useful tools that can reproduce the past and provide insights into the future.</a:t>
            </a:r>
            <a:endParaRPr/>
          </a:p>
        </p:txBody>
      </p:sp>
      <p:sp>
        <p:nvSpPr>
          <p:cNvPr id="369" name="Shape 36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http://sks.to/model</a:t>
            </a:r>
            <a:endParaRPr sz="1200">
              <a:solidFill>
                <a:schemeClr val="lt1"/>
              </a:solidFill>
              <a:latin typeface="Calibri"/>
              <a:ea typeface="Calibri"/>
              <a:cs typeface="Calibri"/>
              <a:sym typeface="Calibri"/>
            </a:endParaRPr>
          </a:p>
        </p:txBody>
      </p:sp>
      <p:sp>
        <p:nvSpPr>
          <p:cNvPr id="14" name="Shape 96">
            <a:hlinkClick r:id="rId3" action="ppaction://hlinksldjump"/>
            <a:extLst>
              <a:ext uri="{FF2B5EF4-FFF2-40B4-BE49-F238E27FC236}">
                <a16:creationId xmlns:a16="http://schemas.microsoft.com/office/drawing/2014/main" id="{46D6B0BF-A365-4095-A0D2-230EE58BBDE3}"/>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5" name="Grafik 14">
            <a:extLst>
              <a:ext uri="{FF2B5EF4-FFF2-40B4-BE49-F238E27FC236}">
                <a16:creationId xmlns:a16="http://schemas.microsoft.com/office/drawing/2014/main" id="{D7C2BA0A-AF85-462A-8178-B6095CE283D3}"/>
              </a:ext>
            </a:extLst>
          </p:cNvPr>
          <p:cNvPicPr>
            <a:picLocks noChangeAspect="1"/>
          </p:cNvPicPr>
          <p:nvPr/>
        </p:nvPicPr>
        <p:blipFill>
          <a:blip r:embed="rId4"/>
          <a:stretch>
            <a:fillRect/>
          </a:stretch>
        </p:blipFill>
        <p:spPr>
          <a:xfrm>
            <a:off x="4297833" y="1162051"/>
            <a:ext cx="4578753" cy="2575549"/>
          </a:xfrm>
          <a:prstGeom prst="rect">
            <a:avLst/>
          </a:prstGeom>
        </p:spPr>
      </p:pic>
      <p:sp>
        <p:nvSpPr>
          <p:cNvPr id="16" name="Shape 357">
            <a:extLst>
              <a:ext uri="{FF2B5EF4-FFF2-40B4-BE49-F238E27FC236}">
                <a16:creationId xmlns:a16="http://schemas.microsoft.com/office/drawing/2014/main" id="{EC062DDD-7B65-41FD-8093-CBC827F2FF53}"/>
              </a:ext>
            </a:extLst>
          </p:cNvPr>
          <p:cNvSpPr txBox="1"/>
          <p:nvPr/>
        </p:nvSpPr>
        <p:spPr>
          <a:xfrm>
            <a:off x="4469343" y="3737600"/>
            <a:ext cx="4471132" cy="702782"/>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rgbClr val="D9D9D9"/>
                </a:solidFill>
                <a:latin typeface="Calibri"/>
                <a:ea typeface="Calibri"/>
                <a:cs typeface="Calibri"/>
                <a:sym typeface="Calibri"/>
              </a:rPr>
              <a:t>One of these panels shows observed weather (as estimated by Era-Interim); the other three weather simulated by three different climate models (HadGEM2, CCSM4, and MIROC5) - which is which? Click to find out!</a:t>
            </a:r>
            <a:br>
              <a:rPr lang="en-US" sz="1000">
                <a:solidFill>
                  <a:srgbClr val="D9D9D9"/>
                </a:solidFill>
                <a:latin typeface="Calibri"/>
                <a:ea typeface="Calibri"/>
                <a:cs typeface="Calibri"/>
                <a:sym typeface="Calibri"/>
              </a:rPr>
            </a:br>
            <a:r>
              <a:rPr lang="en-US" sz="1000">
                <a:solidFill>
                  <a:srgbClr val="D9D9D9"/>
                </a:solidFill>
                <a:latin typeface="Calibri"/>
                <a:ea typeface="Calibri"/>
                <a:cs typeface="Calibri"/>
                <a:sym typeface="Calibri"/>
              </a:rPr>
              <a:t>Video from Philip Brohan - https://vimeo.com/213117747</a:t>
            </a:r>
            <a:endParaRPr sz="1000">
              <a:solidFill>
                <a:srgbClr val="D9D9D9"/>
              </a:solidFill>
              <a:latin typeface="Calibri"/>
              <a:ea typeface="Calibri"/>
              <a:cs typeface="Calibri"/>
              <a:sym typeface="Calibri"/>
            </a:endParaRPr>
          </a:p>
        </p:txBody>
      </p:sp>
      <p:sp>
        <p:nvSpPr>
          <p:cNvPr id="17" name="Textfeld 16">
            <a:extLst>
              <a:ext uri="{FF2B5EF4-FFF2-40B4-BE49-F238E27FC236}">
                <a16:creationId xmlns:a16="http://schemas.microsoft.com/office/drawing/2014/main" id="{733BAE37-274E-4BAD-9BAF-B111390D2615}"/>
              </a:ext>
            </a:extLst>
          </p:cNvPr>
          <p:cNvSpPr txBox="1"/>
          <p:nvPr/>
        </p:nvSpPr>
        <p:spPr>
          <a:xfrm>
            <a:off x="4760602" y="2171976"/>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MIROC5</a:t>
            </a:r>
          </a:p>
        </p:txBody>
      </p:sp>
      <p:sp>
        <p:nvSpPr>
          <p:cNvPr id="18" name="Textfeld 17">
            <a:extLst>
              <a:ext uri="{FF2B5EF4-FFF2-40B4-BE49-F238E27FC236}">
                <a16:creationId xmlns:a16="http://schemas.microsoft.com/office/drawing/2014/main" id="{79176E96-D8CC-4CF5-A881-C5D67ABA092F}"/>
              </a:ext>
            </a:extLst>
          </p:cNvPr>
          <p:cNvSpPr txBox="1"/>
          <p:nvPr/>
        </p:nvSpPr>
        <p:spPr>
          <a:xfrm>
            <a:off x="7097740" y="2162980"/>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ERA-Interim</a:t>
            </a:r>
          </a:p>
        </p:txBody>
      </p:sp>
      <p:sp>
        <p:nvSpPr>
          <p:cNvPr id="19" name="Textfeld 18">
            <a:extLst>
              <a:ext uri="{FF2B5EF4-FFF2-40B4-BE49-F238E27FC236}">
                <a16:creationId xmlns:a16="http://schemas.microsoft.com/office/drawing/2014/main" id="{2EA88700-0032-4C35-BBE1-BCC4C19BBE1D}"/>
              </a:ext>
            </a:extLst>
          </p:cNvPr>
          <p:cNvSpPr txBox="1"/>
          <p:nvPr/>
        </p:nvSpPr>
        <p:spPr>
          <a:xfrm>
            <a:off x="4760602" y="3475001"/>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HadGEM2</a:t>
            </a:r>
          </a:p>
        </p:txBody>
      </p:sp>
      <p:sp>
        <p:nvSpPr>
          <p:cNvPr id="20" name="Textfeld 19">
            <a:extLst>
              <a:ext uri="{FF2B5EF4-FFF2-40B4-BE49-F238E27FC236}">
                <a16:creationId xmlns:a16="http://schemas.microsoft.com/office/drawing/2014/main" id="{F44F96E4-E60A-4E37-BAC8-6A1952BE725A}"/>
              </a:ext>
            </a:extLst>
          </p:cNvPr>
          <p:cNvSpPr txBox="1"/>
          <p:nvPr/>
        </p:nvSpPr>
        <p:spPr>
          <a:xfrm>
            <a:off x="7131001" y="3450542"/>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CCSM4</a:t>
            </a:r>
          </a:p>
        </p:txBody>
      </p:sp>
      <p:sp>
        <p:nvSpPr>
          <p:cNvPr id="21" name="Textfeld 20">
            <a:extLst>
              <a:ext uri="{FF2B5EF4-FFF2-40B4-BE49-F238E27FC236}">
                <a16:creationId xmlns:a16="http://schemas.microsoft.com/office/drawing/2014/main" id="{B8DDD183-216E-4867-92BE-94D9A64BD87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22" name="Grafik 21">
            <a:extLst>
              <a:ext uri="{FF2B5EF4-FFF2-40B4-BE49-F238E27FC236}">
                <a16:creationId xmlns:a16="http://schemas.microsoft.com/office/drawing/2014/main" id="{58477B6A-56A8-493A-B6A3-C980B3F1054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23" name="Shape 106">
            <a:extLst>
              <a:ext uri="{FF2B5EF4-FFF2-40B4-BE49-F238E27FC236}">
                <a16:creationId xmlns:a16="http://schemas.microsoft.com/office/drawing/2014/main" id="{9632AB81-6A94-444E-99EB-87747EA6C73A}"/>
              </a:ext>
            </a:extLst>
          </p:cNvPr>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Impossible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Expectations</a:t>
            </a:r>
            <a:endParaRPr sz="1600" b="1">
              <a:solidFill>
                <a:srgbClr val="F2F2F2"/>
              </a:solidFill>
              <a:latin typeface="Calibri"/>
              <a:ea typeface="Calibri"/>
              <a:cs typeface="Calibri"/>
              <a:sym typeface="Calibri"/>
            </a:endParaRPr>
          </a:p>
        </p:txBody>
      </p:sp>
      <p:pic>
        <p:nvPicPr>
          <p:cNvPr id="24" name="Shape 107">
            <a:extLst>
              <a:ext uri="{FF2B5EF4-FFF2-40B4-BE49-F238E27FC236}">
                <a16:creationId xmlns:a16="http://schemas.microsoft.com/office/drawing/2014/main" id="{2DBAD04F-E21B-4BFC-9AEB-95EE02D6B0B3}"/>
              </a:ext>
            </a:extLst>
          </p:cNvPr>
          <p:cNvPicPr preferRelativeResize="0"/>
          <p:nvPr/>
        </p:nvPicPr>
        <p:blipFill rotWithShape="1">
          <a:blip r:embed="rId6">
            <a:alphaModFix/>
          </a:blip>
          <a:srcRect/>
          <a:stretch/>
        </p:blipFill>
        <p:spPr>
          <a:xfrm>
            <a:off x="291969" y="3782812"/>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p:nvPr/>
        </p:nvSpPr>
        <p:spPr>
          <a:xfrm>
            <a:off x="1240134" y="668460"/>
            <a:ext cx="3697800" cy="10429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Models have made a number of successful predictions.</a:t>
            </a:r>
            <a:endParaRPr/>
          </a:p>
        </p:txBody>
      </p:sp>
      <p:sp>
        <p:nvSpPr>
          <p:cNvPr id="379" name="Shape 379"/>
          <p:cNvSpPr txBox="1"/>
          <p:nvPr/>
        </p:nvSpPr>
        <p:spPr>
          <a:xfrm>
            <a:off x="1240134" y="1937998"/>
            <a:ext cx="3306115"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Models predictions have failed, making them unreliable.</a:t>
            </a:r>
            <a:endParaRPr sz="1800">
              <a:solidFill>
                <a:schemeClr val="lt1"/>
              </a:solidFill>
              <a:latin typeface="Calibri"/>
              <a:ea typeface="Calibri"/>
              <a:cs typeface="Calibri"/>
              <a:sym typeface="Calibri"/>
            </a:endParaRPr>
          </a:p>
        </p:txBody>
      </p:sp>
      <p:sp>
        <p:nvSpPr>
          <p:cNvPr id="380" name="Shape 380"/>
          <p:cNvSpPr txBox="1"/>
          <p:nvPr/>
        </p:nvSpPr>
        <p:spPr>
          <a:xfrm>
            <a:off x="1240134" y="3357758"/>
            <a:ext cx="3379200" cy="13226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Climate models have had great success at predicting long-term effects like greenhouse warming.</a:t>
            </a:r>
            <a:endParaRPr/>
          </a:p>
        </p:txBody>
      </p:sp>
      <p:sp>
        <p:nvSpPr>
          <p:cNvPr id="385" name="Shape 38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http://sks.to/hansen1988</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88CDD5FE-1416-4858-B283-3BEBE77E6BF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Grafik 5">
            <a:extLst>
              <a:ext uri="{FF2B5EF4-FFF2-40B4-BE49-F238E27FC236}">
                <a16:creationId xmlns:a16="http://schemas.microsoft.com/office/drawing/2014/main" id="{5B0A786F-18E6-4E69-B159-58EEF46778BB}"/>
              </a:ext>
            </a:extLst>
          </p:cNvPr>
          <p:cNvPicPr>
            <a:picLocks noChangeAspect="1"/>
          </p:cNvPicPr>
          <p:nvPr/>
        </p:nvPicPr>
        <p:blipFill>
          <a:blip r:embed="rId4"/>
          <a:stretch>
            <a:fillRect/>
          </a:stretch>
        </p:blipFill>
        <p:spPr>
          <a:xfrm>
            <a:off x="4778395" y="737384"/>
            <a:ext cx="4088617" cy="3488743"/>
          </a:xfrm>
          <a:prstGeom prst="rect">
            <a:avLst/>
          </a:prstGeom>
        </p:spPr>
      </p:pic>
      <p:sp>
        <p:nvSpPr>
          <p:cNvPr id="12" name="Textfeld 11">
            <a:extLst>
              <a:ext uri="{FF2B5EF4-FFF2-40B4-BE49-F238E27FC236}">
                <a16:creationId xmlns:a16="http://schemas.microsoft.com/office/drawing/2014/main" id="{BFA7F933-B9E6-4CFC-BD75-45BE8708029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3" name="Grafik 12">
            <a:extLst>
              <a:ext uri="{FF2B5EF4-FFF2-40B4-BE49-F238E27FC236}">
                <a16:creationId xmlns:a16="http://schemas.microsoft.com/office/drawing/2014/main" id="{F84352A8-75AF-46E4-AE9D-2BB23CCED75E}"/>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106">
            <a:extLst>
              <a:ext uri="{FF2B5EF4-FFF2-40B4-BE49-F238E27FC236}">
                <a16:creationId xmlns:a16="http://schemas.microsoft.com/office/drawing/2014/main" id="{39BD7E4A-0DA2-4391-B681-FC4150D1EAE5}"/>
              </a:ext>
            </a:extLst>
          </p:cNvPr>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Impossible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Expectations</a:t>
            </a:r>
            <a:endParaRPr sz="1600" b="1">
              <a:solidFill>
                <a:srgbClr val="F2F2F2"/>
              </a:solidFill>
              <a:latin typeface="Calibri"/>
              <a:ea typeface="Calibri"/>
              <a:cs typeface="Calibri"/>
              <a:sym typeface="Calibri"/>
            </a:endParaRPr>
          </a:p>
        </p:txBody>
      </p:sp>
      <p:pic>
        <p:nvPicPr>
          <p:cNvPr id="15" name="Shape 107">
            <a:extLst>
              <a:ext uri="{FF2B5EF4-FFF2-40B4-BE49-F238E27FC236}">
                <a16:creationId xmlns:a16="http://schemas.microsoft.com/office/drawing/2014/main" id="{26DFB1F6-1D7F-467E-A474-CCD4F87A0174}"/>
              </a:ext>
            </a:extLst>
          </p:cNvPr>
          <p:cNvPicPr preferRelativeResize="0"/>
          <p:nvPr/>
        </p:nvPicPr>
        <p:blipFill rotWithShape="1">
          <a:blip r:embed="rId6">
            <a:alphaModFix/>
          </a:blip>
          <a:srcRect/>
          <a:stretch/>
        </p:blipFill>
        <p:spPr>
          <a:xfrm>
            <a:off x="291969" y="3782812"/>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234" y="2512425"/>
            <a:ext cx="8624453"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The shown graphics are just suggestions – </a:t>
            </a:r>
            <a:br>
              <a:rPr lang="en-US" sz="2600">
                <a:solidFill>
                  <a:schemeClr val="bg1"/>
                </a:solidFill>
                <a:latin typeface="Calibri" panose="020F0502020204030204" pitchFamily="34" charset="0"/>
                <a:cs typeface="Calibri" panose="020F0502020204030204" pitchFamily="34" charset="0"/>
              </a:rPr>
            </a:br>
            <a:r>
              <a:rPr lang="en-US" sz="2600">
                <a:solidFill>
                  <a:schemeClr val="bg1"/>
                </a:solidFill>
                <a:latin typeface="Calibri" panose="020F0502020204030204" pitchFamily="34" charset="0"/>
                <a:cs typeface="Calibri" panose="020F0502020204030204" pitchFamily="34" charset="0"/>
              </a:rPr>
              <a:t>there may be better ones to suit your purposes</a:t>
            </a:r>
          </a:p>
        </p:txBody>
      </p:sp>
      <p:sp>
        <p:nvSpPr>
          <p:cNvPr id="10" name="TextBox 9"/>
          <p:cNvSpPr txBox="1"/>
          <p:nvPr/>
        </p:nvSpPr>
        <p:spPr>
          <a:xfrm>
            <a:off x="263236" y="3494319"/>
            <a:ext cx="8624453"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The Fact-Myth-Fallacy texts are just very short explanations</a:t>
            </a:r>
          </a:p>
        </p:txBody>
      </p:sp>
      <p:sp>
        <p:nvSpPr>
          <p:cNvPr id="7" name="TextBox 7">
            <a:extLst>
              <a:ext uri="{FF2B5EF4-FFF2-40B4-BE49-F238E27FC236}">
                <a16:creationId xmlns:a16="http://schemas.microsoft.com/office/drawing/2014/main" id="{70BAACFA-3EEE-478D-AEA9-447B145B33E4}"/>
              </a:ext>
            </a:extLst>
          </p:cNvPr>
          <p:cNvSpPr txBox="1"/>
          <p:nvPr/>
        </p:nvSpPr>
        <p:spPr>
          <a:xfrm>
            <a:off x="1105775" y="145242"/>
            <a:ext cx="693559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Some notes about this slide-deck</a:t>
            </a:r>
          </a:p>
        </p:txBody>
      </p:sp>
      <p:sp>
        <p:nvSpPr>
          <p:cNvPr id="12" name="TextBox 15">
            <a:extLst>
              <a:ext uri="{FF2B5EF4-FFF2-40B4-BE49-F238E27FC236}">
                <a16:creationId xmlns:a16="http://schemas.microsoft.com/office/drawing/2014/main" id="{4E298874-7FDD-4332-B927-7F677957F5C8}"/>
              </a:ext>
            </a:extLst>
          </p:cNvPr>
          <p:cNvSpPr txBox="1"/>
          <p:nvPr/>
        </p:nvSpPr>
        <p:spPr>
          <a:xfrm>
            <a:off x="983673" y="4076103"/>
            <a:ext cx="7190510"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Please use the URL shown at the bottom right of each slide for longer explanations</a:t>
            </a:r>
          </a:p>
        </p:txBody>
      </p:sp>
      <p:sp>
        <p:nvSpPr>
          <p:cNvPr id="13" name="TextBox 8">
            <a:extLst>
              <a:ext uri="{FF2B5EF4-FFF2-40B4-BE49-F238E27FC236}">
                <a16:creationId xmlns:a16="http://schemas.microsoft.com/office/drawing/2014/main" id="{DE2E97A6-7510-4FEB-B305-1AEBB3593906}"/>
              </a:ext>
            </a:extLst>
          </p:cNvPr>
          <p:cNvSpPr txBox="1"/>
          <p:nvPr/>
        </p:nvSpPr>
        <p:spPr>
          <a:xfrm>
            <a:off x="1107663" y="948746"/>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The slides are based on http://sks.to/fmf</a:t>
            </a:r>
          </a:p>
        </p:txBody>
      </p:sp>
      <p:sp>
        <p:nvSpPr>
          <p:cNvPr id="14" name="TextBox 8">
            <a:extLst>
              <a:ext uri="{FF2B5EF4-FFF2-40B4-BE49-F238E27FC236}">
                <a16:creationId xmlns:a16="http://schemas.microsoft.com/office/drawing/2014/main" id="{131C1286-7988-4582-832E-39BCC7BA5205}"/>
              </a:ext>
            </a:extLst>
          </p:cNvPr>
          <p:cNvSpPr txBox="1"/>
          <p:nvPr/>
        </p:nvSpPr>
        <p:spPr>
          <a:xfrm>
            <a:off x="263235" y="1530531"/>
            <a:ext cx="8624454"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The code words on the index page are from here: https://skepticalscience.com/shorturls.php</a:t>
            </a:r>
          </a:p>
        </p:txBody>
      </p:sp>
    </p:spTree>
    <p:extLst>
      <p:ext uri="{BB962C8B-B14F-4D97-AF65-F5344CB8AC3E}">
        <p14:creationId xmlns:p14="http://schemas.microsoft.com/office/powerpoint/2010/main" val="128255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1247168" y="647363"/>
            <a:ext cx="3086761"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Climate models simulate climate which is weather averaged over time.</a:t>
            </a:r>
            <a:endParaRPr/>
          </a:p>
        </p:txBody>
      </p:sp>
      <p:sp>
        <p:nvSpPr>
          <p:cNvPr id="392" name="Shape 392"/>
          <p:cNvSpPr txBox="1"/>
          <p:nvPr/>
        </p:nvSpPr>
        <p:spPr>
          <a:xfrm>
            <a:off x="1247168" y="2170122"/>
            <a:ext cx="3086761"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Scientists can’t even predict weather.</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3" name="Shape 393"/>
          <p:cNvSpPr txBox="1"/>
          <p:nvPr/>
        </p:nvSpPr>
        <p:spPr>
          <a:xfrm>
            <a:off x="1247168" y="3203658"/>
            <a:ext cx="3032803"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Confusing weather with climate distracts from the fact that short-term predictions have little relevance to long-term climate predictions.</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Shape 39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http://sks.to/weather</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BCDDBC77-CFDB-4F51-B35F-B369E25B93D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357">
            <a:extLst>
              <a:ext uri="{FF2B5EF4-FFF2-40B4-BE49-F238E27FC236}">
                <a16:creationId xmlns:a16="http://schemas.microsoft.com/office/drawing/2014/main" id="{6AD941FB-E019-47C3-AEF7-BD8B2752A1F1}"/>
              </a:ext>
            </a:extLst>
          </p:cNvPr>
          <p:cNvSpPr txBox="1"/>
          <p:nvPr/>
        </p:nvSpPr>
        <p:spPr>
          <a:xfrm>
            <a:off x="4469343" y="3899382"/>
            <a:ext cx="4471132" cy="356418"/>
          </a:xfrm>
          <a:prstGeom prst="rect">
            <a:avLst/>
          </a:prstGeom>
          <a:noFill/>
          <a:ln>
            <a:noFill/>
          </a:ln>
        </p:spPr>
        <p:txBody>
          <a:bodyPr spcFirstLastPara="1" wrap="square" lIns="91425" tIns="45700" rIns="91425" bIns="45700" anchor="t" anchorCtr="0">
            <a:noAutofit/>
          </a:bodyPr>
          <a:lstStyle/>
          <a:p>
            <a:pPr algn="r"/>
            <a:r>
              <a:rPr lang="de-DE" sz="1000">
                <a:solidFill>
                  <a:srgbClr val="D9D9D9"/>
                </a:solidFill>
                <a:latin typeface="Calibri" panose="020F0502020204030204" pitchFamily="34" charset="0"/>
              </a:rPr>
              <a:t>Skeptical Science - https://skepticalscience.com/graphics.php?g=308</a:t>
            </a:r>
            <a:endParaRPr lang="de-DE" sz="1000"/>
          </a:p>
        </p:txBody>
      </p:sp>
      <p:sp>
        <p:nvSpPr>
          <p:cNvPr id="13" name="Textfeld 12">
            <a:extLst>
              <a:ext uri="{FF2B5EF4-FFF2-40B4-BE49-F238E27FC236}">
                <a16:creationId xmlns:a16="http://schemas.microsoft.com/office/drawing/2014/main" id="{997DD53B-9695-470B-9739-B5B54A0719A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4" name="Grafik 13">
            <a:extLst>
              <a:ext uri="{FF2B5EF4-FFF2-40B4-BE49-F238E27FC236}">
                <a16:creationId xmlns:a16="http://schemas.microsoft.com/office/drawing/2014/main" id="{00496EF8-C181-41BD-BEAA-D52854A33E20}"/>
              </a:ext>
            </a:extLst>
          </p:cNvPr>
          <p:cNvPicPr>
            <a:picLocks noChangeAspect="1"/>
          </p:cNvPicPr>
          <p:nvPr/>
        </p:nvPicPr>
        <p:blipFill>
          <a:blip r:embed="rId4"/>
          <a:stretch>
            <a:fillRect/>
          </a:stretch>
        </p:blipFill>
        <p:spPr>
          <a:xfrm>
            <a:off x="4240871" y="4603068"/>
            <a:ext cx="651513" cy="481553"/>
          </a:xfrm>
          <a:prstGeom prst="rect">
            <a:avLst/>
          </a:prstGeom>
        </p:spPr>
      </p:pic>
      <p:sp>
        <p:nvSpPr>
          <p:cNvPr id="15" name="Shape 520">
            <a:extLst>
              <a:ext uri="{FF2B5EF4-FFF2-40B4-BE49-F238E27FC236}">
                <a16:creationId xmlns:a16="http://schemas.microsoft.com/office/drawing/2014/main" id="{B891CEC7-6443-4E76-9B25-07327BC3776D}"/>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16" name="Shape 521" descr="redherring-fmf.png">
            <a:extLst>
              <a:ext uri="{FF2B5EF4-FFF2-40B4-BE49-F238E27FC236}">
                <a16:creationId xmlns:a16="http://schemas.microsoft.com/office/drawing/2014/main" id="{92D39042-D44B-4881-AA8A-F435272406F2}"/>
              </a:ext>
            </a:extLst>
          </p:cNvPr>
          <p:cNvPicPr preferRelativeResize="0"/>
          <p:nvPr/>
        </p:nvPicPr>
        <p:blipFill rotWithShape="1">
          <a:blip r:embed="rId5">
            <a:alphaModFix/>
          </a:blip>
          <a:srcRect t="367" b="367"/>
          <a:stretch/>
        </p:blipFill>
        <p:spPr>
          <a:xfrm>
            <a:off x="287314" y="3737947"/>
            <a:ext cx="810608" cy="804661"/>
          </a:xfrm>
          <a:prstGeom prst="rect">
            <a:avLst/>
          </a:prstGeom>
          <a:noFill/>
          <a:ln>
            <a:noFill/>
          </a:ln>
        </p:spPr>
      </p:pic>
      <p:pic>
        <p:nvPicPr>
          <p:cNvPr id="17" name="Shape 522">
            <a:extLst>
              <a:ext uri="{FF2B5EF4-FFF2-40B4-BE49-F238E27FC236}">
                <a16:creationId xmlns:a16="http://schemas.microsoft.com/office/drawing/2014/main" id="{12EDCC26-5F5F-48DB-8390-035B986E0354}"/>
              </a:ext>
            </a:extLst>
          </p:cNvPr>
          <p:cNvPicPr preferRelativeResize="0"/>
          <p:nvPr/>
        </p:nvPicPr>
        <p:blipFill rotWithShape="1">
          <a:blip r:embed="rId6">
            <a:alphaModFix/>
          </a:blip>
          <a:srcRect/>
          <a:stretch/>
        </p:blipFill>
        <p:spPr>
          <a:xfrm>
            <a:off x="299491" y="2828764"/>
            <a:ext cx="786255" cy="779940"/>
          </a:xfrm>
          <a:prstGeom prst="rect">
            <a:avLst/>
          </a:prstGeom>
          <a:noFill/>
          <a:ln>
            <a:noFill/>
          </a:ln>
        </p:spPr>
      </p:pic>
      <p:pic>
        <p:nvPicPr>
          <p:cNvPr id="4" name="Grafik 3">
            <a:extLst>
              <a:ext uri="{FF2B5EF4-FFF2-40B4-BE49-F238E27FC236}">
                <a16:creationId xmlns:a16="http://schemas.microsoft.com/office/drawing/2014/main" id="{7086CA10-4D41-44D5-9DE4-1C5E98D03C8C}"/>
              </a:ext>
            </a:extLst>
          </p:cNvPr>
          <p:cNvPicPr>
            <a:picLocks noChangeAspect="1"/>
          </p:cNvPicPr>
          <p:nvPr/>
        </p:nvPicPr>
        <p:blipFill>
          <a:blip r:embed="rId7"/>
          <a:stretch>
            <a:fillRect/>
          </a:stretch>
        </p:blipFill>
        <p:spPr>
          <a:xfrm>
            <a:off x="4397224" y="779778"/>
            <a:ext cx="4471133" cy="313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p:nvPr/>
        </p:nvSpPr>
        <p:spPr>
          <a:xfrm>
            <a:off x="1247168" y="661430"/>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In the 1970s, the majority of climate papers were predicting warming.</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Shape 405"/>
          <p:cNvSpPr txBox="1"/>
          <p:nvPr/>
        </p:nvSpPr>
        <p:spPr>
          <a:xfrm>
            <a:off x="1251419" y="1994273"/>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In the 1970s, climate scientists were predicting an ice age.</a:t>
            </a:r>
            <a:endParaRPr sz="1800">
              <a:solidFill>
                <a:schemeClr val="lt1"/>
              </a:solidFill>
              <a:latin typeface="Calibri"/>
              <a:ea typeface="Calibri"/>
              <a:cs typeface="Calibri"/>
              <a:sym typeface="Calibri"/>
            </a:endParaRPr>
          </a:p>
        </p:txBody>
      </p:sp>
      <p:sp>
        <p:nvSpPr>
          <p:cNvPr id="406" name="Shape 406"/>
          <p:cNvSpPr txBox="1"/>
          <p:nvPr/>
        </p:nvSpPr>
        <p:spPr>
          <a:xfrm>
            <a:off x="1303722" y="3421068"/>
            <a:ext cx="3379200" cy="14463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lvl="0" indent="0" rtl="0">
              <a:spcBef>
                <a:spcPts val="0"/>
              </a:spcBef>
              <a:spcAft>
                <a:spcPts val="0"/>
              </a:spcAft>
              <a:buSzPts val="1100"/>
              <a:buNone/>
            </a:pPr>
            <a:r>
              <a:rPr lang="en-US" sz="1800">
                <a:solidFill>
                  <a:schemeClr val="lt1"/>
                </a:solidFill>
                <a:latin typeface="Calibri"/>
                <a:ea typeface="Calibri"/>
                <a:cs typeface="Calibri"/>
                <a:sym typeface="Calibri"/>
              </a:rPr>
              <a:t>Confuses mainstream media reports with scientific papers which overwhelmingly pointed towards warming.</a:t>
            </a:r>
            <a:endParaRPr sz="1800">
              <a:solidFill>
                <a:schemeClr val="lt1"/>
              </a:solidFill>
              <a:latin typeface="Calibri"/>
              <a:ea typeface="Calibri"/>
              <a:cs typeface="Calibri"/>
              <a:sym typeface="Calibri"/>
            </a:endParaRPr>
          </a:p>
        </p:txBody>
      </p:sp>
      <p:sp>
        <p:nvSpPr>
          <p:cNvPr id="411" name="Shape 41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http://sks.to/1970s</a:t>
            </a:r>
            <a:endParaRPr sz="1200">
              <a:solidFill>
                <a:schemeClr val="lt1"/>
              </a:solidFill>
              <a:latin typeface="Calibri"/>
              <a:ea typeface="Calibri"/>
              <a:cs typeface="Calibri"/>
              <a:sym typeface="Calibri"/>
            </a:endParaRPr>
          </a:p>
        </p:txBody>
      </p:sp>
      <p:pic>
        <p:nvPicPr>
          <p:cNvPr id="412" name="Shape 412" descr="GlobalCooling.JPG"/>
          <p:cNvPicPr preferRelativeResize="0"/>
          <p:nvPr/>
        </p:nvPicPr>
        <p:blipFill>
          <a:blip r:embed="rId3">
            <a:alphaModFix/>
          </a:blip>
          <a:stretch>
            <a:fillRect/>
          </a:stretch>
        </p:blipFill>
        <p:spPr>
          <a:xfrm>
            <a:off x="4991175" y="1143000"/>
            <a:ext cx="3848025" cy="3188602"/>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3D1E4D8A-96EC-4257-83C0-3D41EE0B3ED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C8B1D7FC-AE0C-4E72-BA7D-6197ECC4D43E}"/>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3" name="Grafik 12">
            <a:extLst>
              <a:ext uri="{FF2B5EF4-FFF2-40B4-BE49-F238E27FC236}">
                <a16:creationId xmlns:a16="http://schemas.microsoft.com/office/drawing/2014/main" id="{75B004F9-FCE1-408D-8C88-4038639A4D5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191">
            <a:extLst>
              <a:ext uri="{FF2B5EF4-FFF2-40B4-BE49-F238E27FC236}">
                <a16:creationId xmlns:a16="http://schemas.microsoft.com/office/drawing/2014/main" id="{A7C975FB-907A-4D40-BEA1-0C5E803523E9}"/>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5" name="Shape 192">
            <a:extLst>
              <a:ext uri="{FF2B5EF4-FFF2-40B4-BE49-F238E27FC236}">
                <a16:creationId xmlns:a16="http://schemas.microsoft.com/office/drawing/2014/main" id="{98AE17A3-7751-4D83-B5B9-103F597BC7E1}"/>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6" name="Shape 193">
            <a:extLst>
              <a:ext uri="{FF2B5EF4-FFF2-40B4-BE49-F238E27FC236}">
                <a16:creationId xmlns:a16="http://schemas.microsoft.com/office/drawing/2014/main" id="{A2D61A0B-E3E5-40EA-A471-EDDA3D2EDBA7}"/>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p:nvPr/>
        </p:nvSpPr>
        <p:spPr>
          <a:xfrm>
            <a:off x="1226066" y="661431"/>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Even if the sun fell to Maunder Minimum levels, it would only delay global warming by a decade.</a:t>
            </a:r>
            <a:endParaRPr/>
          </a:p>
        </p:txBody>
      </p:sp>
      <p:sp>
        <p:nvSpPr>
          <p:cNvPr id="418" name="Shape 418"/>
          <p:cNvSpPr txBox="1"/>
          <p:nvPr/>
        </p:nvSpPr>
        <p:spPr>
          <a:xfrm>
            <a:off x="1230317" y="2184190"/>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We're heading into another ice age because of the cooling sun.</a:t>
            </a:r>
            <a:endParaRPr sz="1800">
              <a:solidFill>
                <a:schemeClr val="lt1"/>
              </a:solidFill>
              <a:latin typeface="Calibri"/>
              <a:ea typeface="Calibri"/>
              <a:cs typeface="Calibri"/>
              <a:sym typeface="Calibri"/>
            </a:endParaRPr>
          </a:p>
        </p:txBody>
      </p:sp>
      <p:sp>
        <p:nvSpPr>
          <p:cNvPr id="419" name="Shape 419"/>
          <p:cNvSpPr txBox="1"/>
          <p:nvPr/>
        </p:nvSpPr>
        <p:spPr>
          <a:xfrm>
            <a:off x="1282620" y="3421069"/>
            <a:ext cx="33792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sz="180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Overstating the role of solar activity on climate - it actually has had little effect.</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Shape 42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http://sks.to/iceage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B45D89C2-7791-48A2-B5A7-5CB05D68AEE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60B1C677-FF33-436C-B98B-CC1A5DAB00BB}"/>
              </a:ext>
            </a:extLst>
          </p:cNvPr>
          <p:cNvPicPr>
            <a:picLocks noChangeAspect="1"/>
          </p:cNvPicPr>
          <p:nvPr/>
        </p:nvPicPr>
        <p:blipFill>
          <a:blip r:embed="rId4"/>
          <a:stretch>
            <a:fillRect/>
          </a:stretch>
        </p:blipFill>
        <p:spPr>
          <a:xfrm>
            <a:off x="4916059" y="1000986"/>
            <a:ext cx="3957784" cy="2968338"/>
          </a:xfrm>
          <a:prstGeom prst="rect">
            <a:avLst/>
          </a:prstGeom>
        </p:spPr>
      </p:pic>
      <p:sp>
        <p:nvSpPr>
          <p:cNvPr id="12" name="Rechteck 11">
            <a:extLst>
              <a:ext uri="{FF2B5EF4-FFF2-40B4-BE49-F238E27FC236}">
                <a16:creationId xmlns:a16="http://schemas.microsoft.com/office/drawing/2014/main" id="{5C160AE1-D15B-4485-9175-26BB2A2978F8}"/>
              </a:ext>
            </a:extLst>
          </p:cNvPr>
          <p:cNvSpPr/>
          <p:nvPr/>
        </p:nvSpPr>
        <p:spPr>
          <a:xfrm>
            <a:off x="4933216" y="3981706"/>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sp>
        <p:nvSpPr>
          <p:cNvPr id="13" name="Textfeld 12">
            <a:extLst>
              <a:ext uri="{FF2B5EF4-FFF2-40B4-BE49-F238E27FC236}">
                <a16:creationId xmlns:a16="http://schemas.microsoft.com/office/drawing/2014/main" id="{498D8BC4-5080-45B1-B636-F5DB538E1A5E}"/>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Past and future climate change</a:t>
            </a:r>
          </a:p>
        </p:txBody>
      </p:sp>
      <p:pic>
        <p:nvPicPr>
          <p:cNvPr id="14" name="Grafik 13">
            <a:extLst>
              <a:ext uri="{FF2B5EF4-FFF2-40B4-BE49-F238E27FC236}">
                <a16:creationId xmlns:a16="http://schemas.microsoft.com/office/drawing/2014/main" id="{4A3D7C03-78A7-4786-895B-AA6E1F79BBA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191">
            <a:extLst>
              <a:ext uri="{FF2B5EF4-FFF2-40B4-BE49-F238E27FC236}">
                <a16:creationId xmlns:a16="http://schemas.microsoft.com/office/drawing/2014/main" id="{8A71548A-6001-4830-9258-DCF0256C3E1A}"/>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6" name="Shape 192">
            <a:extLst>
              <a:ext uri="{FF2B5EF4-FFF2-40B4-BE49-F238E27FC236}">
                <a16:creationId xmlns:a16="http://schemas.microsoft.com/office/drawing/2014/main" id="{32667B5E-ABC6-48A3-95CA-873A143C242B}"/>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B8DB7B68-82FF-4F4D-AC2B-3CF8593421FB}"/>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p:nvPr/>
        </p:nvSpPr>
        <p:spPr>
          <a:xfrm>
            <a:off x="1240134" y="640328"/>
            <a:ext cx="3697800" cy="17009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The amount of water vapor in the air depends on temperature. Warming causes water vapor to rise, which causes further warming: a reinforcing feedback.</a:t>
            </a:r>
            <a:endParaRPr/>
          </a:p>
        </p:txBody>
      </p:sp>
      <p:sp>
        <p:nvSpPr>
          <p:cNvPr id="441" name="Shape 441"/>
          <p:cNvSpPr txBox="1"/>
          <p:nvPr/>
        </p:nvSpPr>
        <p:spPr>
          <a:xfrm>
            <a:off x="1240134" y="234127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Water vapor is the strongest greenhouse gas.</a:t>
            </a:r>
            <a:endParaRPr sz="1800">
              <a:solidFill>
                <a:schemeClr val="lt1"/>
              </a:solidFill>
              <a:latin typeface="Calibri"/>
              <a:ea typeface="Calibri"/>
              <a:cs typeface="Calibri"/>
              <a:sym typeface="Calibri"/>
            </a:endParaRPr>
          </a:p>
        </p:txBody>
      </p:sp>
      <p:sp>
        <p:nvSpPr>
          <p:cNvPr id="442" name="Shape 442"/>
          <p:cNvSpPr txBox="1"/>
          <p:nvPr/>
        </p:nvSpPr>
        <p:spPr>
          <a:xfrm>
            <a:off x="1240134" y="3399967"/>
            <a:ext cx="3379200" cy="15026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sz="1800">
              <a:solidFill>
                <a:schemeClr val="lt1"/>
              </a:solidFill>
              <a:latin typeface="Calibri"/>
              <a:ea typeface="Calibri"/>
              <a:cs typeface="Calibri"/>
              <a:sym typeface="Calibri"/>
            </a:endParaRPr>
          </a:p>
          <a:p>
            <a:pPr marL="0" marR="0" lvl="0" indent="0" algn="l" rtl="0">
              <a:spcBef>
                <a:spcPts val="0"/>
              </a:spcBef>
              <a:spcAft>
                <a:spcPts val="0"/>
              </a:spcAft>
              <a:buSzPts val="1100"/>
              <a:buNone/>
            </a:pPr>
            <a:r>
              <a:rPr lang="en-US" sz="1800">
                <a:solidFill>
                  <a:schemeClr val="lt1"/>
                </a:solidFill>
                <a:latin typeface="Calibri"/>
                <a:ea typeface="Calibri"/>
                <a:cs typeface="Calibri"/>
                <a:sym typeface="Calibri"/>
              </a:rPr>
              <a:t>The fact that water vapor is a strong greenhouse gas means it amplifies the warming from greenhouse gases.</a:t>
            </a:r>
            <a:endParaRPr sz="1800">
              <a:solidFill>
                <a:schemeClr val="lt1"/>
              </a:solidFill>
              <a:latin typeface="Calibri"/>
              <a:ea typeface="Calibri"/>
              <a:cs typeface="Calibri"/>
              <a:sym typeface="Calibri"/>
            </a:endParaRPr>
          </a:p>
        </p:txBody>
      </p:sp>
      <p:sp>
        <p:nvSpPr>
          <p:cNvPr id="446" name="Shape 44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http://sks.to/vapor</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A5526261-2557-40EB-9BB0-43CD460D359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C14A05A-AD8F-4E0F-BDCC-3C33E9412373}"/>
              </a:ext>
            </a:extLst>
          </p:cNvPr>
          <p:cNvPicPr>
            <a:picLocks noChangeAspect="1"/>
          </p:cNvPicPr>
          <p:nvPr/>
        </p:nvPicPr>
        <p:blipFill>
          <a:blip r:embed="rId4"/>
          <a:stretch>
            <a:fillRect/>
          </a:stretch>
        </p:blipFill>
        <p:spPr>
          <a:xfrm>
            <a:off x="4933216" y="1286699"/>
            <a:ext cx="3947028" cy="2809258"/>
          </a:xfrm>
          <a:prstGeom prst="rect">
            <a:avLst/>
          </a:prstGeom>
        </p:spPr>
      </p:pic>
      <p:sp>
        <p:nvSpPr>
          <p:cNvPr id="4" name="Rechteck 3">
            <a:extLst>
              <a:ext uri="{FF2B5EF4-FFF2-40B4-BE49-F238E27FC236}">
                <a16:creationId xmlns:a16="http://schemas.microsoft.com/office/drawing/2014/main" id="{30327821-B6A4-4014-80E6-234A5DAF3324}"/>
              </a:ext>
            </a:extLst>
          </p:cNvPr>
          <p:cNvSpPr/>
          <p:nvPr/>
        </p:nvSpPr>
        <p:spPr>
          <a:xfrm>
            <a:off x="4933216" y="4073577"/>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- 5.2.2 - </a:t>
            </a:r>
            <a:r>
              <a:rPr lang="de-DE" sz="1000" err="1">
                <a:solidFill>
                  <a:srgbClr val="D9D9D9"/>
                </a:solidFill>
                <a:latin typeface="Calibri" panose="020F0502020204030204" pitchFamily="34" charset="0"/>
              </a:rPr>
              <a:t>Water</a:t>
            </a:r>
            <a:r>
              <a:rPr lang="de-DE" sz="1000">
                <a:solidFill>
                  <a:srgbClr val="D9D9D9"/>
                </a:solidFill>
                <a:latin typeface="Calibri" panose="020F0502020204030204" pitchFamily="34" charset="0"/>
              </a:rPr>
              <a:t> </a:t>
            </a:r>
            <a:r>
              <a:rPr lang="de-DE" sz="1000" err="1">
                <a:solidFill>
                  <a:srgbClr val="D9D9D9"/>
                </a:solidFill>
                <a:latin typeface="Calibri" panose="020F0502020204030204" pitchFamily="34" charset="0"/>
              </a:rPr>
              <a:t>Vapor</a:t>
            </a:r>
            <a:endParaRPr lang="de-DE" sz="1000"/>
          </a:p>
        </p:txBody>
      </p:sp>
      <p:sp>
        <p:nvSpPr>
          <p:cNvPr id="11" name="Textfeld 10">
            <a:extLst>
              <a:ext uri="{FF2B5EF4-FFF2-40B4-BE49-F238E27FC236}">
                <a16:creationId xmlns:a16="http://schemas.microsoft.com/office/drawing/2014/main" id="{EF999DE6-22DC-4F16-9517-D7164F0008A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2" name="Grafik 11">
            <a:extLst>
              <a:ext uri="{FF2B5EF4-FFF2-40B4-BE49-F238E27FC236}">
                <a16:creationId xmlns:a16="http://schemas.microsoft.com/office/drawing/2014/main" id="{745C4525-2EAA-4B1D-9B80-2346AA7B55E0}"/>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3" name="Shape 520">
            <a:extLst>
              <a:ext uri="{FF2B5EF4-FFF2-40B4-BE49-F238E27FC236}">
                <a16:creationId xmlns:a16="http://schemas.microsoft.com/office/drawing/2014/main" id="{E53BBB0D-82CB-48AF-AF09-F32B70818345}"/>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14" name="Shape 521" descr="redherring-fmf.png">
            <a:extLst>
              <a:ext uri="{FF2B5EF4-FFF2-40B4-BE49-F238E27FC236}">
                <a16:creationId xmlns:a16="http://schemas.microsoft.com/office/drawing/2014/main" id="{ABEE7451-2E0D-461D-B2D0-2169F5E308B5}"/>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5" name="Shape 522">
            <a:extLst>
              <a:ext uri="{FF2B5EF4-FFF2-40B4-BE49-F238E27FC236}">
                <a16:creationId xmlns:a16="http://schemas.microsoft.com/office/drawing/2014/main" id="{8403FAD9-BA37-4CEA-B099-6ED70CA06032}"/>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p:nvPr/>
        </p:nvSpPr>
        <p:spPr>
          <a:xfrm>
            <a:off x="1247168" y="640329"/>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SzPts val="1100"/>
              <a:buNone/>
            </a:pPr>
            <a:r>
              <a:rPr lang="en-US" sz="1800">
                <a:solidFill>
                  <a:schemeClr val="lt1"/>
                </a:solidFill>
                <a:latin typeface="Calibri"/>
                <a:ea typeface="Calibri"/>
                <a:cs typeface="Calibri"/>
                <a:sym typeface="Calibri"/>
              </a:rPr>
              <a:t>Clouds provide a reinforcing feedback but the effect isn't strong. Clouds play a minor role in climate sensitivity</a:t>
            </a:r>
            <a:endParaRPr sz="1800">
              <a:solidFill>
                <a:schemeClr val="lt1"/>
              </a:solidFill>
              <a:latin typeface="Calibri"/>
              <a:ea typeface="Calibri"/>
              <a:cs typeface="Calibri"/>
              <a:sym typeface="Calibri"/>
            </a:endParaRPr>
          </a:p>
        </p:txBody>
      </p:sp>
      <p:sp>
        <p:nvSpPr>
          <p:cNvPr id="452" name="Shape 452"/>
          <p:cNvSpPr txBox="1"/>
          <p:nvPr/>
        </p:nvSpPr>
        <p:spPr>
          <a:xfrm>
            <a:off x="1247168" y="2163088"/>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Clouds provide negative feedback</a:t>
            </a:r>
            <a:endParaRPr sz="1800">
              <a:solidFill>
                <a:schemeClr val="lt1"/>
              </a:solidFill>
              <a:latin typeface="Calibri"/>
              <a:ea typeface="Calibri"/>
              <a:cs typeface="Calibri"/>
              <a:sym typeface="Calibri"/>
            </a:endParaRPr>
          </a:p>
        </p:txBody>
      </p:sp>
      <p:sp>
        <p:nvSpPr>
          <p:cNvPr id="453" name="Shape 453"/>
          <p:cNvSpPr txBox="1"/>
          <p:nvPr/>
        </p:nvSpPr>
        <p:spPr>
          <a:xfrm>
            <a:off x="1247168" y="3399967"/>
            <a:ext cx="3379200" cy="1203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sz="1800">
              <a:solidFill>
                <a:schemeClr val="lt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Acting as if clouds only have a cooling effect ignores that they can also warm.	</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58" name="Shape 45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http://sks.to/cloud</a:t>
            </a:r>
            <a:endParaRPr sz="1200">
              <a:solidFill>
                <a:schemeClr val="lt1"/>
              </a:solidFill>
              <a:latin typeface="Calibri"/>
              <a:ea typeface="Calibri"/>
              <a:cs typeface="Calibri"/>
              <a:sym typeface="Calibri"/>
            </a:endParaRPr>
          </a:p>
        </p:txBody>
      </p:sp>
      <p:pic>
        <p:nvPicPr>
          <p:cNvPr id="459" name="Shape 459" descr="Cloud_Feedback_500.jpg"/>
          <p:cNvPicPr preferRelativeResize="0"/>
          <p:nvPr/>
        </p:nvPicPr>
        <p:blipFill>
          <a:blip r:embed="rId3">
            <a:alphaModFix/>
          </a:blip>
          <a:stretch>
            <a:fillRect/>
          </a:stretch>
        </p:blipFill>
        <p:spPr>
          <a:xfrm>
            <a:off x="4832425" y="1048047"/>
            <a:ext cx="4055264" cy="3067305"/>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F287A3D8-564C-46BD-843C-2D198F1D944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D67004B-8918-471E-9A8C-5C3AF77F38F6}"/>
              </a:ext>
            </a:extLst>
          </p:cNvPr>
          <p:cNvSpPr/>
          <p:nvPr/>
        </p:nvSpPr>
        <p:spPr>
          <a:xfrm>
            <a:off x="4933216" y="4115352"/>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sp>
        <p:nvSpPr>
          <p:cNvPr id="13" name="Textfeld 12">
            <a:extLst>
              <a:ext uri="{FF2B5EF4-FFF2-40B4-BE49-F238E27FC236}">
                <a16:creationId xmlns:a16="http://schemas.microsoft.com/office/drawing/2014/main" id="{4C36814B-5748-4653-914C-D5E1057A6A8F}"/>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4" name="Grafik 13">
            <a:extLst>
              <a:ext uri="{FF2B5EF4-FFF2-40B4-BE49-F238E27FC236}">
                <a16:creationId xmlns:a16="http://schemas.microsoft.com/office/drawing/2014/main" id="{F678ECC5-24A3-45E1-83B3-A9CD202D61F7}"/>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D48C1874-762A-416D-8B1C-88A90850D9F2}"/>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963C36CE-088C-4862-820E-84B67533BF7D}"/>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Shape 532">
            <a:extLst>
              <a:ext uri="{FF2B5EF4-FFF2-40B4-BE49-F238E27FC236}">
                <a16:creationId xmlns:a16="http://schemas.microsoft.com/office/drawing/2014/main" id="{B38D76D2-28FB-4806-B8A6-EACF982DF88F}"/>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p:nvPr/>
        </p:nvSpPr>
        <p:spPr>
          <a:xfrm>
            <a:off x="1240134" y="506683"/>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Mass extinctions happen when climate changes too fast for species to adapt. Currently species are going extinct at similar rates to past mass extinctions.</a:t>
            </a:r>
            <a:endParaRPr/>
          </a:p>
        </p:txBody>
      </p:sp>
      <p:sp>
        <p:nvSpPr>
          <p:cNvPr id="465" name="Shape 465"/>
          <p:cNvSpPr txBox="1"/>
          <p:nvPr/>
        </p:nvSpPr>
        <p:spPr>
          <a:xfrm>
            <a:off x="1240134" y="2349484"/>
            <a:ext cx="3852300" cy="916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Species can adapt to climate change.</a:t>
            </a:r>
            <a:endParaRPr sz="1800">
              <a:solidFill>
                <a:schemeClr val="lt1"/>
              </a:solidFill>
              <a:latin typeface="Calibri"/>
              <a:ea typeface="Calibri"/>
              <a:cs typeface="Calibri"/>
              <a:sym typeface="Calibri"/>
            </a:endParaRPr>
          </a:p>
        </p:txBody>
      </p:sp>
      <p:sp>
        <p:nvSpPr>
          <p:cNvPr id="466" name="Shape 466"/>
          <p:cNvSpPr txBox="1"/>
          <p:nvPr/>
        </p:nvSpPr>
        <p:spPr>
          <a:xfrm>
            <a:off x="1240134" y="3266321"/>
            <a:ext cx="33792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Just because species can adapt to some climate change doesn’t mean they can adjust to the rapid climate change happening now.</a:t>
            </a:r>
            <a:endParaRPr/>
          </a:p>
        </p:txBody>
      </p:sp>
      <p:sp>
        <p:nvSpPr>
          <p:cNvPr id="471" name="Shape 47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http://sks.to/species</a:t>
            </a:r>
            <a:endParaRPr sz="1200">
              <a:solidFill>
                <a:schemeClr val="lt1"/>
              </a:solidFill>
              <a:latin typeface="Calibri"/>
              <a:ea typeface="Calibri"/>
              <a:cs typeface="Calibri"/>
              <a:sym typeface="Calibri"/>
            </a:endParaRPr>
          </a:p>
        </p:txBody>
      </p:sp>
      <p:pic>
        <p:nvPicPr>
          <p:cNvPr id="472" name="Shape 472" descr="brook_impacts.gif"/>
          <p:cNvPicPr preferRelativeResize="0"/>
          <p:nvPr/>
        </p:nvPicPr>
        <p:blipFill>
          <a:blip r:embed="rId3">
            <a:alphaModFix/>
          </a:blip>
          <a:stretch>
            <a:fillRect/>
          </a:stretch>
        </p:blipFill>
        <p:spPr>
          <a:xfrm>
            <a:off x="5021659" y="536916"/>
            <a:ext cx="3848025" cy="3963466"/>
          </a:xfrm>
          <a:prstGeom prst="rect">
            <a:avLst/>
          </a:prstGeom>
          <a:noFill/>
          <a:ln>
            <a:noFill/>
          </a:ln>
        </p:spPr>
      </p:pic>
      <p:sp>
        <p:nvSpPr>
          <p:cNvPr id="473" name="Shape 473"/>
          <p:cNvSpPr txBox="1"/>
          <p:nvPr/>
        </p:nvSpPr>
        <p:spPr>
          <a:xfrm>
            <a:off x="5273234" y="4503116"/>
            <a:ext cx="36978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Figure from the </a:t>
            </a:r>
            <a:r>
              <a:rPr lang="en-US" sz="1000" u="sng">
                <a:solidFill>
                  <a:schemeClr val="bg1"/>
                </a:solidFill>
                <a:highlight>
                  <a:srgbClr val="C0C0C0"/>
                </a:highlight>
                <a:latin typeface="Calibri"/>
                <a:ea typeface="Calibri"/>
                <a:cs typeface="Calibri"/>
                <a:sym typeface="Calibri"/>
                <a:hlinkClick r:id="rId4"/>
              </a:rPr>
              <a:t>Millennium Ecosystem Assessment</a:t>
            </a:r>
            <a:endParaRPr sz="1000">
              <a:solidFill>
                <a:schemeClr val="bg1"/>
              </a:solidFill>
              <a:highlight>
                <a:srgbClr val="C0C0C0"/>
              </a:highlight>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sp>
        <p:nvSpPr>
          <p:cNvPr id="12" name="Shape 96">
            <a:hlinkClick r:id="rId5" action="ppaction://hlinksldjump"/>
            <a:extLst>
              <a:ext uri="{FF2B5EF4-FFF2-40B4-BE49-F238E27FC236}">
                <a16:creationId xmlns:a16="http://schemas.microsoft.com/office/drawing/2014/main" id="{FD9826E7-5AAD-4D23-89A8-A72BCA7FE11F}"/>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Textfeld 12">
            <a:extLst>
              <a:ext uri="{FF2B5EF4-FFF2-40B4-BE49-F238E27FC236}">
                <a16:creationId xmlns:a16="http://schemas.microsoft.com/office/drawing/2014/main" id="{6543BFBB-68E0-4CFE-9EEC-28A97EC10679}"/>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4" name="Grafik 13">
            <a:extLst>
              <a:ext uri="{FF2B5EF4-FFF2-40B4-BE49-F238E27FC236}">
                <a16:creationId xmlns:a16="http://schemas.microsoft.com/office/drawing/2014/main" id="{83CEAEA5-1704-46DE-AEF7-B4071CE03EC3}"/>
              </a:ext>
            </a:extLst>
          </p:cNvPr>
          <p:cNvPicPr>
            <a:picLocks noChangeAspect="1"/>
          </p:cNvPicPr>
          <p:nvPr/>
        </p:nvPicPr>
        <p:blipFill>
          <a:blip r:embed="rId6"/>
          <a:stretch>
            <a:fillRect/>
          </a:stretch>
        </p:blipFill>
        <p:spPr>
          <a:xfrm>
            <a:off x="4240871" y="4603068"/>
            <a:ext cx="651513" cy="481553"/>
          </a:xfrm>
          <a:prstGeom prst="rect">
            <a:avLst/>
          </a:prstGeom>
        </p:spPr>
      </p:pic>
      <p:sp>
        <p:nvSpPr>
          <p:cNvPr id="15" name="Shape 191">
            <a:extLst>
              <a:ext uri="{FF2B5EF4-FFF2-40B4-BE49-F238E27FC236}">
                <a16:creationId xmlns:a16="http://schemas.microsoft.com/office/drawing/2014/main" id="{BC8A97BF-2B9D-4107-8AAD-90D28CB92D84}"/>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6" name="Shape 192">
            <a:extLst>
              <a:ext uri="{FF2B5EF4-FFF2-40B4-BE49-F238E27FC236}">
                <a16:creationId xmlns:a16="http://schemas.microsoft.com/office/drawing/2014/main" id="{C26FC4AB-C14D-4D27-8EB6-E3555C2B6B7E}"/>
              </a:ext>
            </a:extLst>
          </p:cNvPr>
          <p:cNvPicPr preferRelativeResize="0"/>
          <p:nvPr/>
        </p:nvPicPr>
        <p:blipFill rotWithShape="1">
          <a:blip r:embed="rId7">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2012A679-F97E-4F30-9F5B-D6E1D118FCD9}"/>
              </a:ext>
            </a:extLst>
          </p:cNvPr>
          <p:cNvPicPr preferRelativeResize="0"/>
          <p:nvPr/>
        </p:nvPicPr>
        <p:blipFill rotWithShape="1">
          <a:blip r:embed="rId8">
            <a:alphaModFix/>
          </a:blip>
          <a:srcRect/>
          <a:stretch/>
        </p:blipFill>
        <p:spPr>
          <a:xfrm>
            <a:off x="280397" y="2849545"/>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1240134" y="633292"/>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Polar bears need sea ice to hunt so the shrinking of Arctic sea ice is endangering their populations.</a:t>
            </a:r>
            <a:endParaRPr/>
          </a:p>
        </p:txBody>
      </p:sp>
      <p:sp>
        <p:nvSpPr>
          <p:cNvPr id="479" name="Shape 479"/>
          <p:cNvSpPr txBox="1"/>
          <p:nvPr/>
        </p:nvSpPr>
        <p:spPr>
          <a:xfrm>
            <a:off x="1240134" y="2015379"/>
            <a:ext cx="34827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Polar bear numbers have increased so they're in no danger from global warming.</a:t>
            </a:r>
            <a:endParaRPr sz="1800">
              <a:solidFill>
                <a:schemeClr val="lt1"/>
              </a:solidFill>
              <a:latin typeface="Calibri"/>
              <a:ea typeface="Calibri"/>
              <a:cs typeface="Calibri"/>
              <a:sym typeface="Calibri"/>
            </a:endParaRPr>
          </a:p>
        </p:txBody>
      </p:sp>
      <p:sp>
        <p:nvSpPr>
          <p:cNvPr id="480" name="Shape 480"/>
          <p:cNvSpPr txBox="1"/>
          <p:nvPr/>
        </p:nvSpPr>
        <p:spPr>
          <a:xfrm>
            <a:off x="1240134" y="3392930"/>
            <a:ext cx="3379200" cy="14463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One threat (hunting) has been removed but replaced with an increasing threat (melting sea ice).</a:t>
            </a:r>
            <a:endParaRPr/>
          </a:p>
        </p:txBody>
      </p:sp>
      <p:sp>
        <p:nvSpPr>
          <p:cNvPr id="485" name="Shape 48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http://sks.to/bear</a:t>
            </a:r>
            <a:endParaRPr sz="1200">
              <a:solidFill>
                <a:schemeClr val="lt1"/>
              </a:solidFill>
              <a:latin typeface="Calibri"/>
              <a:ea typeface="Calibri"/>
              <a:cs typeface="Calibri"/>
              <a:sym typeface="Calibri"/>
            </a:endParaRPr>
          </a:p>
        </p:txBody>
      </p:sp>
      <p:pic>
        <p:nvPicPr>
          <p:cNvPr id="486" name="Shape 486"/>
          <p:cNvPicPr preferRelativeResize="0"/>
          <p:nvPr/>
        </p:nvPicPr>
        <p:blipFill>
          <a:blip r:embed="rId3">
            <a:alphaModFix/>
          </a:blip>
          <a:stretch>
            <a:fillRect/>
          </a:stretch>
        </p:blipFill>
        <p:spPr>
          <a:xfrm>
            <a:off x="4684400" y="1467150"/>
            <a:ext cx="4319225" cy="2448490"/>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FD77A7CE-139A-4A92-AAA2-8B63A570B80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feld 11">
            <a:extLst>
              <a:ext uri="{FF2B5EF4-FFF2-40B4-BE49-F238E27FC236}">
                <a16:creationId xmlns:a16="http://schemas.microsoft.com/office/drawing/2014/main" id="{EF8D2A34-2466-4740-B1D4-F96F5BFE5C7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3" name="Grafik 12">
            <a:extLst>
              <a:ext uri="{FF2B5EF4-FFF2-40B4-BE49-F238E27FC236}">
                <a16:creationId xmlns:a16="http://schemas.microsoft.com/office/drawing/2014/main" id="{03AFAD49-1C43-4237-AB34-509CD7B621B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8" name="Shape 533" descr="oversimplification-fmf.png">
            <a:extLst>
              <a:ext uri="{FF2B5EF4-FFF2-40B4-BE49-F238E27FC236}">
                <a16:creationId xmlns:a16="http://schemas.microsoft.com/office/drawing/2014/main" id="{CC38F1F2-5556-456B-B7CF-79F60213852C}"/>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19" name="Shape 534">
            <a:extLst>
              <a:ext uri="{FF2B5EF4-FFF2-40B4-BE49-F238E27FC236}">
                <a16:creationId xmlns:a16="http://schemas.microsoft.com/office/drawing/2014/main" id="{12BF324A-016D-4B37-A582-C2C77849F51F}"/>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4" name="Shape 532">
            <a:extLst>
              <a:ext uri="{FF2B5EF4-FFF2-40B4-BE49-F238E27FC236}">
                <a16:creationId xmlns:a16="http://schemas.microsoft.com/office/drawing/2014/main" id="{4D04BB9B-DEDF-434E-A0C3-356ADBEE4C29}"/>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p:nvPr/>
        </p:nvSpPr>
        <p:spPr>
          <a:xfrm>
            <a:off x="1240949" y="641360"/>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Ocean acidity has increased 30% and poses serious threats to coral reefs that are also threatened by warming oceans and bleaching.</a:t>
            </a:r>
            <a:endParaRPr/>
          </a:p>
        </p:txBody>
      </p:sp>
      <p:sp>
        <p:nvSpPr>
          <p:cNvPr id="492" name="Shape 492"/>
          <p:cNvSpPr txBox="1"/>
          <p:nvPr/>
        </p:nvSpPr>
        <p:spPr>
          <a:xfrm>
            <a:off x="1240949" y="2164119"/>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Ocean acidification isn’t serious.</a:t>
            </a:r>
            <a:endParaRPr sz="1800">
              <a:solidFill>
                <a:schemeClr val="lt1"/>
              </a:solidFill>
              <a:latin typeface="Calibri"/>
              <a:ea typeface="Calibri"/>
              <a:cs typeface="Calibri"/>
              <a:sym typeface="Calibri"/>
            </a:endParaRPr>
          </a:p>
        </p:txBody>
      </p:sp>
      <p:sp>
        <p:nvSpPr>
          <p:cNvPr id="493" name="Shape 493"/>
          <p:cNvSpPr txBox="1"/>
          <p:nvPr/>
        </p:nvSpPr>
        <p:spPr>
          <a:xfrm>
            <a:off x="1240949" y="3400998"/>
            <a:ext cx="3379200" cy="14545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Ocean acidification means oceans are decreasing in pH so they are getting more acidic, even if they are not actually acid.</a:t>
            </a:r>
            <a:endParaRPr/>
          </a:p>
        </p:txBody>
      </p:sp>
      <p:sp>
        <p:nvSpPr>
          <p:cNvPr id="498" name="Shape 49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http://sks.to/acid</a:t>
            </a:r>
            <a:endParaRPr sz="1200">
              <a:solidFill>
                <a:schemeClr val="lt1"/>
              </a:solidFill>
              <a:latin typeface="Calibri"/>
              <a:ea typeface="Calibri"/>
              <a:cs typeface="Calibri"/>
              <a:sym typeface="Calibri"/>
            </a:endParaRPr>
          </a:p>
        </p:txBody>
      </p:sp>
      <p:pic>
        <p:nvPicPr>
          <p:cNvPr id="499" name="Shape 499" descr="chart.png"/>
          <p:cNvPicPr preferRelativeResize="0"/>
          <p:nvPr/>
        </p:nvPicPr>
        <p:blipFill>
          <a:blip r:embed="rId3">
            <a:alphaModFix/>
          </a:blip>
          <a:stretch>
            <a:fillRect/>
          </a:stretch>
        </p:blipFill>
        <p:spPr>
          <a:xfrm>
            <a:off x="4991175" y="1295400"/>
            <a:ext cx="3848024" cy="2560809"/>
          </a:xfrm>
          <a:prstGeom prst="rect">
            <a:avLst/>
          </a:prstGeom>
          <a:noFill/>
          <a:ln>
            <a:noFill/>
          </a:ln>
        </p:spPr>
      </p:pic>
      <p:sp>
        <p:nvSpPr>
          <p:cNvPr id="500" name="Shape 500"/>
          <p:cNvSpPr txBox="1"/>
          <p:nvPr/>
        </p:nvSpPr>
        <p:spPr>
          <a:xfrm>
            <a:off x="5166550" y="3847796"/>
            <a:ext cx="3697800" cy="400500"/>
          </a:xfrm>
          <a:prstGeom prst="rect">
            <a:avLst/>
          </a:prstGeom>
          <a:noFill/>
          <a:ln>
            <a:noFill/>
          </a:ln>
        </p:spPr>
        <p:txBody>
          <a:bodyPr spcFirstLastPara="1" wrap="square" lIns="91425" tIns="45700" rIns="91425" bIns="45700" anchor="t" anchorCtr="0">
            <a:noAutofit/>
          </a:bodyPr>
          <a:lstStyle/>
          <a:p>
            <a:pPr lvl="0" algn="r">
              <a:buClr>
                <a:schemeClr val="dk1"/>
              </a:buClr>
              <a:buSzPts val="1100"/>
            </a:pPr>
            <a:r>
              <a:rPr lang="en-US" sz="1000">
                <a:solidFill>
                  <a:srgbClr val="FFFFFF"/>
                </a:solidFill>
                <a:latin typeface="Calibri"/>
                <a:ea typeface="Calibri"/>
                <a:cs typeface="Calibri"/>
                <a:sym typeface="Calibri"/>
              </a:rPr>
              <a:t>Annual variations in atmospheric </a:t>
            </a:r>
            <a:r>
              <a:rPr lang="en-US" sz="1000">
                <a:solidFill>
                  <a:schemeClr val="lt1"/>
                </a:solidFill>
                <a:latin typeface="Calibri"/>
                <a:ea typeface="Calibri"/>
                <a:cs typeface="Calibri"/>
                <a:sym typeface="Calibri"/>
              </a:rPr>
              <a:t>CO</a:t>
            </a:r>
            <a:r>
              <a:rPr lang="en-US" sz="1000" baseline="-25000">
                <a:solidFill>
                  <a:schemeClr val="lt1"/>
                </a:solidFill>
                <a:latin typeface="Calibri"/>
                <a:ea typeface="Calibri"/>
                <a:cs typeface="Calibri"/>
                <a:sym typeface="Calibri"/>
              </a:rPr>
              <a:t>2</a:t>
            </a:r>
            <a:r>
              <a:rPr lang="en-US" sz="1000">
                <a:solidFill>
                  <a:srgbClr val="FFFFFF"/>
                </a:solidFill>
                <a:latin typeface="Calibri"/>
                <a:ea typeface="Calibri"/>
                <a:cs typeface="Calibri"/>
                <a:sym typeface="Calibri"/>
              </a:rPr>
              <a:t>, oceanic </a:t>
            </a:r>
            <a:r>
              <a:rPr lang="en-US" sz="1000">
                <a:solidFill>
                  <a:schemeClr val="lt1"/>
                </a:solidFill>
                <a:latin typeface="Calibri"/>
                <a:ea typeface="Calibri"/>
                <a:cs typeface="Calibri"/>
                <a:sym typeface="Calibri"/>
              </a:rPr>
              <a:t>CO</a:t>
            </a:r>
            <a:r>
              <a:rPr lang="en-US" sz="1000" baseline="-25000">
                <a:solidFill>
                  <a:schemeClr val="lt1"/>
                </a:solidFill>
                <a:latin typeface="Calibri"/>
                <a:ea typeface="Calibri"/>
                <a:cs typeface="Calibri"/>
                <a:sym typeface="Calibri"/>
              </a:rPr>
              <a:t>2</a:t>
            </a:r>
            <a:r>
              <a:rPr lang="en-US" sz="1000">
                <a:solidFill>
                  <a:srgbClr val="FFFFFF"/>
                </a:solidFill>
                <a:latin typeface="Calibri"/>
                <a:ea typeface="Calibri"/>
                <a:cs typeface="Calibri"/>
                <a:sym typeface="Calibri"/>
              </a:rPr>
              <a:t>, and ocean surface </a:t>
            </a:r>
            <a:r>
              <a:rPr lang="en-US" sz="1000" err="1">
                <a:solidFill>
                  <a:srgbClr val="FFFFFF"/>
                </a:solidFill>
                <a:latin typeface="Calibri"/>
                <a:ea typeface="Calibri"/>
                <a:cs typeface="Calibri"/>
                <a:sym typeface="Calibri"/>
              </a:rPr>
              <a:t>pH.</a:t>
            </a:r>
            <a:r>
              <a:rPr lang="en-US" sz="1000">
                <a:solidFill>
                  <a:srgbClr val="FFFFFF"/>
                </a:solidFill>
                <a:latin typeface="Calibri"/>
                <a:ea typeface="Calibri"/>
                <a:cs typeface="Calibri"/>
                <a:sym typeface="Calibri"/>
              </a:rPr>
              <a:t> Strong trend lines for rising </a:t>
            </a:r>
            <a:r>
              <a:rPr lang="en-US" sz="1000">
                <a:solidFill>
                  <a:schemeClr val="lt1"/>
                </a:solidFill>
                <a:latin typeface="Calibri"/>
                <a:ea typeface="Calibri"/>
                <a:cs typeface="Calibri"/>
                <a:sym typeface="Calibri"/>
              </a:rPr>
              <a:t>CO</a:t>
            </a:r>
            <a:r>
              <a:rPr lang="en-US" sz="1000" baseline="-25000">
                <a:solidFill>
                  <a:schemeClr val="lt1"/>
                </a:solidFill>
                <a:latin typeface="Calibri"/>
                <a:ea typeface="Calibri"/>
                <a:cs typeface="Calibri"/>
                <a:sym typeface="Calibri"/>
              </a:rPr>
              <a:t>2</a:t>
            </a:r>
            <a:r>
              <a:rPr lang="en-US" sz="1000">
                <a:solidFill>
                  <a:srgbClr val="FFFFFF"/>
                </a:solidFill>
                <a:latin typeface="Calibri"/>
                <a:ea typeface="Calibri"/>
                <a:cs typeface="Calibri"/>
                <a:sym typeface="Calibri"/>
              </a:rPr>
              <a:t> and falling </a:t>
            </a:r>
            <a:r>
              <a:rPr lang="en-US" sz="1000" err="1">
                <a:solidFill>
                  <a:srgbClr val="FFFFFF"/>
                </a:solidFill>
                <a:latin typeface="Calibri"/>
                <a:ea typeface="Calibri"/>
                <a:cs typeface="Calibri"/>
                <a:sym typeface="Calibri"/>
              </a:rPr>
              <a:t>pH.</a:t>
            </a:r>
            <a:endParaRPr sz="1000">
              <a:solidFill>
                <a:srgbClr val="FFFFFF"/>
              </a:solidFill>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sp>
        <p:nvSpPr>
          <p:cNvPr id="12" name="Shape 96">
            <a:hlinkClick r:id="rId4" action="ppaction://hlinksldjump"/>
            <a:extLst>
              <a:ext uri="{FF2B5EF4-FFF2-40B4-BE49-F238E27FC236}">
                <a16:creationId xmlns:a16="http://schemas.microsoft.com/office/drawing/2014/main" id="{59495F0F-19C6-4637-81AD-36A9CFB7E4E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Textfeld 12">
            <a:extLst>
              <a:ext uri="{FF2B5EF4-FFF2-40B4-BE49-F238E27FC236}">
                <a16:creationId xmlns:a16="http://schemas.microsoft.com/office/drawing/2014/main" id="{287D5980-0800-4F88-B6D7-A3922621596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4" name="Grafik 13">
            <a:extLst>
              <a:ext uri="{FF2B5EF4-FFF2-40B4-BE49-F238E27FC236}">
                <a16:creationId xmlns:a16="http://schemas.microsoft.com/office/drawing/2014/main" id="{07EC7EE4-D4EF-4176-979C-982FBBE129F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191">
            <a:extLst>
              <a:ext uri="{FF2B5EF4-FFF2-40B4-BE49-F238E27FC236}">
                <a16:creationId xmlns:a16="http://schemas.microsoft.com/office/drawing/2014/main" id="{E920998D-2475-42D6-90A1-FBF9812BE57D}"/>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err="1">
                <a:solidFill>
                  <a:schemeClr val="lt1"/>
                </a:solidFill>
                <a:latin typeface="Calibri"/>
                <a:ea typeface="Calibri"/>
                <a:cs typeface="Calibri"/>
                <a:sym typeface="Calibri"/>
              </a:rPr>
              <a:t>Misrepre</a:t>
            </a:r>
            <a:r>
              <a:rPr lang="en-US" sz="1600" b="1">
                <a:solidFill>
                  <a:schemeClr val="lt1"/>
                </a:solidFill>
                <a:latin typeface="Calibri"/>
                <a:ea typeface="Calibri"/>
                <a:cs typeface="Calibri"/>
                <a:sym typeface="Calibri"/>
              </a:rPr>
              <a:t>-</a:t>
            </a:r>
            <a:br>
              <a:rPr lang="en-US" sz="1600" b="1">
                <a:solidFill>
                  <a:schemeClr val="lt1"/>
                </a:solidFill>
                <a:latin typeface="Calibri"/>
                <a:ea typeface="Calibri"/>
                <a:cs typeface="Calibri"/>
                <a:sym typeface="Calibri"/>
              </a:rPr>
            </a:br>
            <a:r>
              <a:rPr lang="en-US" sz="1600" b="1" err="1">
                <a:solidFill>
                  <a:schemeClr val="lt1"/>
                </a:solidFill>
                <a:latin typeface="Calibri"/>
                <a:ea typeface="Calibri"/>
                <a:cs typeface="Calibri"/>
                <a:sym typeface="Calibri"/>
              </a:rPr>
              <a:t>sentation</a:t>
            </a:r>
            <a:endParaRPr sz="1600" b="1">
              <a:solidFill>
                <a:schemeClr val="lt1"/>
              </a:solidFill>
              <a:latin typeface="Calibri"/>
              <a:ea typeface="Calibri"/>
              <a:cs typeface="Calibri"/>
              <a:sym typeface="Calibri"/>
            </a:endParaRPr>
          </a:p>
        </p:txBody>
      </p:sp>
      <p:pic>
        <p:nvPicPr>
          <p:cNvPr id="16" name="Shape 192">
            <a:extLst>
              <a:ext uri="{FF2B5EF4-FFF2-40B4-BE49-F238E27FC236}">
                <a16:creationId xmlns:a16="http://schemas.microsoft.com/office/drawing/2014/main" id="{2D23D870-7F76-4E87-8BC1-53A233876C51}"/>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FFF7A087-6E2D-43CD-B1EC-1A524E7B6DA0}"/>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p:nvPr/>
        </p:nvSpPr>
        <p:spPr>
          <a:xfrm>
            <a:off x="1240949" y="641362"/>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Climate change is having negative impacts on all parts of society.</a:t>
            </a:r>
            <a:endParaRPr/>
          </a:p>
        </p:txBody>
      </p:sp>
      <p:sp>
        <p:nvSpPr>
          <p:cNvPr id="506" name="Shape 506"/>
          <p:cNvSpPr txBox="1"/>
          <p:nvPr/>
        </p:nvSpPr>
        <p:spPr>
          <a:xfrm>
            <a:off x="1240949" y="2164121"/>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Global warming is good.</a:t>
            </a:r>
            <a:endParaRPr sz="1800">
              <a:solidFill>
                <a:schemeClr val="lt1"/>
              </a:solidFill>
              <a:latin typeface="Calibri"/>
              <a:ea typeface="Calibri"/>
              <a:cs typeface="Calibri"/>
              <a:sym typeface="Calibri"/>
            </a:endParaRPr>
          </a:p>
        </p:txBody>
      </p:sp>
      <p:sp>
        <p:nvSpPr>
          <p:cNvPr id="507" name="Shape 507"/>
          <p:cNvSpPr txBox="1"/>
          <p:nvPr/>
        </p:nvSpPr>
        <p:spPr>
          <a:xfrm>
            <a:off x="1240949" y="3401000"/>
            <a:ext cx="3379200" cy="1468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This focuses on a few good impacts of global warming but ignores the overwhelming number of bad impacts.</a:t>
            </a:r>
            <a:endParaRPr/>
          </a:p>
        </p:txBody>
      </p:sp>
      <p:sp>
        <p:nvSpPr>
          <p:cNvPr id="511" name="Shape 51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http://sks.to/impacts</a:t>
            </a:r>
            <a:endParaRPr sz="1200">
              <a:solidFill>
                <a:schemeClr val="lt1"/>
              </a:solidFill>
              <a:latin typeface="Calibri"/>
              <a:ea typeface="Calibri"/>
              <a:cs typeface="Calibri"/>
              <a:sym typeface="Calibri"/>
            </a:endParaRPr>
          </a:p>
        </p:txBody>
      </p:sp>
      <p:pic>
        <p:nvPicPr>
          <p:cNvPr id="512" name="Shape 512" descr="Smith09Embers.jpg"/>
          <p:cNvPicPr preferRelativeResize="0"/>
          <p:nvPr/>
        </p:nvPicPr>
        <p:blipFill>
          <a:blip r:embed="rId3">
            <a:alphaModFix/>
          </a:blip>
          <a:stretch>
            <a:fillRect/>
          </a:stretch>
        </p:blipFill>
        <p:spPr>
          <a:xfrm>
            <a:off x="5368683" y="822249"/>
            <a:ext cx="3496123" cy="3622101"/>
          </a:xfrm>
          <a:prstGeom prst="rect">
            <a:avLst/>
          </a:prstGeom>
          <a:noFill/>
          <a:ln>
            <a:noFill/>
          </a:ln>
        </p:spPr>
      </p:pic>
      <p:sp>
        <p:nvSpPr>
          <p:cNvPr id="10" name="Shape 96">
            <a:hlinkClick r:id="rId4" action="ppaction://hlinksldjump"/>
            <a:extLst>
              <a:ext uri="{FF2B5EF4-FFF2-40B4-BE49-F238E27FC236}">
                <a16:creationId xmlns:a16="http://schemas.microsoft.com/office/drawing/2014/main" id="{3B69E67B-F50B-4F6C-AE79-4BC11C65E0B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500">
            <a:extLst>
              <a:ext uri="{FF2B5EF4-FFF2-40B4-BE49-F238E27FC236}">
                <a16:creationId xmlns:a16="http://schemas.microsoft.com/office/drawing/2014/main" id="{5C8AA430-8923-482F-AE0D-CFD827552809}"/>
              </a:ext>
            </a:extLst>
          </p:cNvPr>
          <p:cNvSpPr txBox="1"/>
          <p:nvPr/>
        </p:nvSpPr>
        <p:spPr>
          <a:xfrm>
            <a:off x="5258696" y="4420942"/>
            <a:ext cx="3697800" cy="26535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n-US" sz="1000">
                <a:solidFill>
                  <a:srgbClr val="FFFFFF"/>
                </a:solidFill>
                <a:latin typeface="Calibri"/>
                <a:ea typeface="Calibri"/>
                <a:cs typeface="Calibri"/>
                <a:sym typeface="Calibri"/>
              </a:rPr>
              <a:t>“Burning embers” from </a:t>
            </a:r>
            <a:r>
              <a:rPr lang="en-US" sz="1000" err="1">
                <a:solidFill>
                  <a:srgbClr val="FFFFFF"/>
                </a:solidFill>
                <a:latin typeface="Calibri"/>
                <a:ea typeface="Calibri"/>
                <a:cs typeface="Calibri"/>
                <a:sym typeface="Calibri"/>
              </a:rPr>
              <a:t>iPCC</a:t>
            </a:r>
            <a:r>
              <a:rPr lang="en-US" sz="1000">
                <a:solidFill>
                  <a:srgbClr val="FFFFFF"/>
                </a:solidFill>
                <a:latin typeface="Calibri"/>
                <a:ea typeface="Calibri"/>
                <a:cs typeface="Calibri"/>
                <a:sym typeface="Calibri"/>
              </a:rPr>
              <a:t> AR5 WGII 2013</a:t>
            </a:r>
            <a:endParaRPr sz="1000">
              <a:solidFill>
                <a:srgbClr val="FFFFFF"/>
              </a:solidFill>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sp>
        <p:nvSpPr>
          <p:cNvPr id="12" name="Textfeld 11">
            <a:extLst>
              <a:ext uri="{FF2B5EF4-FFF2-40B4-BE49-F238E27FC236}">
                <a16:creationId xmlns:a16="http://schemas.microsoft.com/office/drawing/2014/main" id="{56136084-EE6D-434A-A28A-C5AC8F4140A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3" name="Grafik 12">
            <a:extLst>
              <a:ext uri="{FF2B5EF4-FFF2-40B4-BE49-F238E27FC236}">
                <a16:creationId xmlns:a16="http://schemas.microsoft.com/office/drawing/2014/main" id="{A336D2C4-0822-4014-8CFF-48D2D89DCBAD}"/>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90">
            <a:extLst>
              <a:ext uri="{FF2B5EF4-FFF2-40B4-BE49-F238E27FC236}">
                <a16:creationId xmlns:a16="http://schemas.microsoft.com/office/drawing/2014/main" id="{5BF3D70A-14A2-4A4E-A279-7343F13FED14}"/>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5" name="Shape 95" descr="cherrypicking.png">
            <a:extLst>
              <a:ext uri="{FF2B5EF4-FFF2-40B4-BE49-F238E27FC236}">
                <a16:creationId xmlns:a16="http://schemas.microsoft.com/office/drawing/2014/main" id="{03F91160-05EC-4D44-8E5E-1D54B59BB3C1}"/>
              </a:ext>
            </a:extLst>
          </p:cNvPr>
          <p:cNvPicPr preferRelativeResize="0"/>
          <p:nvPr/>
        </p:nvPicPr>
        <p:blipFill rotWithShape="1">
          <a:blip r:embed="rId6">
            <a:alphaModFix/>
          </a:blip>
          <a:srcRect l="9" r="9"/>
          <a:stretch/>
        </p:blipFill>
        <p:spPr>
          <a:xfrm>
            <a:off x="292952" y="3735584"/>
            <a:ext cx="804661"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p:nvPr/>
        </p:nvSpPr>
        <p:spPr>
          <a:xfrm>
            <a:off x="1233863" y="634270"/>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lvl="0"/>
            <a:r>
              <a:rPr lang="en-US" sz="1800">
                <a:solidFill>
                  <a:schemeClr val="lt1"/>
                </a:solidFill>
                <a:latin typeface="Calibri"/>
                <a:ea typeface="Calibri"/>
                <a:cs typeface="Calibri"/>
                <a:sym typeface="Calibri"/>
              </a:rPr>
              <a:t>A pollutant is any substance that disrupts the environment - 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does that by trapping heat.</a:t>
            </a:r>
            <a:endParaRPr/>
          </a:p>
        </p:txBody>
      </p:sp>
      <p:sp>
        <p:nvSpPr>
          <p:cNvPr id="518" name="Shape 518"/>
          <p:cNvSpPr txBox="1"/>
          <p:nvPr/>
        </p:nvSpPr>
        <p:spPr>
          <a:xfrm>
            <a:off x="1238114" y="2157029"/>
            <a:ext cx="3852300" cy="8750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is not a pollutant.</a:t>
            </a:r>
            <a:endParaRPr sz="1800">
              <a:solidFill>
                <a:schemeClr val="lt1"/>
              </a:solidFill>
              <a:latin typeface="Calibri"/>
              <a:ea typeface="Calibri"/>
              <a:cs typeface="Calibri"/>
              <a:sym typeface="Calibri"/>
            </a:endParaRPr>
          </a:p>
        </p:txBody>
      </p:sp>
      <p:sp>
        <p:nvSpPr>
          <p:cNvPr id="519" name="Shape 519"/>
          <p:cNvSpPr txBox="1"/>
          <p:nvPr/>
        </p:nvSpPr>
        <p:spPr>
          <a:xfrm>
            <a:off x="1290417" y="3181262"/>
            <a:ext cx="33792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Quibbling over technical definitions of pollutant is a distraction from the realities of the negative impacts of global warming.</a:t>
            </a:r>
            <a:endParaRPr/>
          </a:p>
        </p:txBody>
      </p:sp>
      <p:sp>
        <p:nvSpPr>
          <p:cNvPr id="520" name="Shape 520"/>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Red</a:t>
            </a: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Herring</a:t>
            </a:r>
            <a:endParaRPr sz="1600" b="1">
              <a:solidFill>
                <a:schemeClr val="lt1"/>
              </a:solidFill>
              <a:latin typeface="Calibri"/>
              <a:ea typeface="Calibri"/>
              <a:cs typeface="Calibri"/>
              <a:sym typeface="Calibri"/>
            </a:endParaRPr>
          </a:p>
        </p:txBody>
      </p:sp>
      <p:pic>
        <p:nvPicPr>
          <p:cNvPr id="521" name="Shape 521" descr="redherring-fmf.png"/>
          <p:cNvPicPr preferRelativeResize="0"/>
          <p:nvPr/>
        </p:nvPicPr>
        <p:blipFill rotWithShape="1">
          <a:blip r:embed="rId3">
            <a:alphaModFix/>
          </a:blip>
          <a:srcRect t="367" b="367"/>
          <a:stretch/>
        </p:blipFill>
        <p:spPr>
          <a:xfrm>
            <a:off x="287314" y="3737947"/>
            <a:ext cx="810608" cy="804661"/>
          </a:xfrm>
          <a:prstGeom prst="rect">
            <a:avLst/>
          </a:prstGeom>
          <a:noFill/>
          <a:ln>
            <a:noFill/>
          </a:ln>
        </p:spPr>
      </p:pic>
      <p:pic>
        <p:nvPicPr>
          <p:cNvPr id="522" name="Shape 522"/>
          <p:cNvPicPr preferRelativeResize="0"/>
          <p:nvPr/>
        </p:nvPicPr>
        <p:blipFill rotWithShape="1">
          <a:blip r:embed="rId4">
            <a:alphaModFix/>
          </a:blip>
          <a:srcRect/>
          <a:stretch/>
        </p:blipFill>
        <p:spPr>
          <a:xfrm>
            <a:off x="299491" y="2828764"/>
            <a:ext cx="786255" cy="779940"/>
          </a:xfrm>
          <a:prstGeom prst="rect">
            <a:avLst/>
          </a:prstGeom>
          <a:noFill/>
          <a:ln>
            <a:noFill/>
          </a:ln>
        </p:spPr>
      </p:pic>
      <p:sp>
        <p:nvSpPr>
          <p:cNvPr id="524" name="Shape 52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http://sks.to/pollutant</a:t>
            </a:r>
            <a:endParaRPr sz="1200">
              <a:solidFill>
                <a:schemeClr val="lt1"/>
              </a:solidFill>
              <a:latin typeface="Calibri"/>
              <a:ea typeface="Calibri"/>
              <a:cs typeface="Calibri"/>
              <a:sym typeface="Calibri"/>
            </a:endParaRPr>
          </a:p>
        </p:txBody>
      </p:sp>
      <p:sp>
        <p:nvSpPr>
          <p:cNvPr id="10" name="Shape 96">
            <a:hlinkClick r:id="rId5" action="ppaction://hlinksldjump"/>
            <a:extLst>
              <a:ext uri="{FF2B5EF4-FFF2-40B4-BE49-F238E27FC236}">
                <a16:creationId xmlns:a16="http://schemas.microsoft.com/office/drawing/2014/main" id="{6A111832-39A6-4FF5-ABDD-D9D0F180EE2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Textfeld 10">
            <a:extLst>
              <a:ext uri="{FF2B5EF4-FFF2-40B4-BE49-F238E27FC236}">
                <a16:creationId xmlns:a16="http://schemas.microsoft.com/office/drawing/2014/main" id="{D441B8D9-B92D-41A6-869F-1E9086F90EAC}"/>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3" name="Grafik 2">
            <a:extLst>
              <a:ext uri="{FF2B5EF4-FFF2-40B4-BE49-F238E27FC236}">
                <a16:creationId xmlns:a16="http://schemas.microsoft.com/office/drawing/2014/main" id="{36C9EF3D-483C-43DE-B4F4-12E9FB564265}"/>
              </a:ext>
            </a:extLst>
          </p:cNvPr>
          <p:cNvPicPr>
            <a:picLocks noChangeAspect="1"/>
          </p:cNvPicPr>
          <p:nvPr/>
        </p:nvPicPr>
        <p:blipFill>
          <a:blip r:embed="rId6"/>
          <a:stretch>
            <a:fillRect/>
          </a:stretch>
        </p:blipFill>
        <p:spPr>
          <a:xfrm>
            <a:off x="4889459" y="1153751"/>
            <a:ext cx="3983736" cy="2876257"/>
          </a:xfrm>
          <a:prstGeom prst="rect">
            <a:avLst/>
          </a:prstGeom>
        </p:spPr>
      </p:pic>
      <p:sp>
        <p:nvSpPr>
          <p:cNvPr id="13" name="Rechteck 12">
            <a:extLst>
              <a:ext uri="{FF2B5EF4-FFF2-40B4-BE49-F238E27FC236}">
                <a16:creationId xmlns:a16="http://schemas.microsoft.com/office/drawing/2014/main" id="{7A5951E1-5DEC-4B49-A646-D09E591F4D33}"/>
              </a:ext>
            </a:extLst>
          </p:cNvPr>
          <p:cNvSpPr/>
          <p:nvPr/>
        </p:nvSpPr>
        <p:spPr>
          <a:xfrm>
            <a:off x="4933216" y="4002808"/>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pic>
        <p:nvPicPr>
          <p:cNvPr id="14" name="Grafik 13">
            <a:extLst>
              <a:ext uri="{FF2B5EF4-FFF2-40B4-BE49-F238E27FC236}">
                <a16:creationId xmlns:a16="http://schemas.microsoft.com/office/drawing/2014/main" id="{3E30D096-CE80-4C91-8F55-66D6FCC9D113}"/>
              </a:ext>
            </a:extLst>
          </p:cNvPr>
          <p:cNvPicPr>
            <a:picLocks noChangeAspect="1"/>
          </p:cNvPicPr>
          <p:nvPr/>
        </p:nvPicPr>
        <p:blipFill>
          <a:blip r:embed="rId7"/>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53" name="Shape 53">
            <a:hlinkClick r:id="rId3" action="ppaction://hlinksldjump"/>
          </p:cNvPr>
          <p:cNvSpPr txBox="1"/>
          <p:nvPr/>
        </p:nvSpPr>
        <p:spPr>
          <a:xfrm>
            <a:off x="4569135" y="8595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Glacier</a:t>
            </a:r>
            <a:endParaRPr>
              <a:solidFill>
                <a:schemeClr val="bg1"/>
              </a:solidFill>
            </a:endParaRPr>
          </a:p>
        </p:txBody>
      </p:sp>
      <p:sp>
        <p:nvSpPr>
          <p:cNvPr id="49" name="Shape 49">
            <a:hlinkClick r:id="rId4" action="ppaction://hlinksldjump"/>
          </p:cNvPr>
          <p:cNvSpPr txBox="1"/>
          <p:nvPr/>
        </p:nvSpPr>
        <p:spPr>
          <a:xfrm>
            <a:off x="3131210" y="82788"/>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Cold</a:t>
            </a:r>
            <a:endParaRPr>
              <a:solidFill>
                <a:srgbClr val="F3F3F3"/>
              </a:solidFill>
            </a:endParaRPr>
          </a:p>
        </p:txBody>
      </p:sp>
      <p:sp>
        <p:nvSpPr>
          <p:cNvPr id="55" name="Shape 55">
            <a:hlinkClick r:id="rId5" action="ppaction://hlinksldjump"/>
          </p:cNvPr>
          <p:cNvSpPr txBox="1"/>
          <p:nvPr/>
        </p:nvSpPr>
        <p:spPr>
          <a:xfrm>
            <a:off x="1669685" y="8092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1998</a:t>
            </a:r>
            <a:endParaRPr>
              <a:solidFill>
                <a:schemeClr val="bg1"/>
              </a:solidFill>
            </a:endParaRPr>
          </a:p>
        </p:txBody>
      </p:sp>
      <p:sp>
        <p:nvSpPr>
          <p:cNvPr id="48" name="Shape 48">
            <a:hlinkClick r:id="rId6" action="ppaction://hlinksldjump"/>
          </p:cNvPr>
          <p:cNvSpPr txBox="1"/>
          <p:nvPr/>
        </p:nvSpPr>
        <p:spPr>
          <a:xfrm>
            <a:off x="7466087" y="2047404"/>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a:solidFill>
                  <a:srgbClr val="F3F3F3"/>
                </a:solidFill>
              </a:rPr>
              <a:t>Consensus</a:t>
            </a:r>
            <a:endParaRPr>
              <a:solidFill>
                <a:srgbClr val="F3F3F3"/>
              </a:solidFill>
            </a:endParaRPr>
          </a:p>
        </p:txBody>
      </p:sp>
      <p:sp>
        <p:nvSpPr>
          <p:cNvPr id="50" name="Shape 50">
            <a:hlinkClick r:id="rId7" action="ppaction://hlinksldjump"/>
          </p:cNvPr>
          <p:cNvSpPr txBox="1"/>
          <p:nvPr/>
        </p:nvSpPr>
        <p:spPr>
          <a:xfrm>
            <a:off x="3121335" y="73593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UHI</a:t>
            </a:r>
            <a:endParaRPr>
              <a:solidFill>
                <a:srgbClr val="F3F3F3"/>
              </a:solidFill>
            </a:endParaRPr>
          </a:p>
        </p:txBody>
      </p:sp>
      <p:sp>
        <p:nvSpPr>
          <p:cNvPr id="51" name="Shape 51">
            <a:hlinkClick r:id="rId8" action="ppaction://hlinksldjump"/>
          </p:cNvPr>
          <p:cNvSpPr txBox="1"/>
          <p:nvPr/>
        </p:nvSpPr>
        <p:spPr>
          <a:xfrm>
            <a:off x="6012385" y="735943"/>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Name</a:t>
            </a:r>
            <a:endParaRPr>
              <a:solidFill>
                <a:srgbClr val="F3F3F3"/>
              </a:solidFill>
            </a:endParaRPr>
          </a:p>
        </p:txBody>
      </p:sp>
      <p:sp>
        <p:nvSpPr>
          <p:cNvPr id="52" name="Shape 52">
            <a:hlinkClick r:id="rId9" action="ppaction://hlinksldjump"/>
          </p:cNvPr>
          <p:cNvSpPr txBox="1"/>
          <p:nvPr/>
        </p:nvSpPr>
        <p:spPr>
          <a:xfrm>
            <a:off x="3119410" y="138907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Volcano</a:t>
            </a:r>
            <a:endParaRPr>
              <a:solidFill>
                <a:srgbClr val="F3F3F3"/>
              </a:solidFill>
            </a:endParaRPr>
          </a:p>
        </p:txBody>
      </p:sp>
      <p:sp>
        <p:nvSpPr>
          <p:cNvPr id="54" name="Shape 54">
            <a:hlinkClick r:id="rId10" action="ppaction://hlinksldjump"/>
          </p:cNvPr>
          <p:cNvSpPr txBox="1"/>
          <p:nvPr/>
        </p:nvSpPr>
        <p:spPr>
          <a:xfrm>
            <a:off x="1676460" y="73593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Temp</a:t>
            </a:r>
            <a:endParaRPr>
              <a:solidFill>
                <a:srgbClr val="F3F3F3"/>
              </a:solidFill>
            </a:endParaRPr>
          </a:p>
        </p:txBody>
      </p:sp>
      <p:sp>
        <p:nvSpPr>
          <p:cNvPr id="56" name="Shape 56">
            <a:hlinkClick r:id="rId11" action="ppaction://hlinksldjump"/>
          </p:cNvPr>
          <p:cNvSpPr txBox="1"/>
          <p:nvPr/>
        </p:nvSpPr>
        <p:spPr>
          <a:xfrm>
            <a:off x="4569135" y="139358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Residence</a:t>
            </a:r>
            <a:endParaRPr>
              <a:solidFill>
                <a:srgbClr val="F3F3F3"/>
              </a:solidFill>
            </a:endParaRPr>
          </a:p>
        </p:txBody>
      </p:sp>
      <p:sp>
        <p:nvSpPr>
          <p:cNvPr id="57" name="Shape 57">
            <a:hlinkClick r:id="rId12" action="ppaction://hlinksldjump"/>
          </p:cNvPr>
          <p:cNvSpPr txBox="1"/>
          <p:nvPr/>
        </p:nvSpPr>
        <p:spPr>
          <a:xfrm>
            <a:off x="6007060" y="82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Greenland</a:t>
            </a:r>
            <a:endParaRPr>
              <a:solidFill>
                <a:srgbClr val="F3F3F3"/>
              </a:solidFill>
            </a:endParaRPr>
          </a:p>
        </p:txBody>
      </p:sp>
      <p:sp>
        <p:nvSpPr>
          <p:cNvPr id="58" name="Shape 58">
            <a:hlinkClick r:id="rId13" action="ppaction://hlinksldjump"/>
          </p:cNvPr>
          <p:cNvSpPr txBox="1"/>
          <p:nvPr/>
        </p:nvSpPr>
        <p:spPr>
          <a:xfrm>
            <a:off x="7444985" y="8595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Antarctica</a:t>
            </a:r>
            <a:endParaRPr>
              <a:solidFill>
                <a:srgbClr val="F3F3F3"/>
              </a:solidFill>
            </a:endParaRPr>
          </a:p>
        </p:txBody>
      </p:sp>
      <p:sp>
        <p:nvSpPr>
          <p:cNvPr id="59" name="Shape 59">
            <a:hlinkClick r:id="rId14" action="ppaction://hlinksldjump"/>
          </p:cNvPr>
          <p:cNvSpPr txBox="1"/>
          <p:nvPr/>
        </p:nvSpPr>
        <p:spPr>
          <a:xfrm>
            <a:off x="6016935" y="2042229"/>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Sun</a:t>
            </a:r>
            <a:endParaRPr>
              <a:solidFill>
                <a:srgbClr val="F3F3F3"/>
              </a:solidFill>
            </a:endParaRPr>
          </a:p>
        </p:txBody>
      </p:sp>
      <p:sp>
        <p:nvSpPr>
          <p:cNvPr id="60" name="Shape 60">
            <a:hlinkClick r:id="rId15" action="ppaction://hlinksldjump"/>
          </p:cNvPr>
          <p:cNvSpPr txBox="1"/>
          <p:nvPr/>
        </p:nvSpPr>
        <p:spPr>
          <a:xfrm>
            <a:off x="1669685" y="138907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lvl="0" algn="ctr"/>
            <a:r>
              <a:rPr lang="en-US">
                <a:solidFill>
                  <a:schemeClr val="lt1"/>
                </a:solidFill>
                <a:latin typeface="Calibri"/>
                <a:ea typeface="Calibri"/>
                <a:cs typeface="Calibri"/>
                <a:sym typeface="Calibri"/>
              </a:rPr>
              <a:t>CO</a:t>
            </a:r>
            <a:r>
              <a:rPr lang="en-US" baseline="-25000">
                <a:solidFill>
                  <a:schemeClr val="lt1"/>
                </a:solidFill>
                <a:latin typeface="Calibri"/>
                <a:ea typeface="Calibri"/>
                <a:cs typeface="Calibri"/>
                <a:sym typeface="Calibri"/>
              </a:rPr>
              <a:t>2</a:t>
            </a:r>
            <a:endParaRPr>
              <a:solidFill>
                <a:srgbClr val="F3F3F3"/>
              </a:solidFill>
            </a:endParaRPr>
          </a:p>
        </p:txBody>
      </p:sp>
      <p:sp>
        <p:nvSpPr>
          <p:cNvPr id="61" name="Shape 61">
            <a:hlinkClick r:id="rId16" action="ppaction://hlinksldjump"/>
          </p:cNvPr>
          <p:cNvSpPr txBox="1"/>
          <p:nvPr/>
        </p:nvSpPr>
        <p:spPr>
          <a:xfrm>
            <a:off x="4566860" y="739768"/>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Winter</a:t>
            </a:r>
            <a:endParaRPr>
              <a:solidFill>
                <a:srgbClr val="F3F3F3"/>
              </a:solidFill>
            </a:endParaRPr>
          </a:p>
        </p:txBody>
      </p:sp>
      <p:sp>
        <p:nvSpPr>
          <p:cNvPr id="62" name="Shape 62">
            <a:hlinkClick r:id="rId17" action="ppaction://hlinksldjump"/>
          </p:cNvPr>
          <p:cNvSpPr txBox="1"/>
          <p:nvPr/>
        </p:nvSpPr>
        <p:spPr>
          <a:xfrm>
            <a:off x="3131210" y="269536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LIA</a:t>
            </a:r>
            <a:endParaRPr>
              <a:solidFill>
                <a:srgbClr val="F3F3F3"/>
              </a:solidFill>
            </a:endParaRPr>
          </a:p>
        </p:txBody>
      </p:sp>
      <p:sp>
        <p:nvSpPr>
          <p:cNvPr id="63" name="Shape 63">
            <a:hlinkClick r:id="rId18" action="ppaction://hlinksldjump"/>
          </p:cNvPr>
          <p:cNvSpPr txBox="1"/>
          <p:nvPr/>
        </p:nvSpPr>
        <p:spPr>
          <a:xfrm>
            <a:off x="6016935" y="138908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err="1">
                <a:solidFill>
                  <a:srgbClr val="F3F3F3"/>
                </a:solidFill>
              </a:rPr>
              <a:t>Thermo</a:t>
            </a:r>
            <a:endParaRPr>
              <a:solidFill>
                <a:srgbClr val="F3F3F3"/>
              </a:solidFill>
            </a:endParaRPr>
          </a:p>
        </p:txBody>
      </p:sp>
      <p:sp>
        <p:nvSpPr>
          <p:cNvPr id="64" name="Shape 64">
            <a:hlinkClick r:id="rId19" action="ppaction://hlinksldjump"/>
          </p:cNvPr>
          <p:cNvSpPr txBox="1"/>
          <p:nvPr/>
        </p:nvSpPr>
        <p:spPr>
          <a:xfrm>
            <a:off x="7464735" y="13935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Saturate</a:t>
            </a:r>
            <a:endParaRPr>
              <a:solidFill>
                <a:srgbClr val="F3F3F3"/>
              </a:solidFill>
            </a:endParaRPr>
          </a:p>
        </p:txBody>
      </p:sp>
      <p:sp>
        <p:nvSpPr>
          <p:cNvPr id="65" name="Shape 65">
            <a:hlinkClick r:id="rId20" action="ppaction://hlinksldjump"/>
          </p:cNvPr>
          <p:cNvSpPr txBox="1"/>
          <p:nvPr/>
        </p:nvSpPr>
        <p:spPr>
          <a:xfrm>
            <a:off x="1669685" y="2042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Lag</a:t>
            </a:r>
            <a:endParaRPr>
              <a:solidFill>
                <a:srgbClr val="F3F3F3"/>
              </a:solidFill>
            </a:endParaRPr>
          </a:p>
        </p:txBody>
      </p:sp>
      <p:sp>
        <p:nvSpPr>
          <p:cNvPr id="66" name="Shape 66">
            <a:hlinkClick r:id="rId21" action="ppaction://hlinksldjump"/>
          </p:cNvPr>
          <p:cNvSpPr txBox="1"/>
          <p:nvPr/>
        </p:nvSpPr>
        <p:spPr>
          <a:xfrm>
            <a:off x="3119410" y="2042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Hotspot</a:t>
            </a:r>
            <a:endParaRPr>
              <a:solidFill>
                <a:srgbClr val="F3F3F3"/>
              </a:solidFill>
            </a:endParaRPr>
          </a:p>
        </p:txBody>
      </p:sp>
      <p:sp>
        <p:nvSpPr>
          <p:cNvPr id="67" name="Shape 67">
            <a:hlinkClick r:id="rId22" action="ppaction://hlinksldjump"/>
          </p:cNvPr>
          <p:cNvSpPr txBox="1"/>
          <p:nvPr/>
        </p:nvSpPr>
        <p:spPr>
          <a:xfrm>
            <a:off x="4595035" y="2047404"/>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Trace</a:t>
            </a:r>
            <a:endParaRPr>
              <a:solidFill>
                <a:srgbClr val="F3F3F3"/>
              </a:solidFill>
            </a:endParaRPr>
          </a:p>
        </p:txBody>
      </p:sp>
      <p:sp>
        <p:nvSpPr>
          <p:cNvPr id="68" name="Shape 68">
            <a:hlinkClick r:id="rId23" action="ppaction://hlinksldjump"/>
          </p:cNvPr>
          <p:cNvSpPr txBox="1"/>
          <p:nvPr/>
        </p:nvSpPr>
        <p:spPr>
          <a:xfrm>
            <a:off x="1669685" y="269536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Past</a:t>
            </a:r>
            <a:endParaRPr>
              <a:solidFill>
                <a:srgbClr val="F3F3F3"/>
              </a:solidFill>
            </a:endParaRPr>
          </a:p>
        </p:txBody>
      </p:sp>
      <p:sp>
        <p:nvSpPr>
          <p:cNvPr id="69" name="Shape 69">
            <a:hlinkClick r:id="rId24" action="ppaction://hlinksldjump"/>
          </p:cNvPr>
          <p:cNvSpPr txBox="1"/>
          <p:nvPr/>
        </p:nvSpPr>
        <p:spPr>
          <a:xfrm>
            <a:off x="4566860" y="2701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lvl="0" algn="ctr"/>
            <a:r>
              <a:rPr lang="en-US">
                <a:solidFill>
                  <a:srgbClr val="F3F3F3"/>
                </a:solidFill>
              </a:rPr>
              <a:t>Past</a:t>
            </a:r>
            <a:r>
              <a:rPr lang="en-US">
                <a:solidFill>
                  <a:schemeClr val="lt1"/>
                </a:solidFill>
                <a:latin typeface="Calibri"/>
                <a:ea typeface="Calibri"/>
                <a:cs typeface="Calibri"/>
                <a:sym typeface="Calibri"/>
              </a:rPr>
              <a:t> CO</a:t>
            </a:r>
            <a:r>
              <a:rPr lang="en-US" baseline="-25000">
                <a:solidFill>
                  <a:schemeClr val="lt1"/>
                </a:solidFill>
                <a:latin typeface="Calibri"/>
                <a:ea typeface="Calibri"/>
                <a:cs typeface="Calibri"/>
                <a:sym typeface="Calibri"/>
              </a:rPr>
              <a:t>2</a:t>
            </a:r>
            <a:endParaRPr>
              <a:solidFill>
                <a:srgbClr val="F3F3F3"/>
              </a:solidFill>
            </a:endParaRPr>
          </a:p>
        </p:txBody>
      </p:sp>
      <p:sp>
        <p:nvSpPr>
          <p:cNvPr id="70" name="Shape 70">
            <a:hlinkClick r:id="rId25" action="ppaction://hlinksldjump"/>
          </p:cNvPr>
          <p:cNvSpPr txBox="1"/>
          <p:nvPr/>
        </p:nvSpPr>
        <p:spPr>
          <a:xfrm>
            <a:off x="6002510" y="269537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MWP</a:t>
            </a:r>
            <a:endParaRPr>
              <a:solidFill>
                <a:srgbClr val="F3F3F3"/>
              </a:solidFill>
            </a:endParaRPr>
          </a:p>
        </p:txBody>
      </p:sp>
      <p:sp>
        <p:nvSpPr>
          <p:cNvPr id="71" name="Shape 71">
            <a:hlinkClick r:id="rId26" action="ppaction://hlinksldjump"/>
          </p:cNvPr>
          <p:cNvSpPr txBox="1"/>
          <p:nvPr/>
        </p:nvSpPr>
        <p:spPr>
          <a:xfrm>
            <a:off x="7464035" y="26953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Model</a:t>
            </a:r>
            <a:endParaRPr>
              <a:solidFill>
                <a:srgbClr val="F3F3F3"/>
              </a:solidFill>
            </a:endParaRPr>
          </a:p>
        </p:txBody>
      </p:sp>
      <p:sp>
        <p:nvSpPr>
          <p:cNvPr id="72" name="Shape 72">
            <a:hlinkClick r:id="rId27" action="ppaction://hlinksldjump"/>
          </p:cNvPr>
          <p:cNvSpPr txBox="1"/>
          <p:nvPr/>
        </p:nvSpPr>
        <p:spPr>
          <a:xfrm>
            <a:off x="1669685" y="334851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Hansen1988</a:t>
            </a:r>
            <a:endParaRPr>
              <a:solidFill>
                <a:srgbClr val="F3F3F3"/>
              </a:solidFill>
            </a:endParaRPr>
          </a:p>
        </p:txBody>
      </p:sp>
      <p:sp>
        <p:nvSpPr>
          <p:cNvPr id="73" name="Shape 73">
            <a:hlinkClick r:id="rId28" action="ppaction://hlinksldjump"/>
          </p:cNvPr>
          <p:cNvSpPr txBox="1"/>
          <p:nvPr/>
        </p:nvSpPr>
        <p:spPr>
          <a:xfrm>
            <a:off x="3121335" y="334851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Weather</a:t>
            </a:r>
            <a:endParaRPr>
              <a:solidFill>
                <a:srgbClr val="F3F3F3"/>
              </a:solidFill>
            </a:endParaRPr>
          </a:p>
        </p:txBody>
      </p:sp>
      <p:sp>
        <p:nvSpPr>
          <p:cNvPr id="74" name="Shape 74">
            <a:hlinkClick r:id="rId29" action="ppaction://hlinksldjump"/>
          </p:cNvPr>
          <p:cNvSpPr txBox="1"/>
          <p:nvPr/>
        </p:nvSpPr>
        <p:spPr>
          <a:xfrm>
            <a:off x="4572985" y="3355039"/>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1970s</a:t>
            </a:r>
            <a:endParaRPr>
              <a:solidFill>
                <a:srgbClr val="F3F3F3"/>
              </a:solidFill>
            </a:endParaRPr>
          </a:p>
        </p:txBody>
      </p:sp>
      <p:sp>
        <p:nvSpPr>
          <p:cNvPr id="76" name="Shape 76">
            <a:hlinkClick r:id="rId30" action="ppaction://hlinksldjump"/>
          </p:cNvPr>
          <p:cNvSpPr txBox="1"/>
          <p:nvPr/>
        </p:nvSpPr>
        <p:spPr>
          <a:xfrm>
            <a:off x="3131210" y="400165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Cloud</a:t>
            </a:r>
            <a:endParaRPr>
              <a:solidFill>
                <a:srgbClr val="F3F3F3"/>
              </a:solidFill>
            </a:endParaRPr>
          </a:p>
        </p:txBody>
      </p:sp>
      <p:sp>
        <p:nvSpPr>
          <p:cNvPr id="77" name="Shape 77">
            <a:hlinkClick r:id="rId31" action="ppaction://hlinksldjump"/>
          </p:cNvPr>
          <p:cNvSpPr txBox="1"/>
          <p:nvPr/>
        </p:nvSpPr>
        <p:spPr>
          <a:xfrm>
            <a:off x="1669685" y="400165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Vapor</a:t>
            </a:r>
            <a:endParaRPr>
              <a:solidFill>
                <a:srgbClr val="F3F3F3"/>
              </a:solidFill>
            </a:endParaRPr>
          </a:p>
        </p:txBody>
      </p:sp>
      <p:sp>
        <p:nvSpPr>
          <p:cNvPr id="78" name="Shape 78">
            <a:hlinkClick r:id="rId32" action="ppaction://hlinksldjump"/>
          </p:cNvPr>
          <p:cNvSpPr txBox="1"/>
          <p:nvPr/>
        </p:nvSpPr>
        <p:spPr>
          <a:xfrm>
            <a:off x="4566860" y="400885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Species</a:t>
            </a:r>
            <a:endParaRPr>
              <a:solidFill>
                <a:srgbClr val="F3F3F3"/>
              </a:solidFill>
            </a:endParaRPr>
          </a:p>
        </p:txBody>
      </p:sp>
      <p:sp>
        <p:nvSpPr>
          <p:cNvPr id="79" name="Shape 79">
            <a:hlinkClick r:id="rId33" action="ppaction://hlinksldjump"/>
          </p:cNvPr>
          <p:cNvSpPr txBox="1"/>
          <p:nvPr/>
        </p:nvSpPr>
        <p:spPr>
          <a:xfrm>
            <a:off x="6002510" y="400165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Bear</a:t>
            </a:r>
            <a:r>
              <a:rPr lang="en-US" i="1">
                <a:solidFill>
                  <a:srgbClr val="F3F3F3"/>
                </a:solidFill>
              </a:rPr>
              <a:t> </a:t>
            </a:r>
            <a:endParaRPr i="1">
              <a:solidFill>
                <a:srgbClr val="F3F3F3"/>
              </a:solidFill>
            </a:endParaRPr>
          </a:p>
        </p:txBody>
      </p:sp>
      <p:sp>
        <p:nvSpPr>
          <p:cNvPr id="80" name="Shape 80">
            <a:hlinkClick r:id="rId34" action="ppaction://hlinksldjump"/>
          </p:cNvPr>
          <p:cNvSpPr txBox="1"/>
          <p:nvPr/>
        </p:nvSpPr>
        <p:spPr>
          <a:xfrm>
            <a:off x="7438160" y="39971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Acid</a:t>
            </a:r>
            <a:endParaRPr>
              <a:solidFill>
                <a:srgbClr val="F3F3F3"/>
              </a:solidFill>
            </a:endParaRPr>
          </a:p>
        </p:txBody>
      </p:sp>
      <p:sp>
        <p:nvSpPr>
          <p:cNvPr id="81" name="Shape 81">
            <a:hlinkClick r:id="rId35" action="ppaction://hlinksldjump"/>
          </p:cNvPr>
          <p:cNvSpPr txBox="1"/>
          <p:nvPr/>
        </p:nvSpPr>
        <p:spPr>
          <a:xfrm>
            <a:off x="166968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Impacts</a:t>
            </a:r>
            <a:endParaRPr>
              <a:solidFill>
                <a:srgbClr val="F3F3F3"/>
              </a:solidFill>
            </a:endParaRPr>
          </a:p>
        </p:txBody>
      </p:sp>
      <p:sp>
        <p:nvSpPr>
          <p:cNvPr id="82" name="Shape 82">
            <a:hlinkClick r:id="rId36" action="ppaction://hlinksldjump"/>
          </p:cNvPr>
          <p:cNvSpPr txBox="1"/>
          <p:nvPr/>
        </p:nvSpPr>
        <p:spPr>
          <a:xfrm>
            <a:off x="312133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Pollutant</a:t>
            </a:r>
            <a:endParaRPr>
              <a:solidFill>
                <a:srgbClr val="F3F3F3"/>
              </a:solidFill>
            </a:endParaRPr>
          </a:p>
        </p:txBody>
      </p:sp>
      <p:sp>
        <p:nvSpPr>
          <p:cNvPr id="83" name="Shape 83">
            <a:hlinkClick r:id="rId37" action="ppaction://hlinksldjump"/>
          </p:cNvPr>
          <p:cNvSpPr txBox="1"/>
          <p:nvPr/>
        </p:nvSpPr>
        <p:spPr>
          <a:xfrm>
            <a:off x="4572985" y="46626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Plant</a:t>
            </a:r>
            <a:endParaRPr>
              <a:solidFill>
                <a:srgbClr val="F3F3F3"/>
              </a:solidFill>
            </a:endParaRPr>
          </a:p>
        </p:txBody>
      </p:sp>
      <p:sp>
        <p:nvSpPr>
          <p:cNvPr id="84" name="Shape 84">
            <a:hlinkClick r:id="rId38" action="ppaction://hlinksldjump"/>
          </p:cNvPr>
          <p:cNvSpPr txBox="1"/>
          <p:nvPr/>
        </p:nvSpPr>
        <p:spPr>
          <a:xfrm>
            <a:off x="602463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F3F3F3"/>
                </a:solidFill>
              </a:rPr>
              <a:t>Extreme</a:t>
            </a:r>
            <a:endParaRPr sz="1200">
              <a:solidFill>
                <a:srgbClr val="F3F3F3"/>
              </a:solidFill>
            </a:endParaRPr>
          </a:p>
        </p:txBody>
      </p:sp>
      <p:sp>
        <p:nvSpPr>
          <p:cNvPr id="85" name="Shape 85">
            <a:hlinkClick r:id="rId39" action="ppaction://hlinksldjump"/>
          </p:cNvPr>
          <p:cNvSpPr txBox="1"/>
          <p:nvPr/>
        </p:nvSpPr>
        <p:spPr>
          <a:xfrm>
            <a:off x="6002510" y="334850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err="1">
                <a:solidFill>
                  <a:srgbClr val="F3F3F3"/>
                </a:solidFill>
              </a:rPr>
              <a:t>Iceage</a:t>
            </a:r>
            <a:endParaRPr>
              <a:solidFill>
                <a:srgbClr val="F3F3F3"/>
              </a:solidFill>
            </a:endParaRPr>
          </a:p>
        </p:txBody>
      </p:sp>
      <p:sp>
        <p:nvSpPr>
          <p:cNvPr id="40" name="Shape 55">
            <a:extLst>
              <a:ext uri="{FF2B5EF4-FFF2-40B4-BE49-F238E27FC236}">
                <a16:creationId xmlns:a16="http://schemas.microsoft.com/office/drawing/2014/main" id="{7927E051-6C0F-44E1-AA86-4B70976D4209}"/>
              </a:ext>
            </a:extLst>
          </p:cNvPr>
          <p:cNvSpPr txBox="1"/>
          <p:nvPr/>
        </p:nvSpPr>
        <p:spPr>
          <a:xfrm>
            <a:off x="223658" y="80924"/>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Global Warming is happening</a:t>
            </a:r>
            <a:endParaRPr>
              <a:solidFill>
                <a:schemeClr val="bg1"/>
              </a:solidFill>
            </a:endParaRPr>
          </a:p>
        </p:txBody>
      </p:sp>
      <p:sp>
        <p:nvSpPr>
          <p:cNvPr id="41" name="Shape 55">
            <a:extLst>
              <a:ext uri="{FF2B5EF4-FFF2-40B4-BE49-F238E27FC236}">
                <a16:creationId xmlns:a16="http://schemas.microsoft.com/office/drawing/2014/main" id="{EA2802F3-155D-460A-8AF0-E0C1F46995A9}"/>
              </a:ext>
            </a:extLst>
          </p:cNvPr>
          <p:cNvSpPr txBox="1"/>
          <p:nvPr/>
        </p:nvSpPr>
        <p:spPr>
          <a:xfrm>
            <a:off x="235378" y="1407977"/>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We are causing Global Warming</a:t>
            </a:r>
            <a:endParaRPr>
              <a:solidFill>
                <a:schemeClr val="bg1"/>
              </a:solidFill>
            </a:endParaRPr>
          </a:p>
        </p:txBody>
      </p:sp>
      <p:sp>
        <p:nvSpPr>
          <p:cNvPr id="42" name="Shape 55">
            <a:extLst>
              <a:ext uri="{FF2B5EF4-FFF2-40B4-BE49-F238E27FC236}">
                <a16:creationId xmlns:a16="http://schemas.microsoft.com/office/drawing/2014/main" id="{82552081-EF28-4907-8BB1-856BA534DE98}"/>
              </a:ext>
            </a:extLst>
          </p:cNvPr>
          <p:cNvSpPr txBox="1"/>
          <p:nvPr/>
        </p:nvSpPr>
        <p:spPr>
          <a:xfrm>
            <a:off x="221310" y="2702202"/>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Past and future climate change</a:t>
            </a:r>
            <a:endParaRPr>
              <a:solidFill>
                <a:schemeClr val="bg1"/>
              </a:solidFill>
            </a:endParaRPr>
          </a:p>
        </p:txBody>
      </p:sp>
      <p:sp>
        <p:nvSpPr>
          <p:cNvPr id="43" name="Shape 55">
            <a:extLst>
              <a:ext uri="{FF2B5EF4-FFF2-40B4-BE49-F238E27FC236}">
                <a16:creationId xmlns:a16="http://schemas.microsoft.com/office/drawing/2014/main" id="{937D7739-8E7A-4771-83DC-E43B626404E8}"/>
              </a:ext>
            </a:extLst>
          </p:cNvPr>
          <p:cNvSpPr txBox="1"/>
          <p:nvPr/>
        </p:nvSpPr>
        <p:spPr>
          <a:xfrm>
            <a:off x="228344" y="3996429"/>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Climate change impacts</a:t>
            </a:r>
            <a:endParaRPr>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p:nvPr/>
        </p:nvSpPr>
        <p:spPr>
          <a:xfrm>
            <a:off x="1248037" y="598827"/>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Climate change impacts agriculture through extreme weather: heat stress and flooding.</a:t>
            </a:r>
            <a:endParaRPr/>
          </a:p>
        </p:txBody>
      </p:sp>
      <p:sp>
        <p:nvSpPr>
          <p:cNvPr id="530" name="Shape 530"/>
          <p:cNvSpPr txBox="1"/>
          <p:nvPr/>
        </p:nvSpPr>
        <p:spPr>
          <a:xfrm>
            <a:off x="1248037" y="212158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is plant food.</a:t>
            </a:r>
            <a:endParaRPr sz="1800">
              <a:solidFill>
                <a:schemeClr val="lt1"/>
              </a:solidFill>
              <a:latin typeface="Calibri"/>
              <a:ea typeface="Calibri"/>
              <a:cs typeface="Calibri"/>
              <a:sym typeface="Calibri"/>
            </a:endParaRPr>
          </a:p>
        </p:txBody>
      </p:sp>
      <p:sp>
        <p:nvSpPr>
          <p:cNvPr id="531" name="Shape 531"/>
          <p:cNvSpPr txBox="1"/>
          <p:nvPr/>
        </p:nvSpPr>
        <p:spPr>
          <a:xfrm>
            <a:off x="1248037" y="3358465"/>
            <a:ext cx="3379200" cy="16273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a:t>
            </a:r>
            <a:r>
              <a:rPr lang="en-US" sz="1800" err="1">
                <a:solidFill>
                  <a:schemeClr val="lt1"/>
                </a:solidFill>
                <a:latin typeface="Calibri"/>
                <a:ea typeface="Calibri"/>
                <a:cs typeface="Calibri"/>
                <a:sym typeface="Calibri"/>
              </a:rPr>
              <a:t>fertilisation</a:t>
            </a:r>
            <a:r>
              <a:rPr lang="en-US" sz="1800">
                <a:solidFill>
                  <a:schemeClr val="lt1"/>
                </a:solidFill>
                <a:latin typeface="Calibri"/>
                <a:ea typeface="Calibri"/>
                <a:cs typeface="Calibri"/>
                <a:sym typeface="Calibri"/>
              </a:rPr>
              <a:t> is just one factor affecting plant growth. The full picture shows that negative impacts outweigh benefits.</a:t>
            </a:r>
            <a:endParaRPr/>
          </a:p>
        </p:txBody>
      </p:sp>
      <p:sp>
        <p:nvSpPr>
          <p:cNvPr id="536" name="Shape 53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http://sks.to/plant</a:t>
            </a:r>
            <a:endParaRPr sz="1200">
              <a:solidFill>
                <a:schemeClr val="lt1"/>
              </a:solidFill>
              <a:latin typeface="Calibri"/>
              <a:ea typeface="Calibri"/>
              <a:cs typeface="Calibri"/>
              <a:sym typeface="Calibri"/>
            </a:endParaRPr>
          </a:p>
        </p:txBody>
      </p:sp>
      <p:pic>
        <p:nvPicPr>
          <p:cNvPr id="537" name="Shape 537" descr="taub_figure2_ksm.jpg"/>
          <p:cNvPicPr preferRelativeResize="0"/>
          <p:nvPr/>
        </p:nvPicPr>
        <p:blipFill>
          <a:blip r:embed="rId3">
            <a:alphaModFix/>
          </a:blip>
          <a:stretch>
            <a:fillRect/>
          </a:stretch>
        </p:blipFill>
        <p:spPr>
          <a:xfrm>
            <a:off x="4914975" y="1219200"/>
            <a:ext cx="3848025" cy="2955283"/>
          </a:xfrm>
          <a:prstGeom prst="rect">
            <a:avLst/>
          </a:prstGeom>
          <a:noFill/>
          <a:ln>
            <a:noFill/>
          </a:ln>
        </p:spPr>
      </p:pic>
      <p:sp>
        <p:nvSpPr>
          <p:cNvPr id="538" name="Shape 538"/>
          <p:cNvSpPr txBox="1"/>
          <p:nvPr/>
        </p:nvSpPr>
        <p:spPr>
          <a:xfrm>
            <a:off x="5090350" y="4194800"/>
            <a:ext cx="3697800" cy="400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D9D9D9"/>
                </a:solidFill>
                <a:latin typeface="Calibri"/>
                <a:ea typeface="Calibri"/>
                <a:cs typeface="Calibri"/>
                <a:sym typeface="Calibri"/>
              </a:rPr>
              <a:t>A simplified diagram contrasting C3 vs. C4 plant photosynthesis. </a:t>
            </a:r>
            <a:r>
              <a:rPr lang="en-US" sz="1000">
                <a:solidFill>
                  <a:schemeClr val="bg1"/>
                </a:solidFill>
                <a:latin typeface="Calibri"/>
                <a:ea typeface="Calibri"/>
                <a:cs typeface="Calibri"/>
                <a:sym typeface="Calibri"/>
              </a:rPr>
              <a:t>From </a:t>
            </a:r>
            <a:r>
              <a:rPr lang="en-US" sz="1000" u="sng">
                <a:solidFill>
                  <a:schemeClr val="bg1"/>
                </a:solidFill>
                <a:highlight>
                  <a:srgbClr val="C0C0C0"/>
                </a:highlight>
                <a:latin typeface="Calibri"/>
                <a:ea typeface="Calibri"/>
                <a:cs typeface="Calibri"/>
                <a:sym typeface="Calibri"/>
                <a:hlinkClick r:id="rId4"/>
              </a:rPr>
              <a:t>Nature Magazine</a:t>
            </a:r>
            <a:r>
              <a:rPr lang="en-US" sz="1000">
                <a:solidFill>
                  <a:srgbClr val="D9D9D9"/>
                </a:solidFill>
                <a:latin typeface="Calibri"/>
                <a:ea typeface="Calibri"/>
                <a:cs typeface="Calibri"/>
                <a:sym typeface="Calibri"/>
              </a:rPr>
              <a:t>.</a:t>
            </a:r>
            <a:endParaRPr sz="1000">
              <a:solidFill>
                <a:srgbClr val="D9D9D9"/>
              </a:solidFill>
              <a:latin typeface="Calibri"/>
              <a:ea typeface="Calibri"/>
              <a:cs typeface="Calibri"/>
              <a:sym typeface="Calibri"/>
            </a:endParaRPr>
          </a:p>
        </p:txBody>
      </p:sp>
      <p:sp>
        <p:nvSpPr>
          <p:cNvPr id="12" name="Shape 96">
            <a:hlinkClick r:id="rId5" action="ppaction://hlinksldjump"/>
            <a:extLst>
              <a:ext uri="{FF2B5EF4-FFF2-40B4-BE49-F238E27FC236}">
                <a16:creationId xmlns:a16="http://schemas.microsoft.com/office/drawing/2014/main" id="{13399060-03CC-4042-B380-86AE49B7425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Textfeld 12">
            <a:extLst>
              <a:ext uri="{FF2B5EF4-FFF2-40B4-BE49-F238E27FC236}">
                <a16:creationId xmlns:a16="http://schemas.microsoft.com/office/drawing/2014/main" id="{3478F444-6B58-4AED-84A5-BBB27A7F135B}"/>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4" name="Grafik 13">
            <a:extLst>
              <a:ext uri="{FF2B5EF4-FFF2-40B4-BE49-F238E27FC236}">
                <a16:creationId xmlns:a16="http://schemas.microsoft.com/office/drawing/2014/main" id="{0FE86481-1CF0-4A82-9570-A7AED312B959}"/>
              </a:ext>
            </a:extLst>
          </p:cNvPr>
          <p:cNvPicPr>
            <a:picLocks noChangeAspect="1"/>
          </p:cNvPicPr>
          <p:nvPr/>
        </p:nvPicPr>
        <p:blipFill>
          <a:blip r:embed="rId6"/>
          <a:stretch>
            <a:fillRect/>
          </a:stretch>
        </p:blipFill>
        <p:spPr>
          <a:xfrm>
            <a:off x="4240871" y="4603068"/>
            <a:ext cx="651513" cy="481553"/>
          </a:xfrm>
          <a:prstGeom prst="rect">
            <a:avLst/>
          </a:prstGeom>
        </p:spPr>
      </p:pic>
      <p:pic>
        <p:nvPicPr>
          <p:cNvPr id="16" name="Shape 533" descr="oversimplification-fmf.png">
            <a:extLst>
              <a:ext uri="{FF2B5EF4-FFF2-40B4-BE49-F238E27FC236}">
                <a16:creationId xmlns:a16="http://schemas.microsoft.com/office/drawing/2014/main" id="{41EC0646-7F54-4A93-A62D-4E8A8BC17FA3}"/>
              </a:ext>
            </a:extLst>
          </p:cNvPr>
          <p:cNvPicPr preferRelativeResize="0"/>
          <p:nvPr/>
        </p:nvPicPr>
        <p:blipFill rotWithShape="1">
          <a:blip r:embed="rId7">
            <a:alphaModFix/>
          </a:blip>
          <a:srcRect t="367" b="367"/>
          <a:stretch/>
        </p:blipFill>
        <p:spPr>
          <a:xfrm>
            <a:off x="301178" y="3744876"/>
            <a:ext cx="810608" cy="804661"/>
          </a:xfrm>
          <a:prstGeom prst="rect">
            <a:avLst/>
          </a:prstGeom>
          <a:noFill/>
          <a:ln>
            <a:noFill/>
          </a:ln>
        </p:spPr>
      </p:pic>
      <p:pic>
        <p:nvPicPr>
          <p:cNvPr id="17" name="Shape 534">
            <a:extLst>
              <a:ext uri="{FF2B5EF4-FFF2-40B4-BE49-F238E27FC236}">
                <a16:creationId xmlns:a16="http://schemas.microsoft.com/office/drawing/2014/main" id="{C5F61A60-B3C7-48C0-8434-D001A03ADB9E}"/>
              </a:ext>
            </a:extLst>
          </p:cNvPr>
          <p:cNvPicPr preferRelativeResize="0"/>
          <p:nvPr/>
        </p:nvPicPr>
        <p:blipFill rotWithShape="1">
          <a:blip r:embed="rId8">
            <a:alphaModFix/>
          </a:blip>
          <a:srcRect/>
          <a:stretch/>
        </p:blipFill>
        <p:spPr>
          <a:xfrm>
            <a:off x="301178" y="2835693"/>
            <a:ext cx="786255" cy="779940"/>
          </a:xfrm>
          <a:prstGeom prst="rect">
            <a:avLst/>
          </a:prstGeom>
          <a:noFill/>
          <a:ln>
            <a:noFill/>
          </a:ln>
        </p:spPr>
      </p:pic>
      <p:sp>
        <p:nvSpPr>
          <p:cNvPr id="18" name="Shape 532">
            <a:extLst>
              <a:ext uri="{FF2B5EF4-FFF2-40B4-BE49-F238E27FC236}">
                <a16:creationId xmlns:a16="http://schemas.microsoft.com/office/drawing/2014/main" id="{2AB7A074-FFF4-4F30-9764-A618FA54E1EB}"/>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1240950" y="627184"/>
            <a:ext cx="3508159"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Risk from extreme weather is increasing, albeit some forms of extreme weather are more confidently linked to global warming than others. </a:t>
            </a:r>
            <a:endParaRPr/>
          </a:p>
        </p:txBody>
      </p:sp>
      <p:sp>
        <p:nvSpPr>
          <p:cNvPr id="544" name="Shape 544"/>
          <p:cNvSpPr txBox="1"/>
          <p:nvPr/>
        </p:nvSpPr>
        <p:spPr>
          <a:xfrm>
            <a:off x="1240950" y="2378543"/>
            <a:ext cx="3508159"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Extreme weather not linked to global warming.</a:t>
            </a:r>
            <a:endParaRPr sz="1800">
              <a:solidFill>
                <a:schemeClr val="lt1"/>
              </a:solidFill>
              <a:latin typeface="Calibri"/>
              <a:ea typeface="Calibri"/>
              <a:cs typeface="Calibri"/>
              <a:sym typeface="Calibri"/>
            </a:endParaRPr>
          </a:p>
        </p:txBody>
      </p:sp>
      <p:sp>
        <p:nvSpPr>
          <p:cNvPr id="545" name="Shape 545"/>
          <p:cNvSpPr txBox="1"/>
          <p:nvPr/>
        </p:nvSpPr>
        <p:spPr>
          <a:xfrm>
            <a:off x="1240950" y="3386822"/>
            <a:ext cx="3379200" cy="14332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Just because extreme weather happened in the past doesn’t mean climate change isn’t having an influence now.</a:t>
            </a:r>
            <a:endParaRPr/>
          </a:p>
        </p:txBody>
      </p:sp>
      <p:sp>
        <p:nvSpPr>
          <p:cNvPr id="546" name="Shape 546"/>
          <p:cNvSpPr txBox="1"/>
          <p:nvPr/>
        </p:nvSpPr>
        <p:spPr>
          <a:xfrm>
            <a:off x="35107" y="4528844"/>
            <a:ext cx="1287300"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Jumping to conclusions</a:t>
            </a:r>
            <a:endParaRPr sz="1600" b="1">
              <a:solidFill>
                <a:schemeClr val="lt1"/>
              </a:solidFill>
              <a:latin typeface="Calibri"/>
              <a:ea typeface="Calibri"/>
              <a:cs typeface="Calibri"/>
              <a:sym typeface="Calibri"/>
            </a:endParaRPr>
          </a:p>
        </p:txBody>
      </p:sp>
      <p:pic>
        <p:nvPicPr>
          <p:cNvPr id="547" name="Shape 547" descr="jumpingtoconclusions-fmf.png"/>
          <p:cNvPicPr preferRelativeResize="0"/>
          <p:nvPr/>
        </p:nvPicPr>
        <p:blipFill rotWithShape="1">
          <a:blip r:embed="rId3">
            <a:alphaModFix/>
          </a:blip>
          <a:srcRect l="9" r="9"/>
          <a:stretch/>
        </p:blipFill>
        <p:spPr>
          <a:xfrm>
            <a:off x="301178" y="3724092"/>
            <a:ext cx="810608" cy="804661"/>
          </a:xfrm>
          <a:prstGeom prst="rect">
            <a:avLst/>
          </a:prstGeom>
          <a:noFill/>
          <a:ln>
            <a:noFill/>
          </a:ln>
        </p:spPr>
      </p:pic>
      <p:pic>
        <p:nvPicPr>
          <p:cNvPr id="548" name="Shape 548"/>
          <p:cNvPicPr preferRelativeResize="0"/>
          <p:nvPr/>
        </p:nvPicPr>
        <p:blipFill rotWithShape="1">
          <a:blip r:embed="rId4">
            <a:alphaModFix/>
          </a:blip>
          <a:srcRect/>
          <a:stretch/>
        </p:blipFill>
        <p:spPr>
          <a:xfrm>
            <a:off x="301178" y="2814909"/>
            <a:ext cx="786255" cy="779940"/>
          </a:xfrm>
          <a:prstGeom prst="rect">
            <a:avLst/>
          </a:prstGeom>
          <a:noFill/>
          <a:ln>
            <a:noFill/>
          </a:ln>
        </p:spPr>
      </p:pic>
      <p:sp>
        <p:nvSpPr>
          <p:cNvPr id="550" name="Shape 55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http://sks.to/extreme</a:t>
            </a:r>
            <a:endParaRPr sz="1200">
              <a:solidFill>
                <a:schemeClr val="lt1"/>
              </a:solidFill>
              <a:latin typeface="Calibri"/>
              <a:ea typeface="Calibri"/>
              <a:cs typeface="Calibri"/>
              <a:sym typeface="Calibri"/>
            </a:endParaRPr>
          </a:p>
        </p:txBody>
      </p:sp>
      <p:sp>
        <p:nvSpPr>
          <p:cNvPr id="10" name="Shape 96">
            <a:hlinkClick r:id="rId5" action="ppaction://hlinksldjump"/>
            <a:extLst>
              <a:ext uri="{FF2B5EF4-FFF2-40B4-BE49-F238E27FC236}">
                <a16:creationId xmlns:a16="http://schemas.microsoft.com/office/drawing/2014/main" id="{601ED862-DC79-4F68-868B-05DAFCBF5D17}"/>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EFE819C-CD3B-4502-9EF7-17E8112A03AD}"/>
              </a:ext>
            </a:extLst>
          </p:cNvPr>
          <p:cNvPicPr>
            <a:picLocks noChangeAspect="1"/>
          </p:cNvPicPr>
          <p:nvPr/>
        </p:nvPicPr>
        <p:blipFill>
          <a:blip r:embed="rId6"/>
          <a:stretch>
            <a:fillRect/>
          </a:stretch>
        </p:blipFill>
        <p:spPr>
          <a:xfrm>
            <a:off x="4622681" y="1150052"/>
            <a:ext cx="4261746" cy="2314296"/>
          </a:xfrm>
          <a:prstGeom prst="rect">
            <a:avLst/>
          </a:prstGeom>
        </p:spPr>
      </p:pic>
      <p:sp>
        <p:nvSpPr>
          <p:cNvPr id="12" name="Shape 538">
            <a:extLst>
              <a:ext uri="{FF2B5EF4-FFF2-40B4-BE49-F238E27FC236}">
                <a16:creationId xmlns:a16="http://schemas.microsoft.com/office/drawing/2014/main" id="{4DB6DE08-B7A8-44B5-A384-1B88EA6FBBC3}"/>
              </a:ext>
            </a:extLst>
          </p:cNvPr>
          <p:cNvSpPr txBox="1"/>
          <p:nvPr/>
        </p:nvSpPr>
        <p:spPr>
          <a:xfrm>
            <a:off x="4521320" y="3460506"/>
            <a:ext cx="4460793" cy="532942"/>
          </a:xfrm>
          <a:prstGeom prst="rect">
            <a:avLst/>
          </a:prstGeom>
          <a:noFill/>
          <a:ln>
            <a:noFill/>
          </a:ln>
        </p:spPr>
        <p:txBody>
          <a:bodyPr spcFirstLastPara="1" wrap="square" lIns="91425" tIns="45700" rIns="91425" bIns="45700" anchor="t" anchorCtr="0">
            <a:noAutofit/>
          </a:bodyPr>
          <a:lstStyle/>
          <a:p>
            <a:pPr lvl="0" algn="r"/>
            <a:r>
              <a:rPr lang="en-US" sz="1000">
                <a:solidFill>
                  <a:srgbClr val="D9D9D9"/>
                </a:solidFill>
                <a:latin typeface="Calibri"/>
                <a:ea typeface="Calibri"/>
                <a:cs typeface="Calibri"/>
                <a:sym typeface="Calibri"/>
              </a:rPr>
              <a:t>Mapped: How climate change affects extreme weather around the world</a:t>
            </a:r>
            <a:br>
              <a:rPr lang="en-US" sz="1000">
                <a:solidFill>
                  <a:srgbClr val="D9D9D9"/>
                </a:solidFill>
                <a:latin typeface="Calibri"/>
                <a:ea typeface="Calibri"/>
                <a:cs typeface="Calibri"/>
                <a:sym typeface="Calibri"/>
              </a:rPr>
            </a:br>
            <a:r>
              <a:rPr lang="en-US" sz="1000">
                <a:solidFill>
                  <a:srgbClr val="D9D9D9"/>
                </a:solidFill>
                <a:latin typeface="Calibri"/>
                <a:ea typeface="Calibri"/>
                <a:cs typeface="Calibri"/>
                <a:sym typeface="Calibri"/>
              </a:rPr>
              <a:t>https://www.carbonbrief.org/mapped-how-climate-change-affects-extreme-weather-around-the-world</a:t>
            </a:r>
            <a:endParaRPr sz="1000">
              <a:solidFill>
                <a:srgbClr val="D9D9D9"/>
              </a:solidFill>
              <a:latin typeface="Calibri"/>
              <a:ea typeface="Calibri"/>
              <a:cs typeface="Calibri"/>
              <a:sym typeface="Calibri"/>
            </a:endParaRPr>
          </a:p>
        </p:txBody>
      </p:sp>
      <p:sp>
        <p:nvSpPr>
          <p:cNvPr id="13" name="Textfeld 12">
            <a:extLst>
              <a:ext uri="{FF2B5EF4-FFF2-40B4-BE49-F238E27FC236}">
                <a16:creationId xmlns:a16="http://schemas.microsoft.com/office/drawing/2014/main" id="{EC916153-1A27-4CB6-888E-F4354CB7929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Climate change impacts</a:t>
            </a:r>
          </a:p>
        </p:txBody>
      </p:sp>
      <p:pic>
        <p:nvPicPr>
          <p:cNvPr id="14" name="Grafik 13">
            <a:extLst>
              <a:ext uri="{FF2B5EF4-FFF2-40B4-BE49-F238E27FC236}">
                <a16:creationId xmlns:a16="http://schemas.microsoft.com/office/drawing/2014/main" id="{9C55B263-E32E-4992-892A-6DD4BEC707AB}"/>
              </a:ext>
            </a:extLst>
          </p:cNvPr>
          <p:cNvPicPr>
            <a:picLocks noChangeAspect="1"/>
          </p:cNvPicPr>
          <p:nvPr/>
        </p:nvPicPr>
        <p:blipFill>
          <a:blip r:embed="rId7"/>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16664" y="1287759"/>
            <a:ext cx="693559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Bärbel Winkler</a:t>
            </a:r>
          </a:p>
        </p:txBody>
      </p:sp>
      <p:sp>
        <p:nvSpPr>
          <p:cNvPr id="9" name="TextBox 8"/>
          <p:cNvSpPr txBox="1"/>
          <p:nvPr/>
        </p:nvSpPr>
        <p:spPr>
          <a:xfrm>
            <a:off x="1110976" y="2493516"/>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Email – </a:t>
            </a:r>
            <a:r>
              <a:rPr lang="en-US" sz="2600" err="1">
                <a:solidFill>
                  <a:schemeClr val="bg1"/>
                </a:solidFill>
                <a:latin typeface="Calibri" panose="020F0502020204030204" pitchFamily="34" charset="0"/>
                <a:cs typeface="Calibri" panose="020F0502020204030204" pitchFamily="34" charset="0"/>
              </a:rPr>
              <a:t>baerbelw</a:t>
            </a:r>
            <a:r>
              <a:rPr lang="en-US" sz="2600">
                <a:solidFill>
                  <a:schemeClr val="bg1"/>
                </a:solidFill>
                <a:latin typeface="Calibri" panose="020F0502020204030204" pitchFamily="34" charset="0"/>
                <a:cs typeface="Calibri" panose="020F0502020204030204" pitchFamily="34" charset="0"/>
              </a:rPr>
              <a:t>[AT]</a:t>
            </a:r>
            <a:r>
              <a:rPr lang="en-US" sz="2600" err="1">
                <a:solidFill>
                  <a:schemeClr val="bg1"/>
                </a:solidFill>
                <a:latin typeface="Calibri" panose="020F0502020204030204" pitchFamily="34" charset="0"/>
                <a:cs typeface="Calibri" panose="020F0502020204030204" pitchFamily="34" charset="0"/>
              </a:rPr>
              <a:t>skepticalscience</a:t>
            </a:r>
            <a:r>
              <a:rPr lang="en-US" sz="2600">
                <a:solidFill>
                  <a:schemeClr val="bg1"/>
                </a:solidFill>
                <a:latin typeface="Calibri" panose="020F0502020204030204" pitchFamily="34" charset="0"/>
                <a:cs typeface="Calibri" panose="020F0502020204030204" pitchFamily="34" charset="0"/>
              </a:rPr>
              <a:t>[DOT]com</a:t>
            </a:r>
          </a:p>
        </p:txBody>
      </p:sp>
      <p:sp>
        <p:nvSpPr>
          <p:cNvPr id="10" name="TextBox 9"/>
          <p:cNvSpPr txBox="1"/>
          <p:nvPr/>
        </p:nvSpPr>
        <p:spPr>
          <a:xfrm>
            <a:off x="1110976" y="3396174"/>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Web - http://www.skepticalscience.com</a:t>
            </a:r>
          </a:p>
        </p:txBody>
      </p:sp>
      <p:sp>
        <p:nvSpPr>
          <p:cNvPr id="11" name="TextBox 10"/>
          <p:cNvSpPr txBox="1"/>
          <p:nvPr/>
        </p:nvSpPr>
        <p:spPr>
          <a:xfrm>
            <a:off x="1110976" y="2944845"/>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Profile - http://sks.to/BaerbelW</a:t>
            </a:r>
          </a:p>
        </p:txBody>
      </p:sp>
      <p:sp>
        <p:nvSpPr>
          <p:cNvPr id="16" name="TextBox 15"/>
          <p:cNvSpPr txBox="1"/>
          <p:nvPr/>
        </p:nvSpPr>
        <p:spPr>
          <a:xfrm>
            <a:off x="1110976" y="4298830"/>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MOOC - http://sks.to/denial101x</a:t>
            </a:r>
          </a:p>
        </p:txBody>
      </p:sp>
      <p:sp>
        <p:nvSpPr>
          <p:cNvPr id="7" name="TextBox 7">
            <a:extLst>
              <a:ext uri="{FF2B5EF4-FFF2-40B4-BE49-F238E27FC236}">
                <a16:creationId xmlns:a16="http://schemas.microsoft.com/office/drawing/2014/main" id="{70BAACFA-3EEE-478D-AEA9-447B145B33E4}"/>
              </a:ext>
            </a:extLst>
          </p:cNvPr>
          <p:cNvSpPr txBox="1"/>
          <p:nvPr/>
        </p:nvSpPr>
        <p:spPr>
          <a:xfrm>
            <a:off x="1105775" y="657858"/>
            <a:ext cx="693559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Slide-deck put together by</a:t>
            </a:r>
          </a:p>
        </p:txBody>
      </p:sp>
      <p:sp>
        <p:nvSpPr>
          <p:cNvPr id="12" name="TextBox 15">
            <a:extLst>
              <a:ext uri="{FF2B5EF4-FFF2-40B4-BE49-F238E27FC236}">
                <a16:creationId xmlns:a16="http://schemas.microsoft.com/office/drawing/2014/main" id="{4E298874-7FDD-4332-B927-7F677957F5C8}"/>
              </a:ext>
            </a:extLst>
          </p:cNvPr>
          <p:cNvSpPr txBox="1"/>
          <p:nvPr/>
        </p:nvSpPr>
        <p:spPr>
          <a:xfrm>
            <a:off x="1110976" y="3847503"/>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Fact-Myth-Fallacy page - http://sks.to/fmf</a:t>
            </a:r>
          </a:p>
        </p:txBody>
      </p:sp>
      <p:pic>
        <p:nvPicPr>
          <p:cNvPr id="13" name="Grafik 12">
            <a:extLst>
              <a:ext uri="{FF2B5EF4-FFF2-40B4-BE49-F238E27FC236}">
                <a16:creationId xmlns:a16="http://schemas.microsoft.com/office/drawing/2014/main" id="{BECBBDF2-5395-4F08-8D8A-77DB8AEA8438}"/>
              </a:ext>
            </a:extLst>
          </p:cNvPr>
          <p:cNvPicPr>
            <a:picLocks noChangeAspect="1"/>
          </p:cNvPicPr>
          <p:nvPr/>
        </p:nvPicPr>
        <p:blipFill>
          <a:blip r:embed="rId2"/>
          <a:stretch>
            <a:fillRect/>
          </a:stretch>
        </p:blipFill>
        <p:spPr>
          <a:xfrm>
            <a:off x="4253018" y="1957914"/>
            <a:ext cx="651513" cy="481553"/>
          </a:xfrm>
          <a:prstGeom prst="rect">
            <a:avLst/>
          </a:prstGeom>
        </p:spPr>
      </p:pic>
    </p:spTree>
    <p:extLst>
      <p:ext uri="{BB962C8B-B14F-4D97-AF65-F5344CB8AC3E}">
        <p14:creationId xmlns:p14="http://schemas.microsoft.com/office/powerpoint/2010/main" val="201088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91" name="Shape 91"/>
          <p:cNvPicPr preferRelativeResize="0"/>
          <p:nvPr/>
        </p:nvPicPr>
        <p:blipFill rotWithShape="1">
          <a:blip r:embed="rId3">
            <a:alphaModFix/>
          </a:blip>
          <a:srcRect l="2927" r="2937"/>
          <a:stretch/>
        </p:blipFill>
        <p:spPr>
          <a:xfrm>
            <a:off x="4492150" y="1129997"/>
            <a:ext cx="4369298" cy="2905422"/>
          </a:xfrm>
          <a:prstGeom prst="rect">
            <a:avLst/>
          </a:prstGeom>
          <a:noFill/>
          <a:ln>
            <a:noFill/>
          </a:ln>
        </p:spPr>
      </p:pic>
      <p:sp>
        <p:nvSpPr>
          <p:cNvPr id="92" name="Shape 92"/>
          <p:cNvSpPr txBox="1"/>
          <p:nvPr/>
        </p:nvSpPr>
        <p:spPr>
          <a:xfrm>
            <a:off x="1242936" y="672686"/>
            <a:ext cx="2571367"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Our planet has continued to build up heat since 1998 - global warming is still happening.</a:t>
            </a:r>
            <a:endParaRPr/>
          </a:p>
        </p:txBody>
      </p:sp>
      <p:sp>
        <p:nvSpPr>
          <p:cNvPr id="93" name="Shape 93"/>
          <p:cNvSpPr txBox="1"/>
          <p:nvPr/>
        </p:nvSpPr>
        <p:spPr>
          <a:xfrm>
            <a:off x="1272596" y="2311477"/>
            <a:ext cx="2571367"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Global warming stopped in 1998.</a:t>
            </a:r>
            <a:endParaRPr sz="1800">
              <a:solidFill>
                <a:schemeClr val="lt1"/>
              </a:solidFill>
              <a:latin typeface="Calibri"/>
              <a:ea typeface="Calibri"/>
              <a:cs typeface="Calibri"/>
              <a:sym typeface="Calibri"/>
            </a:endParaRPr>
          </a:p>
        </p:txBody>
      </p:sp>
      <p:sp>
        <p:nvSpPr>
          <p:cNvPr id="94" name="Shape 94"/>
          <p:cNvSpPr txBox="1"/>
          <p:nvPr/>
        </p:nvSpPr>
        <p:spPr>
          <a:xfrm>
            <a:off x="1277325" y="3481579"/>
            <a:ext cx="2901600" cy="12466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Looking at one region or a short period ignores the full picture.</a:t>
            </a:r>
            <a:endParaRPr/>
          </a:p>
        </p:txBody>
      </p:sp>
      <p:pic>
        <p:nvPicPr>
          <p:cNvPr id="95" name="Shape 95" descr="cherrypicking.png"/>
          <p:cNvPicPr preferRelativeResize="0"/>
          <p:nvPr/>
        </p:nvPicPr>
        <p:blipFill rotWithShape="1">
          <a:blip r:embed="rId4">
            <a:alphaModFix/>
          </a:blip>
          <a:srcRect l="9" r="9"/>
          <a:stretch/>
        </p:blipFill>
        <p:spPr>
          <a:xfrm>
            <a:off x="292952" y="3735584"/>
            <a:ext cx="804661" cy="798618"/>
          </a:xfrm>
          <a:prstGeom prst="rect">
            <a:avLst/>
          </a:prstGeom>
          <a:noFill/>
          <a:ln>
            <a:noFill/>
          </a:ln>
        </p:spPr>
      </p:pic>
      <p:sp>
        <p:nvSpPr>
          <p:cNvPr id="96" name="Shape 96">
            <a:hlinkClick r:id="rId5" action="ppaction://hlinksldjump"/>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http://sks.to/1998</a:t>
            </a:r>
            <a:endParaRPr sz="1200">
              <a:solidFill>
                <a:schemeClr val="lt1"/>
              </a:solidFill>
              <a:latin typeface="Calibri"/>
              <a:ea typeface="Calibri"/>
              <a:cs typeface="Calibri"/>
              <a:sym typeface="Calibri"/>
            </a:endParaRPr>
          </a:p>
        </p:txBody>
      </p:sp>
      <p:sp>
        <p:nvSpPr>
          <p:cNvPr id="10" name="Shape 122">
            <a:extLst>
              <a:ext uri="{FF2B5EF4-FFF2-40B4-BE49-F238E27FC236}">
                <a16:creationId xmlns:a16="http://schemas.microsoft.com/office/drawing/2014/main" id="{9B0BD62F-C610-4112-8D09-4749D81CECBE}"/>
              </a:ext>
            </a:extLst>
          </p:cNvPr>
          <p:cNvSpPr txBox="1"/>
          <p:nvPr/>
        </p:nvSpPr>
        <p:spPr>
          <a:xfrm>
            <a:off x="4774500" y="4028945"/>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https://skepticalscience.com/graphics.php?g=65</a:t>
            </a:r>
            <a:endParaRPr sz="1000">
              <a:solidFill>
                <a:srgbClr val="D9D9D9"/>
              </a:solidFill>
              <a:latin typeface="Calibri"/>
              <a:ea typeface="Calibri"/>
              <a:cs typeface="Calibri"/>
              <a:sym typeface="Calibri"/>
            </a:endParaRPr>
          </a:p>
        </p:txBody>
      </p:sp>
      <p:sp>
        <p:nvSpPr>
          <p:cNvPr id="2" name="Textfeld 1">
            <a:extLst>
              <a:ext uri="{FF2B5EF4-FFF2-40B4-BE49-F238E27FC236}">
                <a16:creationId xmlns:a16="http://schemas.microsoft.com/office/drawing/2014/main" id="{279CBCF8-281E-4319-BA2A-D903E69440B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6" name="Grafik 5">
            <a:extLst>
              <a:ext uri="{FF2B5EF4-FFF2-40B4-BE49-F238E27FC236}">
                <a16:creationId xmlns:a16="http://schemas.microsoft.com/office/drawing/2014/main" id="{6325197A-E2D5-4362-8322-499DD0FC2590}"/>
              </a:ext>
            </a:extLst>
          </p:cNvPr>
          <p:cNvPicPr>
            <a:picLocks noChangeAspect="1"/>
          </p:cNvPicPr>
          <p:nvPr/>
        </p:nvPicPr>
        <p:blipFill>
          <a:blip r:embed="rId6"/>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p:nvPr/>
        </p:nvSpPr>
        <p:spPr>
          <a:xfrm>
            <a:off x="1237912" y="619217"/>
            <a:ext cx="3137139"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Global warming is like rigging the weather dice, making it more likely to get hot days.</a:t>
            </a:r>
            <a:endParaRPr sz="1800">
              <a:solidFill>
                <a:schemeClr val="lt1"/>
              </a:solidFill>
              <a:latin typeface="Calibri"/>
              <a:ea typeface="Calibri"/>
              <a:cs typeface="Calibri"/>
              <a:sym typeface="Calibri"/>
            </a:endParaRPr>
          </a:p>
        </p:txBody>
      </p:sp>
      <p:sp>
        <p:nvSpPr>
          <p:cNvPr id="103" name="Shape 103"/>
          <p:cNvSpPr txBox="1"/>
          <p:nvPr/>
        </p:nvSpPr>
        <p:spPr>
          <a:xfrm>
            <a:off x="1237912" y="2007400"/>
            <a:ext cx="325379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It's cold outside, so global warming must have stopped.</a:t>
            </a:r>
            <a:endParaRPr sz="1800">
              <a:solidFill>
                <a:schemeClr val="lt1"/>
              </a:solidFill>
              <a:latin typeface="Calibri"/>
              <a:ea typeface="Calibri"/>
              <a:cs typeface="Calibri"/>
              <a:sym typeface="Calibri"/>
            </a:endParaRPr>
          </a:p>
        </p:txBody>
      </p:sp>
      <p:sp>
        <p:nvSpPr>
          <p:cNvPr id="104" name="Shape 104"/>
          <p:cNvSpPr txBox="1"/>
          <p:nvPr/>
        </p:nvSpPr>
        <p:spPr>
          <a:xfrm>
            <a:off x="1237912" y="3136100"/>
            <a:ext cx="2917045"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Global warming doesn't mean no more cold weather, just fewer cold days compared to hot days.</a:t>
            </a:r>
            <a:endParaRPr sz="1800">
              <a:solidFill>
                <a:schemeClr val="lt1"/>
              </a:solidFill>
              <a:latin typeface="Calibri"/>
              <a:ea typeface="Calibri"/>
              <a:cs typeface="Calibri"/>
              <a:sym typeface="Calibri"/>
            </a:endParaRPr>
          </a:p>
        </p:txBody>
      </p:sp>
      <p:sp>
        <p:nvSpPr>
          <p:cNvPr id="106" name="Shape 106"/>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Impossible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Expectations</a:t>
            </a:r>
            <a:endParaRPr sz="1600" b="1">
              <a:solidFill>
                <a:srgbClr val="F2F2F2"/>
              </a:solidFill>
              <a:latin typeface="Calibri"/>
              <a:ea typeface="Calibri"/>
              <a:cs typeface="Calibri"/>
              <a:sym typeface="Calibri"/>
            </a:endParaRPr>
          </a:p>
        </p:txBody>
      </p:sp>
      <p:pic>
        <p:nvPicPr>
          <p:cNvPr id="107" name="Shape 107"/>
          <p:cNvPicPr preferRelativeResize="0"/>
          <p:nvPr/>
        </p:nvPicPr>
        <p:blipFill rotWithShape="1">
          <a:blip r:embed="rId3">
            <a:alphaModFix/>
          </a:blip>
          <a:srcRect/>
          <a:stretch/>
        </p:blipFill>
        <p:spPr>
          <a:xfrm>
            <a:off x="291969" y="3782812"/>
            <a:ext cx="786255" cy="779940"/>
          </a:xfrm>
          <a:prstGeom prst="rect">
            <a:avLst/>
          </a:prstGeom>
          <a:noFill/>
          <a:ln>
            <a:noFill/>
          </a:ln>
        </p:spPr>
      </p:pic>
      <p:sp>
        <p:nvSpPr>
          <p:cNvPr id="109" name="Shape 10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http://sks.to/cold</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8C418388-CBAD-4323-AE18-3662028977B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ADD831C2-7B6B-4D98-98F0-AC9F5114E960}"/>
              </a:ext>
            </a:extLst>
          </p:cNvPr>
          <p:cNvPicPr>
            <a:picLocks noChangeAspect="1"/>
          </p:cNvPicPr>
          <p:nvPr/>
        </p:nvPicPr>
        <p:blipFill>
          <a:blip r:embed="rId5"/>
          <a:stretch>
            <a:fillRect/>
          </a:stretch>
        </p:blipFill>
        <p:spPr>
          <a:xfrm>
            <a:off x="4201325" y="1325364"/>
            <a:ext cx="4683207" cy="2634304"/>
          </a:xfrm>
          <a:prstGeom prst="rect">
            <a:avLst/>
          </a:prstGeom>
        </p:spPr>
      </p:pic>
      <p:sp>
        <p:nvSpPr>
          <p:cNvPr id="12" name="Shape 122">
            <a:extLst>
              <a:ext uri="{FF2B5EF4-FFF2-40B4-BE49-F238E27FC236}">
                <a16:creationId xmlns:a16="http://schemas.microsoft.com/office/drawing/2014/main" id="{66EFAAF2-5912-4112-AB81-8EB9CFE37A7C}"/>
              </a:ext>
            </a:extLst>
          </p:cNvPr>
          <p:cNvSpPr txBox="1"/>
          <p:nvPr/>
        </p:nvSpPr>
        <p:spPr>
          <a:xfrm>
            <a:off x="4774500" y="3977721"/>
            <a:ext cx="4140900" cy="400500"/>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rgbClr val="D9D9D9"/>
                </a:solidFill>
                <a:latin typeface="Calibri"/>
                <a:ea typeface="Calibri"/>
                <a:cs typeface="Calibri"/>
                <a:sym typeface="Calibri"/>
              </a:rPr>
              <a:t>Climate Central - http://www.climatecentral.org/gallery/graphics/daily-record-highs-are-dramatically-outpacing-daily-record-lows</a:t>
            </a:r>
            <a:endParaRPr sz="1000">
              <a:solidFill>
                <a:srgbClr val="D9D9D9"/>
              </a:solidFill>
              <a:latin typeface="Calibri"/>
              <a:ea typeface="Calibri"/>
              <a:cs typeface="Calibri"/>
              <a:sym typeface="Calibri"/>
            </a:endParaRPr>
          </a:p>
        </p:txBody>
      </p:sp>
      <p:sp>
        <p:nvSpPr>
          <p:cNvPr id="11" name="Textfeld 10">
            <a:extLst>
              <a:ext uri="{FF2B5EF4-FFF2-40B4-BE49-F238E27FC236}">
                <a16:creationId xmlns:a16="http://schemas.microsoft.com/office/drawing/2014/main" id="{559810B6-6719-4641-B94C-74F6A0519923}"/>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37B5145C-5ED0-4853-8AC7-0722E0310A4B}"/>
              </a:ext>
            </a:extLst>
          </p:cNvPr>
          <p:cNvPicPr>
            <a:picLocks noChangeAspect="1"/>
          </p:cNvPicPr>
          <p:nvPr/>
        </p:nvPicPr>
        <p:blipFill>
          <a:blip r:embed="rId6"/>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p:nvPr/>
        </p:nvSpPr>
        <p:spPr>
          <a:xfrm>
            <a:off x="1249970" y="665644"/>
            <a:ext cx="32250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Overall, glaciers across the globe are shrinking at an accelerating rate, threatening water supplies for millions of people.</a:t>
            </a:r>
            <a:endParaRPr/>
          </a:p>
        </p:txBody>
      </p:sp>
      <p:sp>
        <p:nvSpPr>
          <p:cNvPr id="116" name="Shape 116"/>
          <p:cNvSpPr txBox="1"/>
          <p:nvPr/>
        </p:nvSpPr>
        <p:spPr>
          <a:xfrm>
            <a:off x="1249970" y="2255208"/>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Glaciers around the world are increasing, disproving global warming.</a:t>
            </a:r>
            <a:endParaRPr sz="1800">
              <a:solidFill>
                <a:schemeClr val="lt1"/>
              </a:solidFill>
              <a:latin typeface="Calibri"/>
              <a:ea typeface="Calibri"/>
              <a:cs typeface="Calibri"/>
              <a:sym typeface="Calibri"/>
            </a:endParaRPr>
          </a:p>
        </p:txBody>
      </p:sp>
      <p:sp>
        <p:nvSpPr>
          <p:cNvPr id="117" name="Shape 117"/>
          <p:cNvSpPr txBox="1"/>
          <p:nvPr/>
        </p:nvSpPr>
        <p:spPr>
          <a:xfrm>
            <a:off x="1249969" y="3483999"/>
            <a:ext cx="3331401" cy="14467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Picking a handful of growing glaciers ignores the vast majority of glaciers that are shrinking.</a:t>
            </a:r>
            <a:endParaRPr/>
          </a:p>
        </p:txBody>
      </p:sp>
      <p:sp>
        <p:nvSpPr>
          <p:cNvPr id="120" name="Shape 12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http://sks.to/glacier</a:t>
            </a:r>
            <a:endParaRPr sz="1200">
              <a:solidFill>
                <a:schemeClr val="lt1"/>
              </a:solidFill>
              <a:latin typeface="Calibri"/>
              <a:ea typeface="Calibri"/>
              <a:cs typeface="Calibri"/>
              <a:sym typeface="Calibri"/>
            </a:endParaRPr>
          </a:p>
        </p:txBody>
      </p:sp>
      <p:pic>
        <p:nvPicPr>
          <p:cNvPr id="121" name="Shape 121" descr="worldGlacierStatus_wgms_2014data_1of4_1024px_med.jpg"/>
          <p:cNvPicPr preferRelativeResize="0"/>
          <p:nvPr/>
        </p:nvPicPr>
        <p:blipFill>
          <a:blip r:embed="rId3">
            <a:alphaModFix/>
          </a:blip>
          <a:stretch>
            <a:fillRect/>
          </a:stretch>
        </p:blipFill>
        <p:spPr>
          <a:xfrm>
            <a:off x="4831126" y="722224"/>
            <a:ext cx="4049636" cy="3854618"/>
          </a:xfrm>
          <a:prstGeom prst="rect">
            <a:avLst/>
          </a:prstGeom>
          <a:noFill/>
          <a:ln>
            <a:noFill/>
          </a:ln>
        </p:spPr>
      </p:pic>
      <p:sp>
        <p:nvSpPr>
          <p:cNvPr id="122" name="Shape 122"/>
          <p:cNvSpPr txBox="1"/>
          <p:nvPr/>
        </p:nvSpPr>
        <p:spPr>
          <a:xfrm>
            <a:off x="4774500" y="4549131"/>
            <a:ext cx="4140900" cy="199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https://skepticalscience.com/graphics.php?g=246</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FF793790-D8E2-4FD7-902C-CF9C9A13B0D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22">
            <a:extLst>
              <a:ext uri="{FF2B5EF4-FFF2-40B4-BE49-F238E27FC236}">
                <a16:creationId xmlns:a16="http://schemas.microsoft.com/office/drawing/2014/main" id="{F4412204-CDE9-420C-AF6A-4768FDF4C009}"/>
              </a:ext>
            </a:extLst>
          </p:cNvPr>
          <p:cNvSpPr txBox="1"/>
          <p:nvPr/>
        </p:nvSpPr>
        <p:spPr>
          <a:xfrm>
            <a:off x="4698537" y="5143500"/>
            <a:ext cx="4140900" cy="199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https://skepticalscience.com/graphics.php?g=246</a:t>
            </a:r>
            <a:endParaRPr sz="1000">
              <a:solidFill>
                <a:srgbClr val="D9D9D9"/>
              </a:solidFill>
              <a:latin typeface="Calibri"/>
              <a:ea typeface="Calibri"/>
              <a:cs typeface="Calibri"/>
              <a:sym typeface="Calibri"/>
            </a:endParaRPr>
          </a:p>
        </p:txBody>
      </p:sp>
      <p:sp>
        <p:nvSpPr>
          <p:cNvPr id="12" name="Textfeld 11">
            <a:extLst>
              <a:ext uri="{FF2B5EF4-FFF2-40B4-BE49-F238E27FC236}">
                <a16:creationId xmlns:a16="http://schemas.microsoft.com/office/drawing/2014/main" id="{10FAE9AB-67F5-4489-B692-2B528C46D564}"/>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21BA6C73-48B7-48B7-A7F4-663BB95C5076}"/>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90">
            <a:extLst>
              <a:ext uri="{FF2B5EF4-FFF2-40B4-BE49-F238E27FC236}">
                <a16:creationId xmlns:a16="http://schemas.microsoft.com/office/drawing/2014/main" id="{DDD47171-27A4-4315-A6F2-16590748E4C2}"/>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6" name="Shape 95" descr="cherrypicking.png">
            <a:extLst>
              <a:ext uri="{FF2B5EF4-FFF2-40B4-BE49-F238E27FC236}">
                <a16:creationId xmlns:a16="http://schemas.microsoft.com/office/drawing/2014/main" id="{75420D8F-AAC5-4A84-B6C7-25A83B291175}"/>
              </a:ext>
            </a:extLst>
          </p:cNvPr>
          <p:cNvPicPr preferRelativeResize="0"/>
          <p:nvPr/>
        </p:nvPicPr>
        <p:blipFill rotWithShape="1">
          <a:blip r:embed="rId6">
            <a:alphaModFix/>
          </a:blip>
          <a:srcRect l="9" r="9"/>
          <a:stretch/>
        </p:blipFill>
        <p:spPr>
          <a:xfrm>
            <a:off x="292952" y="3735584"/>
            <a:ext cx="804661"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Shape 128" descr="Greenlandicelosses.jpg"/>
          <p:cNvPicPr preferRelativeResize="0"/>
          <p:nvPr/>
        </p:nvPicPr>
        <p:blipFill rotWithShape="1">
          <a:blip r:embed="rId3">
            <a:alphaModFix/>
          </a:blip>
          <a:srcRect l="1493" r="1493"/>
          <a:stretch/>
        </p:blipFill>
        <p:spPr>
          <a:xfrm>
            <a:off x="4536692" y="1172197"/>
            <a:ext cx="4369299" cy="2905424"/>
          </a:xfrm>
          <a:prstGeom prst="rect">
            <a:avLst/>
          </a:prstGeom>
          <a:noFill/>
          <a:ln>
            <a:noFill/>
          </a:ln>
        </p:spPr>
      </p:pic>
      <p:sp>
        <p:nvSpPr>
          <p:cNvPr id="129" name="Shape 129"/>
          <p:cNvSpPr txBox="1"/>
          <p:nvPr/>
        </p:nvSpPr>
        <p:spPr>
          <a:xfrm>
            <a:off x="1228869" y="630471"/>
            <a:ext cx="32250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Greenland on the whole is losing ice, at a rate of over 2 Mount </a:t>
            </a:r>
            <a:r>
              <a:rPr lang="en-US" sz="1800" err="1">
                <a:solidFill>
                  <a:schemeClr val="lt1"/>
                </a:solidFill>
                <a:latin typeface="Calibri"/>
                <a:ea typeface="Calibri"/>
                <a:cs typeface="Calibri"/>
                <a:sym typeface="Calibri"/>
              </a:rPr>
              <a:t>Everests</a:t>
            </a:r>
            <a:r>
              <a:rPr lang="en-US" sz="1800">
                <a:solidFill>
                  <a:schemeClr val="lt1"/>
                </a:solidFill>
                <a:latin typeface="Calibri"/>
                <a:ea typeface="Calibri"/>
                <a:cs typeface="Calibri"/>
                <a:sym typeface="Calibri"/>
              </a:rPr>
              <a:t> worth of ice every year.</a:t>
            </a:r>
            <a:endParaRPr/>
          </a:p>
        </p:txBody>
      </p:sp>
      <p:sp>
        <p:nvSpPr>
          <p:cNvPr id="130" name="Shape 130"/>
          <p:cNvSpPr txBox="1"/>
          <p:nvPr/>
        </p:nvSpPr>
        <p:spPr>
          <a:xfrm>
            <a:off x="1228869" y="2202449"/>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Greenland ice sheet is thick- </a:t>
            </a:r>
            <a:r>
              <a:rPr lang="en-US" sz="1800" err="1">
                <a:solidFill>
                  <a:schemeClr val="lt1"/>
                </a:solidFill>
                <a:latin typeface="Calibri"/>
                <a:ea typeface="Calibri"/>
                <a:cs typeface="Calibri"/>
                <a:sym typeface="Calibri"/>
              </a:rPr>
              <a:t>ening</a:t>
            </a:r>
            <a:r>
              <a:rPr lang="en-US" sz="1800">
                <a:solidFill>
                  <a:schemeClr val="lt1"/>
                </a:solidFill>
                <a:latin typeface="Calibri"/>
                <a:ea typeface="Calibri"/>
                <a:cs typeface="Calibri"/>
                <a:sym typeface="Calibri"/>
              </a:rPr>
              <a:t> in the middle so it must be gaining mass.</a:t>
            </a:r>
            <a:endParaRPr sz="1800">
              <a:solidFill>
                <a:schemeClr val="lt1"/>
              </a:solidFill>
              <a:latin typeface="Calibri"/>
              <a:ea typeface="Calibri"/>
              <a:cs typeface="Calibri"/>
              <a:sym typeface="Calibri"/>
            </a:endParaRPr>
          </a:p>
        </p:txBody>
      </p:sp>
      <p:sp>
        <p:nvSpPr>
          <p:cNvPr id="131" name="Shape 131"/>
          <p:cNvSpPr txBox="1"/>
          <p:nvPr/>
        </p:nvSpPr>
        <p:spPr>
          <a:xfrm>
            <a:off x="1228868" y="3474548"/>
            <a:ext cx="3225000" cy="14969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Looking at the whole ice sheet shows it's thickening in the middle but ice loss at the edges is accelerating.</a:t>
            </a:r>
            <a:endParaRPr/>
          </a:p>
        </p:txBody>
      </p:sp>
      <p:sp>
        <p:nvSpPr>
          <p:cNvPr id="134" name="Shape 13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http://sks.to/greenland</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10413F6A-BAAA-40C4-B243-A95AD3A8297C}"/>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22">
            <a:extLst>
              <a:ext uri="{FF2B5EF4-FFF2-40B4-BE49-F238E27FC236}">
                <a16:creationId xmlns:a16="http://schemas.microsoft.com/office/drawing/2014/main" id="{CD8460AB-6EE2-4726-9B5B-563C2221A70C}"/>
              </a:ext>
            </a:extLst>
          </p:cNvPr>
          <p:cNvSpPr txBox="1"/>
          <p:nvPr/>
        </p:nvSpPr>
        <p:spPr>
          <a:xfrm>
            <a:off x="4809135" y="4085005"/>
            <a:ext cx="4140900" cy="396939"/>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chemeClr val="bg1"/>
                </a:solidFill>
                <a:latin typeface="Calibri" panose="020F0502020204030204" pitchFamily="34" charset="0"/>
                <a:cs typeface="Calibri" panose="020F0502020204030204" pitchFamily="34" charset="0"/>
              </a:rPr>
              <a:t>Estimated Greenland Ice Sheet mass balance changes since 1950 using three different methods (Jiang 2010)</a:t>
            </a:r>
            <a:endParaRPr sz="1000">
              <a:solidFill>
                <a:schemeClr val="bg1"/>
              </a:solidFill>
              <a:latin typeface="Calibri" panose="020F0502020204030204" pitchFamily="34" charset="0"/>
              <a:ea typeface="Calibri"/>
              <a:cs typeface="Calibri" panose="020F0502020204030204" pitchFamily="34" charset="0"/>
              <a:sym typeface="Calibri"/>
            </a:endParaRPr>
          </a:p>
        </p:txBody>
      </p:sp>
      <p:sp>
        <p:nvSpPr>
          <p:cNvPr id="12" name="Textfeld 11">
            <a:extLst>
              <a:ext uri="{FF2B5EF4-FFF2-40B4-BE49-F238E27FC236}">
                <a16:creationId xmlns:a16="http://schemas.microsoft.com/office/drawing/2014/main" id="{F4F6377C-9032-4E09-8BD4-FC8D9D34E1A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1EC76083-EDBA-4ECC-AA4B-433752E5A329}"/>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90">
            <a:extLst>
              <a:ext uri="{FF2B5EF4-FFF2-40B4-BE49-F238E27FC236}">
                <a16:creationId xmlns:a16="http://schemas.microsoft.com/office/drawing/2014/main" id="{EDC3FF83-1E47-446D-8674-E32496492AF5}"/>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Cherry-</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picking</a:t>
            </a:r>
            <a:endParaRPr sz="1600" b="1">
              <a:solidFill>
                <a:srgbClr val="F2F2F2"/>
              </a:solidFill>
              <a:latin typeface="Calibri"/>
              <a:ea typeface="Calibri"/>
              <a:cs typeface="Calibri"/>
              <a:sym typeface="Calibri"/>
            </a:endParaRPr>
          </a:p>
        </p:txBody>
      </p:sp>
      <p:pic>
        <p:nvPicPr>
          <p:cNvPr id="15" name="Shape 95" descr="cherrypicking.png">
            <a:extLst>
              <a:ext uri="{FF2B5EF4-FFF2-40B4-BE49-F238E27FC236}">
                <a16:creationId xmlns:a16="http://schemas.microsoft.com/office/drawing/2014/main" id="{3A998061-1E90-457B-891E-5C92665B51F2}"/>
              </a:ext>
            </a:extLst>
          </p:cNvPr>
          <p:cNvPicPr preferRelativeResize="0"/>
          <p:nvPr/>
        </p:nvPicPr>
        <p:blipFill rotWithShape="1">
          <a:blip r:embed="rId6">
            <a:alphaModFix/>
          </a:blip>
          <a:srcRect l="9" r="9"/>
          <a:stretch/>
        </p:blipFill>
        <p:spPr>
          <a:xfrm>
            <a:off x="292952" y="3735584"/>
            <a:ext cx="804661"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Shape 140"/>
          <p:cNvSpPr txBox="1"/>
          <p:nvPr/>
        </p:nvSpPr>
        <p:spPr>
          <a:xfrm>
            <a:off x="1242935" y="534347"/>
            <a:ext cx="3706789"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FACT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West Antarctic ice sheet is losing hundreds of billions of </a:t>
            </a:r>
            <a:r>
              <a:rPr lang="en-US" sz="1800" err="1">
                <a:solidFill>
                  <a:schemeClr val="lt1"/>
                </a:solidFill>
                <a:latin typeface="Calibri"/>
                <a:ea typeface="Calibri"/>
                <a:cs typeface="Calibri"/>
                <a:sym typeface="Calibri"/>
              </a:rPr>
              <a:t>tonnes</a:t>
            </a:r>
            <a:r>
              <a:rPr lang="en-US" sz="1800">
                <a:solidFill>
                  <a:schemeClr val="lt1"/>
                </a:solidFill>
                <a:latin typeface="Calibri"/>
                <a:ea typeface="Calibri"/>
                <a:cs typeface="Calibri"/>
                <a:sym typeface="Calibri"/>
              </a:rPr>
              <a:t> of ice every year, making it a major contributor to global sea level rise.</a:t>
            </a:r>
            <a:endParaRPr/>
          </a:p>
        </p:txBody>
      </p:sp>
      <p:sp>
        <p:nvSpPr>
          <p:cNvPr id="141" name="Shape 141"/>
          <p:cNvSpPr txBox="1"/>
          <p:nvPr/>
        </p:nvSpPr>
        <p:spPr>
          <a:xfrm>
            <a:off x="1242935" y="2256379"/>
            <a:ext cx="3503392"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MYTH</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Antarctic sea ice is on the increase and casts doubt on global warming.</a:t>
            </a:r>
            <a:endParaRPr sz="1800">
              <a:solidFill>
                <a:schemeClr val="lt1"/>
              </a:solidFill>
              <a:latin typeface="Calibri"/>
              <a:ea typeface="Calibri"/>
              <a:cs typeface="Calibri"/>
              <a:sym typeface="Calibri"/>
            </a:endParaRPr>
          </a:p>
        </p:txBody>
      </p:sp>
      <p:sp>
        <p:nvSpPr>
          <p:cNvPr id="142" name="Shape 142"/>
          <p:cNvSpPr txBox="1"/>
          <p:nvPr/>
        </p:nvSpPr>
        <p:spPr>
          <a:xfrm>
            <a:off x="1242935" y="3340901"/>
            <a:ext cx="3582804"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FALLACY</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A number of factors may contribute to the increase in sea ice - but in no way does it change the fact that climate change is happening.</a:t>
            </a:r>
            <a:endParaRPr/>
          </a:p>
        </p:txBody>
      </p:sp>
      <p:sp>
        <p:nvSpPr>
          <p:cNvPr id="145" name="Shape 14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http://sks.to/antarctica</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9A6791B8-6377-4FAC-99DB-90FDD045540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20C278A-2C5D-4B1A-A063-82D3E74B3431}"/>
              </a:ext>
            </a:extLst>
          </p:cNvPr>
          <p:cNvPicPr>
            <a:picLocks noChangeAspect="1"/>
          </p:cNvPicPr>
          <p:nvPr/>
        </p:nvPicPr>
        <p:blipFill rotWithShape="1">
          <a:blip r:embed="rId4"/>
          <a:srcRect b="53255"/>
          <a:stretch/>
        </p:blipFill>
        <p:spPr>
          <a:xfrm>
            <a:off x="5181600" y="1202919"/>
            <a:ext cx="3706789" cy="2594044"/>
          </a:xfrm>
          <a:prstGeom prst="rect">
            <a:avLst/>
          </a:prstGeom>
        </p:spPr>
      </p:pic>
      <p:sp>
        <p:nvSpPr>
          <p:cNvPr id="11" name="Shape 122">
            <a:extLst>
              <a:ext uri="{FF2B5EF4-FFF2-40B4-BE49-F238E27FC236}">
                <a16:creationId xmlns:a16="http://schemas.microsoft.com/office/drawing/2014/main" id="{82E31ABB-5A27-4AD9-BC51-763811E5B757}"/>
              </a:ext>
            </a:extLst>
          </p:cNvPr>
          <p:cNvSpPr txBox="1"/>
          <p:nvPr/>
        </p:nvSpPr>
        <p:spPr>
          <a:xfrm>
            <a:off x="4790889" y="3779688"/>
            <a:ext cx="4140900" cy="542612"/>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chemeClr val="bg1"/>
                </a:solidFill>
                <a:latin typeface="Calibri" panose="020F0502020204030204" pitchFamily="34" charset="0"/>
                <a:cs typeface="Calibri" panose="020F0502020204030204" pitchFamily="34" charset="0"/>
              </a:rPr>
              <a:t>Estimates of total Antarctic land ice changes and approximate sea level contributions using a combination of different measurement techniques (Shepherd, 2012). </a:t>
            </a:r>
            <a:endParaRPr sz="1000">
              <a:solidFill>
                <a:schemeClr val="bg1"/>
              </a:solidFill>
              <a:latin typeface="Calibri" panose="020F0502020204030204" pitchFamily="34" charset="0"/>
              <a:ea typeface="Calibri"/>
              <a:cs typeface="Calibri" panose="020F0502020204030204" pitchFamily="34" charset="0"/>
              <a:sym typeface="Calibri"/>
            </a:endParaRPr>
          </a:p>
        </p:txBody>
      </p:sp>
      <p:sp>
        <p:nvSpPr>
          <p:cNvPr id="12" name="Textfeld 11">
            <a:extLst>
              <a:ext uri="{FF2B5EF4-FFF2-40B4-BE49-F238E27FC236}">
                <a16:creationId xmlns:a16="http://schemas.microsoft.com/office/drawing/2014/main" id="{C94CABCA-DE5A-4203-BDEB-29AC64F5548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Global Warming is happening</a:t>
            </a:r>
          </a:p>
        </p:txBody>
      </p:sp>
      <p:pic>
        <p:nvPicPr>
          <p:cNvPr id="13" name="Grafik 12">
            <a:extLst>
              <a:ext uri="{FF2B5EF4-FFF2-40B4-BE49-F238E27FC236}">
                <a16:creationId xmlns:a16="http://schemas.microsoft.com/office/drawing/2014/main" id="{9E368F15-95CC-4A20-B5ED-226ADF1FA53D}"/>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32">
            <a:extLst>
              <a:ext uri="{FF2B5EF4-FFF2-40B4-BE49-F238E27FC236}">
                <a16:creationId xmlns:a16="http://schemas.microsoft.com/office/drawing/2014/main" id="{86096EBE-48A9-4081-A09E-776118C97F40}"/>
              </a:ext>
            </a:extLst>
          </p:cNvPr>
          <p:cNvSpPr txBox="1"/>
          <p:nvPr/>
        </p:nvSpPr>
        <p:spPr>
          <a:xfrm>
            <a:off x="0" y="4549628"/>
            <a:ext cx="1399309"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Over-</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simplification</a:t>
            </a:r>
            <a:endParaRPr sz="1600" b="1">
              <a:solidFill>
                <a:schemeClr val="lt1"/>
              </a:solidFill>
              <a:latin typeface="Calibri"/>
              <a:ea typeface="Calibri"/>
              <a:cs typeface="Calibri"/>
              <a:sym typeface="Calibri"/>
            </a:endParaRPr>
          </a:p>
        </p:txBody>
      </p:sp>
      <p:pic>
        <p:nvPicPr>
          <p:cNvPr id="15" name="Shape 533" descr="oversimplification-fmf.png">
            <a:extLst>
              <a:ext uri="{FF2B5EF4-FFF2-40B4-BE49-F238E27FC236}">
                <a16:creationId xmlns:a16="http://schemas.microsoft.com/office/drawing/2014/main" id="{F4B1CF72-377B-4044-8E3C-EEA0274BD6DC}"/>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16" name="Shape 534">
            <a:extLst>
              <a:ext uri="{FF2B5EF4-FFF2-40B4-BE49-F238E27FC236}">
                <a16:creationId xmlns:a16="http://schemas.microsoft.com/office/drawing/2014/main" id="{B40362A0-6085-4FCA-AED4-EE0ADA4DA5AB}"/>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Sense101x">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3267</Words>
  <Application>Microsoft Office PowerPoint</Application>
  <PresentationFormat>Bildschirmpräsentation (16:9)</PresentationFormat>
  <Paragraphs>446</Paragraphs>
  <Slides>42</Slides>
  <Notes>40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42</vt:i4>
      </vt:variant>
    </vt:vector>
  </HeadingPairs>
  <TitlesOfParts>
    <vt:vector size="46" baseType="lpstr">
      <vt:lpstr>Calibri</vt:lpstr>
      <vt:lpstr>Century Gothic</vt:lpstr>
      <vt:lpstr>Arial</vt:lpstr>
      <vt:lpstr>Sense101x</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Bärbel Winkler</dc:creator>
  <cp:lastModifiedBy>Bärbel Winkler</cp:lastModifiedBy>
  <cp:revision>89</cp:revision>
  <dcterms:modified xsi:type="dcterms:W3CDTF">2018-05-20T08:39:22Z</dcterms:modified>
</cp:coreProperties>
</file>