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Lst>
  <p:notesMasterIdLst>
    <p:notesMasterId r:id="rId44"/>
  </p:notesMasterIdLst>
  <p:sldIdLst>
    <p:sldId id="256" r:id="rId2"/>
    <p:sldId id="257" r:id="rId3"/>
    <p:sldId id="298"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96" r:id="rId24"/>
    <p:sldId id="277" r:id="rId25"/>
    <p:sldId id="278" r:id="rId26"/>
    <p:sldId id="279" r:id="rId27"/>
    <p:sldId id="280" r:id="rId28"/>
    <p:sldId id="281" r:id="rId29"/>
    <p:sldId id="282" r:id="rId30"/>
    <p:sldId id="283" r:id="rId31"/>
    <p:sldId id="284" r:id="rId32"/>
    <p:sldId id="285" r:id="rId33"/>
    <p:sldId id="287" r:id="rId34"/>
    <p:sldId id="288" r:id="rId35"/>
    <p:sldId id="289" r:id="rId36"/>
    <p:sldId id="290" r:id="rId37"/>
    <p:sldId id="291" r:id="rId38"/>
    <p:sldId id="292" r:id="rId39"/>
    <p:sldId id="293" r:id="rId40"/>
    <p:sldId id="294" r:id="rId41"/>
    <p:sldId id="295" r:id="rId42"/>
    <p:sldId id="297" r:id="rId43"/>
  </p:sldIdLst>
  <p:sldSz cx="9144000" cy="5143500" type="screen16x9"/>
  <p:notesSz cx="6858000" cy="9144000"/>
  <p:embeddedFontLst>
    <p:embeddedFont>
      <p:font typeface="Calibri" panose="020F0502020204030204" pitchFamily="34" charset="0"/>
      <p:regular r:id="rId45"/>
      <p:bold r:id="rId46"/>
      <p:italic r:id="rId47"/>
      <p:boldItalic r:id="rId48"/>
    </p:embeddedFont>
    <p:embeddedFont>
      <p:font typeface="Century Gothic" panose="020B050202020202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erbel W" initials="" lastIdx="10" clrIdx="0"/>
  <p:cmAuthor id="1" name="Bärbel Winkler" initials="BW" lastIdx="2" clrIdx="1">
    <p:extLst>
      <p:ext uri="{19B8F6BF-5375-455C-9EA6-DF929625EA0E}">
        <p15:presenceInfo xmlns:p15="http://schemas.microsoft.com/office/powerpoint/2012/main" userId="b5a6c705532bacd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36" d="100"/>
          <a:sy n="136" d="100"/>
        </p:scale>
        <p:origin x="120" y="156"/>
      </p:cViewPr>
      <p:guideLst>
        <p:guide orient="horz" pos="1620"/>
        <p:guide pos="288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maweb.org/en/index.aspx"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Shape 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2" name="Shape 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11" name="Shape 2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73" name="Shape 2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9" name="Shape 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286" name="Shape 2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53" name="Shape 5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7197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10" name="Shape 3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47" name="Shape 3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60" name="Shape 3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76" name="Shape 3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389" name="Shape 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 name="Shape 4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6" name="Shape 4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02" name="Shape 4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15" name="Shape 4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38" name="Shape 4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49" name="Shape 4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1050" i="1">
                <a:solidFill>
                  <a:srgbClr val="333333"/>
                </a:solidFill>
                <a:highlight>
                  <a:srgbClr val="FFFFFF"/>
                </a:highlight>
                <a:latin typeface="Arial"/>
                <a:ea typeface="Arial"/>
                <a:cs typeface="Arial"/>
                <a:sym typeface="Arial"/>
              </a:rPr>
              <a:t>Figure from the </a:t>
            </a:r>
            <a:r>
              <a:rPr lang="en-US" sz="1050" i="1" u="sng">
                <a:solidFill>
                  <a:srgbClr val="0046AA"/>
                </a:solidFill>
                <a:highlight>
                  <a:srgbClr val="FFFFFF"/>
                </a:highlight>
                <a:latin typeface="Arial"/>
                <a:ea typeface="Arial"/>
                <a:cs typeface="Arial"/>
                <a:sym typeface="Arial"/>
                <a:hlinkClick r:id="rId3"/>
              </a:rPr>
              <a:t>Millennium </a:t>
            </a:r>
            <a:r>
              <a:rPr lang="en-US" sz="1050" i="1" u="sng">
                <a:solidFill>
                  <a:srgbClr val="004440"/>
                </a:solidFill>
                <a:highlight>
                  <a:srgbClr val="FFFFFF"/>
                </a:highlight>
                <a:latin typeface="Arial"/>
                <a:ea typeface="Arial"/>
                <a:cs typeface="Arial"/>
                <a:sym typeface="Arial"/>
                <a:hlinkClick r:id="rId3"/>
              </a:rPr>
              <a:t>Ecosystem</a:t>
            </a:r>
            <a:r>
              <a:rPr lang="en-US" sz="1050" i="1" u="sng">
                <a:solidFill>
                  <a:srgbClr val="0046AA"/>
                </a:solidFill>
                <a:highlight>
                  <a:srgbClr val="FFFFFF"/>
                </a:highlight>
                <a:latin typeface="Arial"/>
                <a:ea typeface="Arial"/>
                <a:cs typeface="Arial"/>
                <a:sym typeface="Arial"/>
                <a:hlinkClick r:id="rId3"/>
              </a:rPr>
              <a:t> Assessment</a:t>
            </a:r>
            <a:endParaRPr/>
          </a:p>
        </p:txBody>
      </p:sp>
      <p:sp>
        <p:nvSpPr>
          <p:cNvPr id="462" name="Shape 4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76" name="Shape 4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89" name="Shape 4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1050" i="1">
                <a:solidFill>
                  <a:srgbClr val="333333"/>
                </a:solidFill>
                <a:highlight>
                  <a:srgbClr val="FFFFFF"/>
                </a:highlight>
                <a:latin typeface="Arial"/>
                <a:ea typeface="Arial"/>
                <a:cs typeface="Arial"/>
                <a:sym typeface="Arial"/>
              </a:rPr>
              <a:t>Risks from </a:t>
            </a:r>
            <a:r>
              <a:rPr lang="en-US" sz="1050" i="1">
                <a:solidFill>
                  <a:srgbClr val="004440"/>
                </a:solidFill>
                <a:highlight>
                  <a:srgbClr val="FFFFFF"/>
                </a:highlight>
                <a:latin typeface="Arial"/>
                <a:ea typeface="Arial"/>
                <a:cs typeface="Arial"/>
                <a:sym typeface="Arial"/>
              </a:rPr>
              <a:t>climate change</a:t>
            </a:r>
            <a:r>
              <a:rPr lang="en-US" sz="1050" i="1">
                <a:solidFill>
                  <a:srgbClr val="333333"/>
                </a:solidFill>
                <a:highlight>
                  <a:srgbClr val="FFFFFF"/>
                </a:highlight>
                <a:latin typeface="Arial"/>
                <a:ea typeface="Arial"/>
                <a:cs typeface="Arial"/>
                <a:sym typeface="Arial"/>
              </a:rPr>
              <a:t>, by reason for concern (RFC). </a:t>
            </a:r>
            <a:r>
              <a:rPr lang="en-US" sz="1050" i="1">
                <a:solidFill>
                  <a:srgbClr val="004440"/>
                </a:solidFill>
                <a:highlight>
                  <a:srgbClr val="FFFFFF"/>
                </a:highlight>
                <a:latin typeface="Arial"/>
                <a:ea typeface="Arial"/>
                <a:cs typeface="Arial"/>
                <a:sym typeface="Arial"/>
              </a:rPr>
              <a:t>Climate change</a:t>
            </a:r>
            <a:r>
              <a:rPr lang="en-US" sz="1050" i="1">
                <a:solidFill>
                  <a:srgbClr val="333333"/>
                </a:solidFill>
                <a:highlight>
                  <a:srgbClr val="FFFFFF"/>
                </a:highlight>
                <a:latin typeface="Arial"/>
                <a:ea typeface="Arial"/>
                <a:cs typeface="Arial"/>
                <a:sym typeface="Arial"/>
              </a:rPr>
              <a:t> consequences are plotted against increases in global mean temperature (°C) after 1990. Each column corresponds to a specific RFC and represents additional outcomes associated with increasing global mean temperature. The color scheme represents progressively increasing levels of risk and should not be interpreted as representing ‘‘dangerous </a:t>
            </a:r>
            <a:r>
              <a:rPr lang="en-US" sz="1050" i="1">
                <a:solidFill>
                  <a:srgbClr val="004440"/>
                </a:solidFill>
                <a:highlight>
                  <a:srgbClr val="FFFFFF"/>
                </a:highlight>
                <a:latin typeface="Arial"/>
                <a:ea typeface="Arial"/>
                <a:cs typeface="Arial"/>
                <a:sym typeface="Arial"/>
              </a:rPr>
              <a:t>anthropogenic</a:t>
            </a:r>
            <a:r>
              <a:rPr lang="en-US" sz="1050" i="1">
                <a:solidFill>
                  <a:srgbClr val="333333"/>
                </a:solidFill>
                <a:highlight>
                  <a:srgbClr val="FFFFFF"/>
                </a:highlight>
                <a:latin typeface="Arial"/>
                <a:ea typeface="Arial"/>
                <a:cs typeface="Arial"/>
                <a:sym typeface="Arial"/>
              </a:rPr>
              <a:t>interference,’’ which is a value judgment. The historical period 1900 to 2000 warmed by 0.6 °C and led to some impacts. It should be noted that this figure addresses only how risks change as global mean temperature increases, not how risks might change at different rates of warming. Furthermore, it does not address when impacts might be realized, nor does it account for the effects of different development pathways on vulnerability.</a:t>
            </a:r>
            <a:endParaRPr/>
          </a:p>
        </p:txBody>
      </p:sp>
      <p:sp>
        <p:nvSpPr>
          <p:cNvPr id="503" name="Shape 5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515" name="Shape 5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527" name="Shape 5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541" name="Shape 5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Half Screen Layout">
  <p:cSld name="Half Screen Layout">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a:stretch/>
        </p:blipFill>
        <p:spPr>
          <a:xfrm>
            <a:off x="0" y="0"/>
            <a:ext cx="9144000" cy="5138356"/>
          </a:xfrm>
          <a:prstGeom prst="rect">
            <a:avLst/>
          </a:prstGeom>
          <a:noFill/>
          <a:ln>
            <a:noFill/>
          </a:ln>
        </p:spPr>
      </p:pic>
      <p:sp>
        <p:nvSpPr>
          <p:cNvPr id="14" name="Shape 14"/>
          <p:cNvSpPr txBox="1">
            <a:spLocks noGrp="1"/>
          </p:cNvSpPr>
          <p:nvPr>
            <p:ph type="title"/>
          </p:nvPr>
        </p:nvSpPr>
        <p:spPr>
          <a:xfrm>
            <a:off x="4578048" y="574527"/>
            <a:ext cx="3598333" cy="630123"/>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rgbClr val="FFFFFF"/>
              </a:buClr>
              <a:buSzPts val="1400"/>
              <a:buFont typeface="Century Gothic"/>
              <a:buNone/>
              <a:defRPr sz="3600" b="1" i="0" u="none" strike="noStrike" cap="none">
                <a:solidFill>
                  <a:srgbClr val="FFFFFF"/>
                </a:solidFill>
                <a:latin typeface="Century Gothic"/>
                <a:ea typeface="Century Gothic"/>
                <a:cs typeface="Century Gothic"/>
                <a:sym typeface="Century Gothic"/>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5" name="Shape 15"/>
          <p:cNvSpPr txBox="1">
            <a:spLocks noGrp="1"/>
          </p:cNvSpPr>
          <p:nvPr>
            <p:ph type="body" idx="1"/>
          </p:nvPr>
        </p:nvSpPr>
        <p:spPr>
          <a:xfrm>
            <a:off x="4578350" y="1246188"/>
            <a:ext cx="3597275" cy="3317875"/>
          </a:xfrm>
          <a:prstGeom prst="rect">
            <a:avLst/>
          </a:prstGeom>
          <a:noFill/>
          <a:ln>
            <a:noFill/>
          </a:ln>
        </p:spPr>
        <p:txBody>
          <a:bodyPr spcFirstLastPara="1" wrap="square" lIns="91425" tIns="91425" rIns="91425" bIns="91425" anchor="t" anchorCtr="0"/>
          <a:lstStyle>
            <a:lvl1pPr marL="457200" marR="0" lvl="0"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body" idx="2"/>
          </p:nvPr>
        </p:nvSpPr>
        <p:spPr>
          <a:xfrm>
            <a:off x="4578350" y="4599667"/>
            <a:ext cx="3597275" cy="212725"/>
          </a:xfrm>
          <a:prstGeom prst="rect">
            <a:avLst/>
          </a:prstGeom>
          <a:noFill/>
          <a:ln>
            <a:noFill/>
          </a:ln>
        </p:spPr>
        <p:txBody>
          <a:bodyPr spcFirstLastPara="1" wrap="square" lIns="91425" tIns="91425" rIns="91425" bIns="91425" anchor="t" anchorCtr="0"/>
          <a:lstStyle>
            <a:lvl1pPr marL="457200" marR="0" lvl="0" indent="-228600" algn="r" rtl="0">
              <a:spcBef>
                <a:spcPts val="180"/>
              </a:spcBef>
              <a:spcAft>
                <a:spcPts val="0"/>
              </a:spcAft>
              <a:buClr>
                <a:srgbClr val="FFFFFF"/>
              </a:buClr>
              <a:buSzPts val="1800"/>
              <a:buFont typeface="Arial"/>
              <a:buNone/>
              <a:defRPr sz="900" b="0" i="0" u="none" strike="noStrike" cap="none">
                <a:solidFill>
                  <a:srgbClr val="FFFFFF"/>
                </a:solidFill>
                <a:latin typeface="Century Gothic"/>
                <a:ea typeface="Century Gothic"/>
                <a:cs typeface="Century Gothic"/>
                <a:sym typeface="Century Gothic"/>
              </a:defRPr>
            </a:lvl1pPr>
            <a:lvl2pPr marL="914400" marR="0" lvl="1"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alf Screen Image">
  <p:cSld name="Half Screen Image">
    <p:spTree>
      <p:nvGrpSpPr>
        <p:cNvPr id="1" name="Shape 17"/>
        <p:cNvGrpSpPr/>
        <p:nvPr/>
      </p:nvGrpSpPr>
      <p:grpSpPr>
        <a:xfrm>
          <a:off x="0" y="0"/>
          <a:ext cx="0" cy="0"/>
          <a:chOff x="0" y="0"/>
          <a:chExt cx="0" cy="0"/>
        </a:xfrm>
      </p:grpSpPr>
      <p:pic>
        <p:nvPicPr>
          <p:cNvPr id="18" name="Shape 18"/>
          <p:cNvPicPr preferRelativeResize="0"/>
          <p:nvPr/>
        </p:nvPicPr>
        <p:blipFill rotWithShape="1">
          <a:blip r:embed="rId2">
            <a:alphaModFix/>
          </a:blip>
          <a:srcRect/>
          <a:stretch/>
        </p:blipFill>
        <p:spPr>
          <a:xfrm>
            <a:off x="0" y="0"/>
            <a:ext cx="9144000" cy="5138356"/>
          </a:xfrm>
          <a:prstGeom prst="rect">
            <a:avLst/>
          </a:prstGeom>
          <a:noFill/>
          <a:ln>
            <a:noFill/>
          </a:ln>
        </p:spPr>
      </p:pic>
      <p:sp>
        <p:nvSpPr>
          <p:cNvPr id="19" name="Shape 19"/>
          <p:cNvSpPr txBox="1">
            <a:spLocks noGrp="1"/>
          </p:cNvSpPr>
          <p:nvPr>
            <p:ph type="body" idx="1"/>
          </p:nvPr>
        </p:nvSpPr>
        <p:spPr>
          <a:xfrm>
            <a:off x="4578350" y="4599667"/>
            <a:ext cx="3597275" cy="212725"/>
          </a:xfrm>
          <a:prstGeom prst="rect">
            <a:avLst/>
          </a:prstGeom>
          <a:noFill/>
          <a:ln>
            <a:noFill/>
          </a:ln>
        </p:spPr>
        <p:txBody>
          <a:bodyPr spcFirstLastPara="1" wrap="square" lIns="91425" tIns="91425" rIns="91425" bIns="91425" anchor="t" anchorCtr="0"/>
          <a:lstStyle>
            <a:lvl1pPr marL="457200" marR="0" lvl="0" indent="-228600" algn="r" rtl="0">
              <a:spcBef>
                <a:spcPts val="180"/>
              </a:spcBef>
              <a:spcAft>
                <a:spcPts val="0"/>
              </a:spcAft>
              <a:buClr>
                <a:srgbClr val="FFFFFF"/>
              </a:buClr>
              <a:buSzPts val="1800"/>
              <a:buFont typeface="Arial"/>
              <a:buNone/>
              <a:defRPr sz="900" b="0" i="0" u="none" strike="noStrike" cap="none">
                <a:solidFill>
                  <a:srgbClr val="FFFFFF"/>
                </a:solidFill>
                <a:latin typeface="Century Gothic"/>
                <a:ea typeface="Century Gothic"/>
                <a:cs typeface="Century Gothic"/>
                <a:sym typeface="Century Gothic"/>
              </a:defRPr>
            </a:lvl1pPr>
            <a:lvl2pPr marL="914400" marR="0" lvl="1"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lose Up Layout">
  <p:cSld name="Close Up Layout">
    <p:spTree>
      <p:nvGrpSpPr>
        <p:cNvPr id="1" name="Shape 20"/>
        <p:cNvGrpSpPr/>
        <p:nvPr/>
      </p:nvGrpSpPr>
      <p:grpSpPr>
        <a:xfrm>
          <a:off x="0" y="0"/>
          <a:ext cx="0" cy="0"/>
          <a:chOff x="0" y="0"/>
          <a:chExt cx="0" cy="0"/>
        </a:xfrm>
      </p:grpSpPr>
      <p:pic>
        <p:nvPicPr>
          <p:cNvPr id="21" name="Shape 21"/>
          <p:cNvPicPr preferRelativeResize="0"/>
          <p:nvPr/>
        </p:nvPicPr>
        <p:blipFill rotWithShape="1">
          <a:blip r:embed="rId2">
            <a:alphaModFix/>
          </a:blip>
          <a:srcRect/>
          <a:stretch/>
        </p:blipFill>
        <p:spPr>
          <a:xfrm>
            <a:off x="0" y="0"/>
            <a:ext cx="9144000" cy="513835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Full Screen Layout">
  <p:cSld name="1_Full Screen Layout">
    <p:spTree>
      <p:nvGrpSpPr>
        <p:cNvPr id="1" name="Shape 22"/>
        <p:cNvGrpSpPr/>
        <p:nvPr/>
      </p:nvGrpSpPr>
      <p:grpSpPr>
        <a:xfrm>
          <a:off x="0" y="0"/>
          <a:ext cx="0" cy="0"/>
          <a:chOff x="0" y="0"/>
          <a:chExt cx="0" cy="0"/>
        </a:xfrm>
      </p:grpSpPr>
      <p:pic>
        <p:nvPicPr>
          <p:cNvPr id="23" name="Shape 23"/>
          <p:cNvPicPr preferRelativeResize="0"/>
          <p:nvPr/>
        </p:nvPicPr>
        <p:blipFill rotWithShape="1">
          <a:blip r:embed="rId2">
            <a:alphaModFix/>
          </a:blip>
          <a:srcRect/>
          <a:stretch/>
        </p:blipFill>
        <p:spPr>
          <a:xfrm>
            <a:off x="0" y="0"/>
            <a:ext cx="9144000" cy="5138356"/>
          </a:xfrm>
          <a:prstGeom prst="rect">
            <a:avLst/>
          </a:prstGeom>
          <a:noFill/>
          <a:ln>
            <a:noFill/>
          </a:ln>
        </p:spPr>
      </p:pic>
      <p:sp>
        <p:nvSpPr>
          <p:cNvPr id="24" name="Shape 24"/>
          <p:cNvSpPr txBox="1">
            <a:spLocks noGrp="1"/>
          </p:cNvSpPr>
          <p:nvPr>
            <p:ph type="title"/>
          </p:nvPr>
        </p:nvSpPr>
        <p:spPr>
          <a:xfrm>
            <a:off x="963719" y="574527"/>
            <a:ext cx="7216561" cy="630123"/>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Clr>
                <a:srgbClr val="FFFFFF"/>
              </a:buClr>
              <a:buSzPts val="1400"/>
              <a:buFont typeface="Century Gothic"/>
              <a:buNone/>
              <a:defRPr sz="3600" b="1" i="0" u="none" strike="noStrike" cap="none">
                <a:solidFill>
                  <a:srgbClr val="FFFFFF"/>
                </a:solidFill>
                <a:latin typeface="Century Gothic"/>
                <a:ea typeface="Century Gothic"/>
                <a:cs typeface="Century Gothic"/>
                <a:sym typeface="Century Gothic"/>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5" name="Shape 25"/>
          <p:cNvSpPr txBox="1">
            <a:spLocks noGrp="1"/>
          </p:cNvSpPr>
          <p:nvPr>
            <p:ph type="body" idx="1"/>
          </p:nvPr>
        </p:nvSpPr>
        <p:spPr>
          <a:xfrm>
            <a:off x="963719" y="1246188"/>
            <a:ext cx="7216562" cy="3317875"/>
          </a:xfrm>
          <a:prstGeom prst="rect">
            <a:avLst/>
          </a:prstGeom>
          <a:noFill/>
          <a:ln>
            <a:noFill/>
          </a:ln>
        </p:spPr>
        <p:txBody>
          <a:bodyPr spcFirstLastPara="1" wrap="square" lIns="91425" tIns="91425" rIns="91425" bIns="91425" anchor="t" anchorCtr="0"/>
          <a:lstStyle>
            <a:lvl1pPr marL="457200" marR="0" lvl="0" indent="-355600" algn="l" rtl="0">
              <a:spcBef>
                <a:spcPts val="4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1pPr>
            <a:lvl2pPr marL="914400" marR="0" lvl="1"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body" idx="2"/>
          </p:nvPr>
        </p:nvSpPr>
        <p:spPr>
          <a:xfrm>
            <a:off x="959063" y="4599667"/>
            <a:ext cx="7216562" cy="212725"/>
          </a:xfrm>
          <a:prstGeom prst="rect">
            <a:avLst/>
          </a:prstGeom>
          <a:noFill/>
          <a:ln>
            <a:noFill/>
          </a:ln>
        </p:spPr>
        <p:txBody>
          <a:bodyPr spcFirstLastPara="1" wrap="square" lIns="91425" tIns="91425" rIns="91425" bIns="91425" anchor="t" anchorCtr="0"/>
          <a:lstStyle>
            <a:lvl1pPr marL="457200" marR="0" lvl="0" indent="-228600" algn="r" rtl="0">
              <a:spcBef>
                <a:spcPts val="180"/>
              </a:spcBef>
              <a:spcAft>
                <a:spcPts val="0"/>
              </a:spcAft>
              <a:buClr>
                <a:srgbClr val="FFFFFF"/>
              </a:buClr>
              <a:buSzPts val="1800"/>
              <a:buFont typeface="Arial"/>
              <a:buNone/>
              <a:defRPr sz="900" b="0" i="0" u="none" strike="noStrike" cap="none">
                <a:solidFill>
                  <a:srgbClr val="FFFFFF"/>
                </a:solidFill>
                <a:latin typeface="Century Gothic"/>
                <a:ea typeface="Century Gothic"/>
                <a:cs typeface="Century Gothic"/>
                <a:sym typeface="Century Gothic"/>
              </a:defRPr>
            </a:lvl1pPr>
            <a:lvl2pPr marL="914400" marR="0" lvl="1"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ull Screen Title">
  <p:cSld name="Full Screen Title">
    <p:spTree>
      <p:nvGrpSpPr>
        <p:cNvPr id="1" name="Shape 27"/>
        <p:cNvGrpSpPr/>
        <p:nvPr/>
      </p:nvGrpSpPr>
      <p:grpSpPr>
        <a:xfrm>
          <a:off x="0" y="0"/>
          <a:ext cx="0" cy="0"/>
          <a:chOff x="0" y="0"/>
          <a:chExt cx="0" cy="0"/>
        </a:xfrm>
      </p:grpSpPr>
      <p:pic>
        <p:nvPicPr>
          <p:cNvPr id="28" name="Shape 28" descr="Title Screen.eps"/>
          <p:cNvPicPr preferRelativeResize="0"/>
          <p:nvPr/>
        </p:nvPicPr>
        <p:blipFill rotWithShape="1">
          <a:blip r:embed="rId2">
            <a:alphaModFix/>
          </a:blip>
          <a:srcRect/>
          <a:stretch/>
        </p:blipFill>
        <p:spPr>
          <a:xfrm>
            <a:off x="0" y="0"/>
            <a:ext cx="9141714" cy="5143500"/>
          </a:xfrm>
          <a:prstGeom prst="rect">
            <a:avLst/>
          </a:prstGeom>
          <a:noFill/>
          <a:ln>
            <a:noFill/>
          </a:ln>
        </p:spPr>
      </p:pic>
      <p:sp>
        <p:nvSpPr>
          <p:cNvPr id="29" name="Shape 29"/>
          <p:cNvSpPr txBox="1">
            <a:spLocks noGrp="1"/>
          </p:cNvSpPr>
          <p:nvPr>
            <p:ph type="body" idx="1"/>
          </p:nvPr>
        </p:nvSpPr>
        <p:spPr>
          <a:xfrm>
            <a:off x="963613" y="2998796"/>
            <a:ext cx="7216775" cy="347662"/>
          </a:xfrm>
          <a:prstGeom prst="rect">
            <a:avLst/>
          </a:prstGeom>
          <a:noFill/>
          <a:ln>
            <a:noFill/>
          </a:ln>
        </p:spPr>
        <p:txBody>
          <a:bodyPr spcFirstLastPara="1" wrap="square" lIns="91425" tIns="91425" rIns="91425" bIns="91425" anchor="t" anchorCtr="0"/>
          <a:lstStyle>
            <a:lvl1pPr marL="457200" marR="0" lvl="0" indent="-228600" algn="ctr" rtl="0">
              <a:spcBef>
                <a:spcPts val="320"/>
              </a:spcBef>
              <a:spcAft>
                <a:spcPts val="0"/>
              </a:spcAft>
              <a:buClr>
                <a:srgbClr val="FFFFFF"/>
              </a:buClr>
              <a:buSzPts val="1800"/>
              <a:buFont typeface="Arial"/>
              <a:buNone/>
              <a:defRPr sz="1600" b="0" i="0" u="none" strike="noStrike" cap="none">
                <a:solidFill>
                  <a:srgbClr val="FFFFFF"/>
                </a:solidFill>
                <a:latin typeface="Century Gothic"/>
                <a:ea typeface="Century Gothic"/>
                <a:cs typeface="Century Gothic"/>
                <a:sym typeface="Century Gothic"/>
              </a:defRPr>
            </a:lvl1pPr>
            <a:lvl2pPr marL="914400" marR="0" lvl="1"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Half Screen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Title 10"/>
          <p:cNvSpPr>
            <a:spLocks noGrp="1"/>
          </p:cNvSpPr>
          <p:nvPr>
            <p:ph type="title" hasCustomPrompt="1"/>
          </p:nvPr>
        </p:nvSpPr>
        <p:spPr>
          <a:xfrm>
            <a:off x="4578048" y="574527"/>
            <a:ext cx="3598333" cy="630123"/>
          </a:xfrm>
        </p:spPr>
        <p:txBody>
          <a:bodyPr anchor="t">
            <a:noAutofit/>
          </a:bodyPr>
          <a:lstStyle>
            <a:lvl1pPr algn="l">
              <a:defRPr sz="3600" b="1" i="0" cap="all" spc="0">
                <a:solidFill>
                  <a:srgbClr val="FFFFFF"/>
                </a:solidFill>
                <a:latin typeface="Century Gothic"/>
                <a:cs typeface="Century Gothic"/>
              </a:defRPr>
            </a:lvl1pPr>
          </a:lstStyle>
          <a:p>
            <a:r>
              <a:rPr lang="en-AU" dirty="0"/>
              <a:t>Title</a:t>
            </a:r>
            <a:endParaRPr lang="en-US" dirty="0"/>
          </a:p>
        </p:txBody>
      </p:sp>
      <p:sp>
        <p:nvSpPr>
          <p:cNvPr id="13" name="Text Placeholder 12"/>
          <p:cNvSpPr>
            <a:spLocks noGrp="1"/>
          </p:cNvSpPr>
          <p:nvPr>
            <p:ph type="body" sz="quarter" idx="10"/>
          </p:nvPr>
        </p:nvSpPr>
        <p:spPr>
          <a:xfrm>
            <a:off x="4578350" y="1246188"/>
            <a:ext cx="3597275" cy="3317875"/>
          </a:xfrm>
        </p:spPr>
        <p:txBody>
          <a:bodyPr>
            <a:noAutofit/>
          </a:bodyPr>
          <a:lstStyle>
            <a:lvl1pPr>
              <a:defRPr sz="1800" b="0" i="0" baseline="0">
                <a:solidFill>
                  <a:srgbClr val="FFFFFF"/>
                </a:solidFill>
                <a:latin typeface="Century Gothic"/>
                <a:cs typeface="Century Gothic"/>
              </a:defRPr>
            </a:lvl1pPr>
            <a:lvl2pPr>
              <a:defRPr sz="1800" b="0" i="0">
                <a:solidFill>
                  <a:srgbClr val="FFFFFF"/>
                </a:solidFill>
                <a:latin typeface="Century Gothic"/>
                <a:cs typeface="Century Gothic"/>
              </a:defRPr>
            </a:lvl2pPr>
            <a:lvl3pPr>
              <a:defRPr sz="1800" b="0" i="0">
                <a:solidFill>
                  <a:srgbClr val="FFFFFF"/>
                </a:solidFill>
                <a:latin typeface="Century Gothic"/>
                <a:cs typeface="Century Gothic"/>
              </a:defRPr>
            </a:lvl3pPr>
            <a:lvl4pPr>
              <a:defRPr sz="1800" b="0" i="0">
                <a:solidFill>
                  <a:srgbClr val="FFFFFF"/>
                </a:solidFill>
                <a:latin typeface="Century Gothic"/>
                <a:cs typeface="Century Gothic"/>
              </a:defRPr>
            </a:lvl4pPr>
            <a:lvl5pPr>
              <a:defRPr sz="1800" b="0" i="0">
                <a:solidFill>
                  <a:srgbClr val="FFFFFF"/>
                </a:solidFill>
                <a:latin typeface="Century Gothic"/>
                <a:cs typeface="Century Gothic"/>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a:p>
            <a:pPr lvl="0"/>
            <a:endParaRPr lang="en-US" dirty="0"/>
          </a:p>
        </p:txBody>
      </p:sp>
      <p:sp>
        <p:nvSpPr>
          <p:cNvPr id="15" name="Text Placeholder 14"/>
          <p:cNvSpPr>
            <a:spLocks noGrp="1"/>
          </p:cNvSpPr>
          <p:nvPr>
            <p:ph type="body" sz="quarter" idx="11" hasCustomPrompt="1"/>
          </p:nvPr>
        </p:nvSpPr>
        <p:spPr>
          <a:xfrm>
            <a:off x="4578350" y="4599667"/>
            <a:ext cx="3597275" cy="212725"/>
          </a:xfrm>
        </p:spPr>
        <p:txBody>
          <a:bodyPr>
            <a:noAutofit/>
          </a:bodyPr>
          <a:lstStyle>
            <a:lvl1pPr marL="0" indent="0" algn="r">
              <a:buNone/>
              <a:defRPr sz="900" b="0" i="0">
                <a:solidFill>
                  <a:srgbClr val="FFFFFF"/>
                </a:solidFill>
                <a:latin typeface="Century Gothic"/>
                <a:cs typeface="Century Gothic"/>
              </a:defRPr>
            </a:lvl1pPr>
          </a:lstStyle>
          <a:p>
            <a:pPr lvl="0"/>
            <a:r>
              <a:rPr lang="en-AU" dirty="0"/>
              <a:t>Attribution #</a:t>
            </a:r>
            <a:endParaRPr lang="en-US" dirty="0"/>
          </a:p>
        </p:txBody>
      </p:sp>
    </p:spTree>
    <p:extLst>
      <p:ext uri="{BB962C8B-B14F-4D97-AF65-F5344CB8AC3E}">
        <p14:creationId xmlns:p14="http://schemas.microsoft.com/office/powerpoint/2010/main" val="33551123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06375"/>
            <a:ext cx="8229600" cy="85725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FFFFFF"/>
              </a:buClr>
              <a:buSzPts val="1400"/>
              <a:buFont typeface="Century Gothic"/>
              <a:buNone/>
              <a:defRPr sz="4400" b="1" i="0" u="none" strike="noStrike" cap="none">
                <a:solidFill>
                  <a:srgbClr val="FFFFFF"/>
                </a:solidFill>
                <a:latin typeface="Century Gothic"/>
                <a:ea typeface="Century Gothic"/>
                <a:cs typeface="Century Gothic"/>
                <a:sym typeface="Century Gothic"/>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457200" y="1200154"/>
            <a:ext cx="8229600" cy="3394075"/>
          </a:xfrm>
          <a:prstGeom prst="rect">
            <a:avLst/>
          </a:prstGeom>
          <a:noFill/>
          <a:ln>
            <a:noFill/>
          </a:ln>
        </p:spPr>
        <p:txBody>
          <a:bodyPr spcFirstLastPara="1" wrap="square" lIns="91425" tIns="91425" rIns="91425" bIns="91425" anchor="t" anchorCtr="0"/>
          <a:lstStyle>
            <a:lvl1pPr marL="457200" marR="0" lvl="0"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1pPr>
            <a:lvl2pPr marL="914400" marR="0" lvl="1"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image" Target="../media/image18.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4.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image" Target="../media/image31.gif"/><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1.png"/><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1.pn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6.png"/><Relationship Id="rId7" Type="http://schemas.openxmlformats.org/officeDocument/2006/relationships/slide" Target="slide4.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slide" Target="slide4.xml"/></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33.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2.jp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4.gif"/></Relationships>
</file>

<file path=ppt/slides/_rels/slide2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33.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slide" Target="slide4.xml"/></Relationships>
</file>

<file path=ppt/slides/_rels/slide3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image" Target="../media/image48.jpg"/></Relationships>
</file>

<file path=ppt/slides/_rels/slide3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1.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slide" Target="slide4.xml"/></Relationships>
</file>

<file path=ppt/slides/_rels/slide3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1.gif"/><Relationship Id="rId7"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4.xml"/><Relationship Id="rId4" Type="http://schemas.openxmlformats.org/officeDocument/2006/relationships/hyperlink" Target="http://www.maweb.org/en/index.aspx"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slide" Target="slide4.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1.png"/><Relationship Id="rId4" Type="http://schemas.openxmlformats.org/officeDocument/2006/relationships/slide" Target="slide4.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slide" Target="slide4.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slide" Target="slide4.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9.xml"/><Relationship Id="rId18" Type="http://schemas.openxmlformats.org/officeDocument/2006/relationships/slide" Target="slide17.xml"/><Relationship Id="rId26" Type="http://schemas.openxmlformats.org/officeDocument/2006/relationships/slide" Target="slide28.xml"/><Relationship Id="rId39" Type="http://schemas.openxmlformats.org/officeDocument/2006/relationships/slide" Target="slide32.xml"/><Relationship Id="rId3" Type="http://schemas.openxmlformats.org/officeDocument/2006/relationships/slide" Target="slide7.xml"/><Relationship Id="rId21" Type="http://schemas.openxmlformats.org/officeDocument/2006/relationships/slide" Target="slide20.xml"/><Relationship Id="rId34" Type="http://schemas.openxmlformats.org/officeDocument/2006/relationships/slide" Target="slide37.xml"/><Relationship Id="rId7" Type="http://schemas.openxmlformats.org/officeDocument/2006/relationships/slide" Target="slide11.xml"/><Relationship Id="rId12" Type="http://schemas.openxmlformats.org/officeDocument/2006/relationships/slide" Target="slide8.xml"/><Relationship Id="rId17" Type="http://schemas.openxmlformats.org/officeDocument/2006/relationships/slide" Target="slide25.xml"/><Relationship Id="rId25" Type="http://schemas.openxmlformats.org/officeDocument/2006/relationships/slide" Target="slide27.xml"/><Relationship Id="rId33" Type="http://schemas.openxmlformats.org/officeDocument/2006/relationships/slide" Target="slide36.xml"/><Relationship Id="rId38" Type="http://schemas.openxmlformats.org/officeDocument/2006/relationships/slide" Target="slide41.xml"/><Relationship Id="rId2" Type="http://schemas.openxmlformats.org/officeDocument/2006/relationships/notesSlide" Target="../notesSlides/notesSlide3.xml"/><Relationship Id="rId16" Type="http://schemas.openxmlformats.org/officeDocument/2006/relationships/slide" Target="slide12.xml"/><Relationship Id="rId20" Type="http://schemas.openxmlformats.org/officeDocument/2006/relationships/slide" Target="slide19.xml"/><Relationship Id="rId29" Type="http://schemas.openxmlformats.org/officeDocument/2006/relationships/slide" Target="slide31.xml"/><Relationship Id="rId1" Type="http://schemas.openxmlformats.org/officeDocument/2006/relationships/slideLayout" Target="../slideLayouts/slideLayout1.xml"/><Relationship Id="rId6" Type="http://schemas.openxmlformats.org/officeDocument/2006/relationships/slide" Target="slide23.xml"/><Relationship Id="rId11" Type="http://schemas.openxmlformats.org/officeDocument/2006/relationships/slide" Target="slide16.xml"/><Relationship Id="rId24" Type="http://schemas.openxmlformats.org/officeDocument/2006/relationships/slide" Target="slide26.xml"/><Relationship Id="rId32" Type="http://schemas.openxmlformats.org/officeDocument/2006/relationships/slide" Target="slide35.xml"/><Relationship Id="rId37" Type="http://schemas.openxmlformats.org/officeDocument/2006/relationships/slide" Target="slide40.xml"/><Relationship Id="rId5" Type="http://schemas.openxmlformats.org/officeDocument/2006/relationships/slide" Target="slide5.xml"/><Relationship Id="rId15" Type="http://schemas.openxmlformats.org/officeDocument/2006/relationships/slide" Target="slide14.xml"/><Relationship Id="rId23" Type="http://schemas.openxmlformats.org/officeDocument/2006/relationships/slide" Target="slide24.xml"/><Relationship Id="rId28" Type="http://schemas.openxmlformats.org/officeDocument/2006/relationships/slide" Target="slide30.xml"/><Relationship Id="rId36" Type="http://schemas.openxmlformats.org/officeDocument/2006/relationships/slide" Target="slide39.xml"/><Relationship Id="rId10" Type="http://schemas.openxmlformats.org/officeDocument/2006/relationships/slide" Target="slide10.xml"/><Relationship Id="rId19" Type="http://schemas.openxmlformats.org/officeDocument/2006/relationships/slide" Target="slide18.xml"/><Relationship Id="rId31" Type="http://schemas.openxmlformats.org/officeDocument/2006/relationships/slide" Target="slide33.xml"/><Relationship Id="rId4" Type="http://schemas.openxmlformats.org/officeDocument/2006/relationships/slide" Target="slide6.xml"/><Relationship Id="rId9" Type="http://schemas.openxmlformats.org/officeDocument/2006/relationships/slide" Target="slide15.xml"/><Relationship Id="rId14" Type="http://schemas.openxmlformats.org/officeDocument/2006/relationships/slide" Target="slide22.xml"/><Relationship Id="rId22" Type="http://schemas.openxmlformats.org/officeDocument/2006/relationships/slide" Target="slide21.xml"/><Relationship Id="rId27" Type="http://schemas.openxmlformats.org/officeDocument/2006/relationships/slide" Target="slide29.xml"/><Relationship Id="rId30" Type="http://schemas.openxmlformats.org/officeDocument/2006/relationships/slide" Target="slide34.xml"/><Relationship Id="rId35" Type="http://schemas.openxmlformats.org/officeDocument/2006/relationships/slide" Target="slide38.xml"/></Relationships>
</file>

<file path=ppt/slides/_rels/slide4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6.jpg"/><Relationship Id="rId7"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4.xml"/><Relationship Id="rId4" Type="http://schemas.openxmlformats.org/officeDocument/2006/relationships/hyperlink" Target="http://www.nature.com/scitable/knowledge/library/effects-of-rising-atmospheric-concentrations-of-carbon-13254108"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7.jpg"/><Relationship Id="rId5" Type="http://schemas.openxmlformats.org/officeDocument/2006/relationships/slide" Target="slide4.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slide" Target="slide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3.jp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34" name="Shape 34"/>
          <p:cNvSpPr txBox="1">
            <a:spLocks noGrp="1"/>
          </p:cNvSpPr>
          <p:nvPr>
            <p:ph type="body" idx="1"/>
          </p:nvPr>
        </p:nvSpPr>
        <p:spPr>
          <a:xfrm>
            <a:off x="521636" y="1298757"/>
            <a:ext cx="8088451" cy="154037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Font typeface="Arial"/>
              <a:buNone/>
            </a:pPr>
            <a:r>
              <a:rPr lang="de-DE" sz="4000"/>
              <a:t>Fakt – Irrglaube - Trugschluss</a:t>
            </a:r>
            <a:endParaRPr sz="4000"/>
          </a:p>
          <a:p>
            <a:pPr marL="0" marR="0" lvl="0" indent="0" algn="ctr" rtl="0">
              <a:spcBef>
                <a:spcPts val="0"/>
              </a:spcBef>
              <a:spcAft>
                <a:spcPts val="0"/>
              </a:spcAft>
              <a:buClr>
                <a:srgbClr val="FFFFFF"/>
              </a:buClr>
              <a:buFont typeface="Arial"/>
              <a:buNone/>
            </a:pPr>
            <a:r>
              <a:rPr lang="en-US" sz="4000"/>
              <a:t>Foliensammlung</a:t>
            </a:r>
            <a:endParaRPr sz="4000"/>
          </a:p>
        </p:txBody>
      </p:sp>
      <p:pic>
        <p:nvPicPr>
          <p:cNvPr id="35" name="Shape 35"/>
          <p:cNvPicPr preferRelativeResize="0"/>
          <p:nvPr/>
        </p:nvPicPr>
        <p:blipFill rotWithShape="1">
          <a:blip r:embed="rId3">
            <a:alphaModFix/>
          </a:blip>
          <a:srcRect/>
          <a:stretch/>
        </p:blipFill>
        <p:spPr>
          <a:xfrm>
            <a:off x="5301287" y="3509648"/>
            <a:ext cx="2444445" cy="771787"/>
          </a:xfrm>
          <a:prstGeom prst="rect">
            <a:avLst/>
          </a:prstGeom>
          <a:noFill/>
          <a:ln>
            <a:noFill/>
          </a:ln>
        </p:spPr>
      </p:pic>
      <p:pic>
        <p:nvPicPr>
          <p:cNvPr id="36" name="Shape 36" descr="Denial101x-Banner-black-2.png"/>
          <p:cNvPicPr preferRelativeResize="0"/>
          <p:nvPr/>
        </p:nvPicPr>
        <p:blipFill>
          <a:blip r:embed="rId4">
            <a:alphaModFix/>
          </a:blip>
          <a:stretch>
            <a:fillRect/>
          </a:stretch>
        </p:blipFill>
        <p:spPr>
          <a:xfrm>
            <a:off x="1607900" y="3509650"/>
            <a:ext cx="2231773" cy="8226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1" name="Shape 151"/>
          <p:cNvSpPr txBox="1"/>
          <p:nvPr/>
        </p:nvSpPr>
        <p:spPr>
          <a:xfrm>
            <a:off x="1242935" y="597655"/>
            <a:ext cx="3761455" cy="1706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Wir können die Temperatur ganz unterschiedlich messen und kommen immer zum gleichen Ergebnis - unser Planet wird wärmer.</a:t>
            </a:r>
            <a:endParaRPr/>
          </a:p>
        </p:txBody>
      </p:sp>
      <p:sp>
        <p:nvSpPr>
          <p:cNvPr id="152" name="Shape 152"/>
          <p:cNvSpPr txBox="1"/>
          <p:nvPr/>
        </p:nvSpPr>
        <p:spPr>
          <a:xfrm>
            <a:off x="1242937" y="2101365"/>
            <a:ext cx="3083400" cy="11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en-US" sz="1800">
                <a:solidFill>
                  <a:schemeClr val="lt1"/>
                </a:solidFill>
                <a:latin typeface="Calibri"/>
                <a:ea typeface="Calibri"/>
                <a:cs typeface="Calibri"/>
                <a:sym typeface="Calibri"/>
              </a:rPr>
              <a:t>Die Temperaturdaten sind unzuverlässig.</a:t>
            </a:r>
            <a:endParaRPr sz="1800">
              <a:solidFill>
                <a:schemeClr val="lt1"/>
              </a:solidFill>
              <a:latin typeface="Calibri"/>
              <a:ea typeface="Calibri"/>
              <a:cs typeface="Calibri"/>
              <a:sym typeface="Calibri"/>
            </a:endParaRPr>
          </a:p>
        </p:txBody>
      </p:sp>
      <p:sp>
        <p:nvSpPr>
          <p:cNvPr id="153" name="Shape 153"/>
          <p:cNvSpPr txBox="1"/>
          <p:nvPr/>
        </p:nvSpPr>
        <p:spPr>
          <a:xfrm>
            <a:off x="1242937" y="3051042"/>
            <a:ext cx="3649447" cy="175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Nur weil Messungen Unsicherheiten haben, bedeutet das nicht, dass wir unwissend sind. Die Unsicherheit ist kleiner als die gemessene globale Erwärmung.</a:t>
            </a:r>
            <a:endParaRPr/>
          </a:p>
        </p:txBody>
      </p:sp>
      <p:sp>
        <p:nvSpPr>
          <p:cNvPr id="156" name="Shape 156"/>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http://sks.to/temp-de</a:t>
            </a:r>
            <a:endParaRPr sz="1200">
              <a:solidFill>
                <a:schemeClr val="lt1"/>
              </a:solidFill>
              <a:latin typeface="Calibri"/>
              <a:ea typeface="Calibri"/>
              <a:cs typeface="Calibri"/>
              <a:sym typeface="Calibri"/>
            </a:endParaRPr>
          </a:p>
        </p:txBody>
      </p:sp>
      <p:pic>
        <p:nvPicPr>
          <p:cNvPr id="157" name="Shape 157"/>
          <p:cNvPicPr preferRelativeResize="0"/>
          <p:nvPr/>
        </p:nvPicPr>
        <p:blipFill>
          <a:blip r:embed="rId3">
            <a:alphaModFix/>
          </a:blip>
          <a:stretch>
            <a:fillRect/>
          </a:stretch>
        </p:blipFill>
        <p:spPr>
          <a:xfrm>
            <a:off x="4817664" y="1530325"/>
            <a:ext cx="4056441" cy="2193767"/>
          </a:xfrm>
          <a:prstGeom prst="rect">
            <a:avLst/>
          </a:prstGeom>
          <a:noFill/>
          <a:ln>
            <a:noFill/>
          </a:ln>
        </p:spPr>
      </p:pic>
      <p:sp>
        <p:nvSpPr>
          <p:cNvPr id="158" name="Shape 158"/>
          <p:cNvSpPr txBox="1"/>
          <p:nvPr/>
        </p:nvSpPr>
        <p:spPr>
          <a:xfrm>
            <a:off x="4774500" y="3704655"/>
            <a:ext cx="4140900" cy="274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100"/>
              <a:buNone/>
            </a:pPr>
            <a:r>
              <a:rPr lang="en-US" sz="1000">
                <a:solidFill>
                  <a:srgbClr val="D9D9D9"/>
                </a:solidFill>
                <a:latin typeface="Calibri"/>
                <a:ea typeface="Calibri"/>
                <a:cs typeface="Calibri"/>
                <a:sym typeface="Calibri"/>
              </a:rPr>
              <a:t>Denial101x - 2.4.1. - https://youtu.be/YKQiyBkt4Vs</a:t>
            </a:r>
            <a:endParaRPr sz="1000">
              <a:solidFill>
                <a:srgbClr val="D9D9D9"/>
              </a:solidFill>
              <a:latin typeface="Calibri"/>
              <a:ea typeface="Calibri"/>
              <a:cs typeface="Calibri"/>
              <a:sym typeface="Calibri"/>
            </a:endParaRPr>
          </a:p>
        </p:txBody>
      </p:sp>
      <p:sp>
        <p:nvSpPr>
          <p:cNvPr id="11" name="Shape 96">
            <a:hlinkClick r:id="rId4" action="ppaction://hlinksldjump"/>
            <a:extLst>
              <a:ext uri="{FF2B5EF4-FFF2-40B4-BE49-F238E27FC236}">
                <a16:creationId xmlns:a16="http://schemas.microsoft.com/office/drawing/2014/main" id="{017E2F96-5D9C-40ED-92BA-68C97F0E74EC}"/>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3" name="Grafik 12">
            <a:extLst>
              <a:ext uri="{FF2B5EF4-FFF2-40B4-BE49-F238E27FC236}">
                <a16:creationId xmlns:a16="http://schemas.microsoft.com/office/drawing/2014/main" id="{26A91F49-1055-49E8-9F3E-5403AE0D2A37}"/>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4" name="Shape 546">
            <a:extLst>
              <a:ext uri="{FF2B5EF4-FFF2-40B4-BE49-F238E27FC236}">
                <a16:creationId xmlns:a16="http://schemas.microsoft.com/office/drawing/2014/main" id="{0A0FC924-30D0-496A-B0AA-95EC29D422E1}"/>
              </a:ext>
            </a:extLst>
          </p:cNvPr>
          <p:cNvSpPr txBox="1"/>
          <p:nvPr/>
        </p:nvSpPr>
        <p:spPr>
          <a:xfrm>
            <a:off x="-131616" y="4528844"/>
            <a:ext cx="1655618" cy="59733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b="1">
                <a:solidFill>
                  <a:schemeClr val="lt1"/>
                </a:solidFill>
                <a:latin typeface="Calibri"/>
                <a:ea typeface="Calibri"/>
                <a:cs typeface="Calibri"/>
                <a:sym typeface="Calibri"/>
              </a:rPr>
              <a:t>Voreilige Schlussfolgerung</a:t>
            </a:r>
            <a:endParaRPr sz="1500" b="1">
              <a:solidFill>
                <a:schemeClr val="lt1"/>
              </a:solidFill>
              <a:latin typeface="Calibri"/>
              <a:ea typeface="Calibri"/>
              <a:cs typeface="Calibri"/>
              <a:sym typeface="Calibri"/>
            </a:endParaRPr>
          </a:p>
        </p:txBody>
      </p:sp>
      <p:pic>
        <p:nvPicPr>
          <p:cNvPr id="15" name="Shape 547" descr="jumpingtoconclusions-fmf.png">
            <a:extLst>
              <a:ext uri="{FF2B5EF4-FFF2-40B4-BE49-F238E27FC236}">
                <a16:creationId xmlns:a16="http://schemas.microsoft.com/office/drawing/2014/main" id="{2E722906-E333-4712-BAAB-38918CCD40F7}"/>
              </a:ext>
            </a:extLst>
          </p:cNvPr>
          <p:cNvPicPr preferRelativeResize="0"/>
          <p:nvPr/>
        </p:nvPicPr>
        <p:blipFill rotWithShape="1">
          <a:blip r:embed="rId6">
            <a:alphaModFix/>
          </a:blip>
          <a:srcRect l="9" r="9"/>
          <a:stretch/>
        </p:blipFill>
        <p:spPr>
          <a:xfrm>
            <a:off x="301178" y="3724092"/>
            <a:ext cx="810608" cy="804661"/>
          </a:xfrm>
          <a:prstGeom prst="rect">
            <a:avLst/>
          </a:prstGeom>
          <a:noFill/>
          <a:ln>
            <a:noFill/>
          </a:ln>
        </p:spPr>
      </p:pic>
      <p:pic>
        <p:nvPicPr>
          <p:cNvPr id="16" name="Shape 548">
            <a:extLst>
              <a:ext uri="{FF2B5EF4-FFF2-40B4-BE49-F238E27FC236}">
                <a16:creationId xmlns:a16="http://schemas.microsoft.com/office/drawing/2014/main" id="{B897D3C6-7666-4118-9CA1-7BFEB9528274}"/>
              </a:ext>
            </a:extLst>
          </p:cNvPr>
          <p:cNvPicPr preferRelativeResize="0"/>
          <p:nvPr/>
        </p:nvPicPr>
        <p:blipFill rotWithShape="1">
          <a:blip r:embed="rId7">
            <a:alphaModFix/>
          </a:blip>
          <a:srcRect/>
          <a:stretch/>
        </p:blipFill>
        <p:spPr>
          <a:xfrm>
            <a:off x="301178" y="2814909"/>
            <a:ext cx="786255" cy="779940"/>
          </a:xfrm>
          <a:prstGeom prst="rect">
            <a:avLst/>
          </a:prstGeom>
          <a:noFill/>
          <a:ln>
            <a:noFill/>
          </a:ln>
        </p:spPr>
      </p:pic>
      <p:sp>
        <p:nvSpPr>
          <p:cNvPr id="17" name="Textfeld 16">
            <a:extLst>
              <a:ext uri="{FF2B5EF4-FFF2-40B4-BE49-F238E27FC236}">
                <a16:creationId xmlns:a16="http://schemas.microsoft.com/office/drawing/2014/main" id="{6C2B7BA0-AA44-49E9-BB03-035BBE3D1DA4}"/>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Die globale Erwärmung findet statt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4" name="Shape 164" descr="jones_china.gif"/>
          <p:cNvPicPr preferRelativeResize="0"/>
          <p:nvPr/>
        </p:nvPicPr>
        <p:blipFill>
          <a:blip r:embed="rId3">
            <a:alphaModFix/>
          </a:blip>
          <a:stretch>
            <a:fillRect/>
          </a:stretch>
        </p:blipFill>
        <p:spPr>
          <a:xfrm>
            <a:off x="5315094" y="625963"/>
            <a:ext cx="3571762" cy="3636548"/>
          </a:xfrm>
          <a:prstGeom prst="rect">
            <a:avLst/>
          </a:prstGeom>
          <a:noFill/>
          <a:ln>
            <a:noFill/>
          </a:ln>
        </p:spPr>
      </p:pic>
      <p:sp>
        <p:nvSpPr>
          <p:cNvPr id="165" name="Shape 165"/>
          <p:cNvSpPr txBox="1"/>
          <p:nvPr/>
        </p:nvSpPr>
        <p:spPr>
          <a:xfrm>
            <a:off x="1242934" y="590619"/>
            <a:ext cx="4072159" cy="1706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Die Wärme der Städte hat nur geringe Auswirkungen auf Klimadaten da ein großer Teil der Erwärmung dort passiert, wo es nur wenig Verstädterung gibt.</a:t>
            </a:r>
            <a:endParaRPr/>
          </a:p>
        </p:txBody>
      </p:sp>
      <p:sp>
        <p:nvSpPr>
          <p:cNvPr id="166" name="Shape 166"/>
          <p:cNvSpPr txBox="1"/>
          <p:nvPr/>
        </p:nvSpPr>
        <p:spPr>
          <a:xfrm>
            <a:off x="1242935" y="2067533"/>
            <a:ext cx="3816490" cy="11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de-DE" sz="1800">
                <a:solidFill>
                  <a:schemeClr val="lt1"/>
                </a:solidFill>
                <a:latin typeface="Calibri"/>
                <a:ea typeface="Calibri"/>
                <a:cs typeface="Calibri"/>
                <a:sym typeface="Calibri"/>
              </a:rPr>
              <a:t>Die Verstädterung ist für einen großen Teil der Erwärmung des letzten Jahrhunderts verantwortlich.</a:t>
            </a:r>
            <a:endParaRPr sz="1800">
              <a:solidFill>
                <a:schemeClr val="lt1"/>
              </a:solidFill>
              <a:latin typeface="Calibri"/>
              <a:ea typeface="Calibri"/>
              <a:cs typeface="Calibri"/>
              <a:sym typeface="Calibri"/>
            </a:endParaRPr>
          </a:p>
        </p:txBody>
      </p:sp>
      <p:sp>
        <p:nvSpPr>
          <p:cNvPr id="167" name="Shape 167"/>
          <p:cNvSpPr txBox="1"/>
          <p:nvPr/>
        </p:nvSpPr>
        <p:spPr>
          <a:xfrm>
            <a:off x="1242935" y="3230595"/>
            <a:ext cx="3987883" cy="1537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Nur weil städtische Wärme Klimadaten beeinflussen könnte, bedeutet dies nicht, dass dies passiert. Der Effekt ist Forschern zufolge vernachlässigbar.</a:t>
            </a:r>
            <a:endParaRPr/>
          </a:p>
        </p:txBody>
      </p:sp>
      <p:sp>
        <p:nvSpPr>
          <p:cNvPr id="170" name="Shape 170"/>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http://sks.to/uhi-de</a:t>
            </a:r>
            <a:endParaRPr sz="1200">
              <a:solidFill>
                <a:schemeClr val="lt1"/>
              </a:solidFill>
              <a:latin typeface="Calibri"/>
              <a:ea typeface="Calibri"/>
              <a:cs typeface="Calibri"/>
              <a:sym typeface="Calibri"/>
            </a:endParaRPr>
          </a:p>
        </p:txBody>
      </p:sp>
      <p:sp>
        <p:nvSpPr>
          <p:cNvPr id="10" name="Shape 96">
            <a:hlinkClick r:id="rId4" action="ppaction://hlinksldjump"/>
            <a:extLst>
              <a:ext uri="{FF2B5EF4-FFF2-40B4-BE49-F238E27FC236}">
                <a16:creationId xmlns:a16="http://schemas.microsoft.com/office/drawing/2014/main" id="{B580FCF6-F490-4705-AF10-57A8C75743E9}"/>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2" name="Grafik 11">
            <a:extLst>
              <a:ext uri="{FF2B5EF4-FFF2-40B4-BE49-F238E27FC236}">
                <a16:creationId xmlns:a16="http://schemas.microsoft.com/office/drawing/2014/main" id="{C9330B61-211D-4A1E-8393-DF8C1DF2A7AC}"/>
              </a:ext>
            </a:extLst>
          </p:cNvPr>
          <p:cNvPicPr>
            <a:picLocks noChangeAspect="1"/>
          </p:cNvPicPr>
          <p:nvPr/>
        </p:nvPicPr>
        <p:blipFill>
          <a:blip r:embed="rId5"/>
          <a:stretch>
            <a:fillRect/>
          </a:stretch>
        </p:blipFill>
        <p:spPr>
          <a:xfrm>
            <a:off x="4240871" y="4603068"/>
            <a:ext cx="651513" cy="481553"/>
          </a:xfrm>
          <a:prstGeom prst="rect">
            <a:avLst/>
          </a:prstGeom>
        </p:spPr>
      </p:pic>
      <p:pic>
        <p:nvPicPr>
          <p:cNvPr id="14" name="Shape 547" descr="jumpingtoconclusions-fmf.png">
            <a:extLst>
              <a:ext uri="{FF2B5EF4-FFF2-40B4-BE49-F238E27FC236}">
                <a16:creationId xmlns:a16="http://schemas.microsoft.com/office/drawing/2014/main" id="{3B5F19B9-DA0B-465E-9170-0C0FF8C50927}"/>
              </a:ext>
            </a:extLst>
          </p:cNvPr>
          <p:cNvPicPr preferRelativeResize="0"/>
          <p:nvPr/>
        </p:nvPicPr>
        <p:blipFill rotWithShape="1">
          <a:blip r:embed="rId6">
            <a:alphaModFix/>
          </a:blip>
          <a:srcRect l="9" r="9"/>
          <a:stretch/>
        </p:blipFill>
        <p:spPr>
          <a:xfrm>
            <a:off x="301178" y="3724092"/>
            <a:ext cx="810608" cy="804661"/>
          </a:xfrm>
          <a:prstGeom prst="rect">
            <a:avLst/>
          </a:prstGeom>
          <a:noFill/>
          <a:ln>
            <a:noFill/>
          </a:ln>
        </p:spPr>
      </p:pic>
      <p:pic>
        <p:nvPicPr>
          <p:cNvPr id="15" name="Shape 548">
            <a:extLst>
              <a:ext uri="{FF2B5EF4-FFF2-40B4-BE49-F238E27FC236}">
                <a16:creationId xmlns:a16="http://schemas.microsoft.com/office/drawing/2014/main" id="{44CBC492-BBBC-47D7-B230-D1BFFA9D6AE9}"/>
              </a:ext>
            </a:extLst>
          </p:cNvPr>
          <p:cNvPicPr preferRelativeResize="0"/>
          <p:nvPr/>
        </p:nvPicPr>
        <p:blipFill rotWithShape="1">
          <a:blip r:embed="rId7">
            <a:alphaModFix/>
          </a:blip>
          <a:srcRect/>
          <a:stretch/>
        </p:blipFill>
        <p:spPr>
          <a:xfrm>
            <a:off x="301178" y="2814909"/>
            <a:ext cx="786255" cy="779940"/>
          </a:xfrm>
          <a:prstGeom prst="rect">
            <a:avLst/>
          </a:prstGeom>
          <a:noFill/>
          <a:ln>
            <a:noFill/>
          </a:ln>
        </p:spPr>
      </p:pic>
      <p:sp>
        <p:nvSpPr>
          <p:cNvPr id="16" name="Textfeld 15">
            <a:extLst>
              <a:ext uri="{FF2B5EF4-FFF2-40B4-BE49-F238E27FC236}">
                <a16:creationId xmlns:a16="http://schemas.microsoft.com/office/drawing/2014/main" id="{2C85379B-A541-4FAC-9591-C784CB6E5F35}"/>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Die globale Erwärmung findet statt</a:t>
            </a:r>
          </a:p>
        </p:txBody>
      </p:sp>
      <p:sp>
        <p:nvSpPr>
          <p:cNvPr id="17" name="Shape 546">
            <a:extLst>
              <a:ext uri="{FF2B5EF4-FFF2-40B4-BE49-F238E27FC236}">
                <a16:creationId xmlns:a16="http://schemas.microsoft.com/office/drawing/2014/main" id="{54EC2AD1-EB1A-4B67-B5EF-41C48536F7A2}"/>
              </a:ext>
            </a:extLst>
          </p:cNvPr>
          <p:cNvSpPr txBox="1"/>
          <p:nvPr/>
        </p:nvSpPr>
        <p:spPr>
          <a:xfrm>
            <a:off x="-131616" y="4528844"/>
            <a:ext cx="1655618" cy="59733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b="1">
                <a:solidFill>
                  <a:schemeClr val="lt1"/>
                </a:solidFill>
                <a:latin typeface="Calibri"/>
                <a:ea typeface="Calibri"/>
                <a:cs typeface="Calibri"/>
                <a:sym typeface="Calibri"/>
              </a:rPr>
              <a:t>Voreilige Schlussfolgerung</a:t>
            </a:r>
            <a:endParaRPr sz="15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6" name="Shape 176"/>
          <p:cNvSpPr txBox="1"/>
          <p:nvPr/>
        </p:nvSpPr>
        <p:spPr>
          <a:xfrm>
            <a:off x="1235901" y="527310"/>
            <a:ext cx="3656483" cy="19307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Ein verlangsamter Jetstream führt dazu, dass arktische Kaltluft nach Europa und Nordamerika einströmen kann - so wie eine offene Kühl-schranktür kalte Luft in die Küche entweichen lässt. </a:t>
            </a:r>
            <a:endParaRPr/>
          </a:p>
        </p:txBody>
      </p:sp>
      <p:sp>
        <p:nvSpPr>
          <p:cNvPr id="177" name="Shape 177"/>
          <p:cNvSpPr txBox="1"/>
          <p:nvPr/>
        </p:nvSpPr>
        <p:spPr>
          <a:xfrm>
            <a:off x="1235901" y="2549458"/>
            <a:ext cx="3588797" cy="11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de-DE" sz="1800">
                <a:solidFill>
                  <a:schemeClr val="lt1"/>
                </a:solidFill>
                <a:latin typeface="Calibri"/>
                <a:ea typeface="Calibri"/>
                <a:cs typeface="Calibri"/>
                <a:sym typeface="Calibri"/>
              </a:rPr>
              <a:t>Rekorde brechende kalte Winter widerlegen die globale Erwärmung.</a:t>
            </a:r>
            <a:endParaRPr sz="1800">
              <a:solidFill>
                <a:schemeClr val="lt1"/>
              </a:solidFill>
              <a:latin typeface="Calibri"/>
              <a:ea typeface="Calibri"/>
              <a:cs typeface="Calibri"/>
              <a:sym typeface="Calibri"/>
            </a:endParaRPr>
          </a:p>
        </p:txBody>
      </p:sp>
      <p:sp>
        <p:nvSpPr>
          <p:cNvPr id="178" name="Shape 178"/>
          <p:cNvSpPr txBox="1"/>
          <p:nvPr/>
        </p:nvSpPr>
        <p:spPr>
          <a:xfrm>
            <a:off x="1235901" y="3488610"/>
            <a:ext cx="3623889" cy="175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en-US" sz="1800">
                <a:solidFill>
                  <a:schemeClr val="lt1"/>
                </a:solidFill>
                <a:latin typeface="Calibri"/>
                <a:ea typeface="Calibri"/>
                <a:cs typeface="Calibri"/>
                <a:sym typeface="Calibri"/>
              </a:rPr>
              <a:t>E</a:t>
            </a:r>
            <a:r>
              <a:rPr lang="de-DE" sz="1800">
                <a:solidFill>
                  <a:schemeClr val="lt1"/>
                </a:solidFill>
                <a:latin typeface="Calibri"/>
                <a:ea typeface="Calibri"/>
                <a:cs typeface="Calibri"/>
                <a:sym typeface="Calibri"/>
              </a:rPr>
              <a:t>in kalter Winter widerlegt die globale Erwärmung nicht, man muss sich das komplette Bild anschauen.</a:t>
            </a:r>
            <a:endParaRPr/>
          </a:p>
        </p:txBody>
      </p:sp>
      <p:sp>
        <p:nvSpPr>
          <p:cNvPr id="181" name="Shape 181"/>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http://sks.to/winter</a:t>
            </a:r>
            <a:endParaRPr sz="1200">
              <a:solidFill>
                <a:schemeClr val="lt1"/>
              </a:solidFill>
              <a:latin typeface="Calibri"/>
              <a:ea typeface="Calibri"/>
              <a:cs typeface="Calibri"/>
              <a:sym typeface="Calibri"/>
            </a:endParaRPr>
          </a:p>
        </p:txBody>
      </p:sp>
      <p:pic>
        <p:nvPicPr>
          <p:cNvPr id="182" name="Shape 182" descr="jetstream.jpg"/>
          <p:cNvPicPr preferRelativeResize="0"/>
          <p:nvPr/>
        </p:nvPicPr>
        <p:blipFill>
          <a:blip r:embed="rId3">
            <a:alphaModFix/>
          </a:blip>
          <a:stretch>
            <a:fillRect/>
          </a:stretch>
        </p:blipFill>
        <p:spPr>
          <a:xfrm>
            <a:off x="4824699" y="1130106"/>
            <a:ext cx="4055529" cy="2766645"/>
          </a:xfrm>
          <a:prstGeom prst="rect">
            <a:avLst/>
          </a:prstGeom>
          <a:noFill/>
          <a:ln>
            <a:noFill/>
          </a:ln>
        </p:spPr>
      </p:pic>
      <p:sp>
        <p:nvSpPr>
          <p:cNvPr id="10" name="Shape 96">
            <a:hlinkClick r:id="rId4" action="ppaction://hlinksldjump"/>
            <a:extLst>
              <a:ext uri="{FF2B5EF4-FFF2-40B4-BE49-F238E27FC236}">
                <a16:creationId xmlns:a16="http://schemas.microsoft.com/office/drawing/2014/main" id="{FECAD71D-B4D4-42AA-BA92-71AFE264FBFA}"/>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Rechteck 10">
            <a:extLst>
              <a:ext uri="{FF2B5EF4-FFF2-40B4-BE49-F238E27FC236}">
                <a16:creationId xmlns:a16="http://schemas.microsoft.com/office/drawing/2014/main" id="{19075D3A-FF2B-4DA3-9323-6E7C13ECB8CB}"/>
              </a:ext>
            </a:extLst>
          </p:cNvPr>
          <p:cNvSpPr/>
          <p:nvPr/>
        </p:nvSpPr>
        <p:spPr>
          <a:xfrm>
            <a:off x="4933216" y="3890553"/>
            <a:ext cx="4020438" cy="246221"/>
          </a:xfrm>
          <a:prstGeom prst="rect">
            <a:avLst/>
          </a:prstGeom>
        </p:spPr>
        <p:txBody>
          <a:bodyPr wrap="square">
            <a:spAutoFit/>
          </a:bodyPr>
          <a:lstStyle/>
          <a:p>
            <a:pPr algn="r"/>
            <a:r>
              <a:rPr lang="de-DE" sz="1000" err="1">
                <a:solidFill>
                  <a:srgbClr val="D9D9D9"/>
                </a:solidFill>
                <a:latin typeface="Calibri" panose="020F0502020204030204" pitchFamily="34" charset="0"/>
              </a:rPr>
              <a:t>Skeptical</a:t>
            </a:r>
            <a:r>
              <a:rPr lang="de-DE" sz="1000">
                <a:solidFill>
                  <a:srgbClr val="D9D9D9"/>
                </a:solidFill>
                <a:latin typeface="Calibri" panose="020F0502020204030204" pitchFamily="34" charset="0"/>
              </a:rPr>
              <a:t> Science: https://skepticalscience.com/graphics.php?g=98</a:t>
            </a:r>
            <a:endParaRPr lang="de-DE" sz="1000"/>
          </a:p>
        </p:txBody>
      </p:sp>
      <p:pic>
        <p:nvPicPr>
          <p:cNvPr id="13" name="Grafik 12">
            <a:extLst>
              <a:ext uri="{FF2B5EF4-FFF2-40B4-BE49-F238E27FC236}">
                <a16:creationId xmlns:a16="http://schemas.microsoft.com/office/drawing/2014/main" id="{8DFCC3BD-A888-401A-A1BB-BEFA2B6E61CB}"/>
              </a:ext>
            </a:extLst>
          </p:cNvPr>
          <p:cNvPicPr>
            <a:picLocks noChangeAspect="1"/>
          </p:cNvPicPr>
          <p:nvPr/>
        </p:nvPicPr>
        <p:blipFill>
          <a:blip r:embed="rId5"/>
          <a:stretch>
            <a:fillRect/>
          </a:stretch>
        </p:blipFill>
        <p:spPr>
          <a:xfrm>
            <a:off x="4240871" y="4603068"/>
            <a:ext cx="651513" cy="481553"/>
          </a:xfrm>
          <a:prstGeom prst="rect">
            <a:avLst/>
          </a:prstGeom>
        </p:spPr>
      </p:pic>
      <p:pic>
        <p:nvPicPr>
          <p:cNvPr id="15" name="Shape 547" descr="jumpingtoconclusions-fmf.png">
            <a:extLst>
              <a:ext uri="{FF2B5EF4-FFF2-40B4-BE49-F238E27FC236}">
                <a16:creationId xmlns:a16="http://schemas.microsoft.com/office/drawing/2014/main" id="{1A05397F-A57A-4A4E-9DBF-882EAE48BBDF}"/>
              </a:ext>
            </a:extLst>
          </p:cNvPr>
          <p:cNvPicPr preferRelativeResize="0"/>
          <p:nvPr/>
        </p:nvPicPr>
        <p:blipFill rotWithShape="1">
          <a:blip r:embed="rId6">
            <a:alphaModFix/>
          </a:blip>
          <a:srcRect l="9" r="9"/>
          <a:stretch/>
        </p:blipFill>
        <p:spPr>
          <a:xfrm>
            <a:off x="301178" y="3724092"/>
            <a:ext cx="810608" cy="804661"/>
          </a:xfrm>
          <a:prstGeom prst="rect">
            <a:avLst/>
          </a:prstGeom>
          <a:noFill/>
          <a:ln>
            <a:noFill/>
          </a:ln>
        </p:spPr>
      </p:pic>
      <p:pic>
        <p:nvPicPr>
          <p:cNvPr id="16" name="Shape 548">
            <a:extLst>
              <a:ext uri="{FF2B5EF4-FFF2-40B4-BE49-F238E27FC236}">
                <a16:creationId xmlns:a16="http://schemas.microsoft.com/office/drawing/2014/main" id="{299CECA2-B537-4918-AB89-63C149CBBEA3}"/>
              </a:ext>
            </a:extLst>
          </p:cNvPr>
          <p:cNvPicPr preferRelativeResize="0"/>
          <p:nvPr/>
        </p:nvPicPr>
        <p:blipFill rotWithShape="1">
          <a:blip r:embed="rId7">
            <a:alphaModFix/>
          </a:blip>
          <a:srcRect/>
          <a:stretch/>
        </p:blipFill>
        <p:spPr>
          <a:xfrm>
            <a:off x="301178" y="2814909"/>
            <a:ext cx="786255" cy="779940"/>
          </a:xfrm>
          <a:prstGeom prst="rect">
            <a:avLst/>
          </a:prstGeom>
          <a:noFill/>
          <a:ln>
            <a:noFill/>
          </a:ln>
        </p:spPr>
      </p:pic>
      <p:sp>
        <p:nvSpPr>
          <p:cNvPr id="17" name="Textfeld 16">
            <a:extLst>
              <a:ext uri="{FF2B5EF4-FFF2-40B4-BE49-F238E27FC236}">
                <a16:creationId xmlns:a16="http://schemas.microsoft.com/office/drawing/2014/main" id="{9970A1EB-C801-45F8-9F10-F74A19C78AB5}"/>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Die globale Erwärmung findet statt</a:t>
            </a:r>
          </a:p>
        </p:txBody>
      </p:sp>
      <p:sp>
        <p:nvSpPr>
          <p:cNvPr id="18" name="Shape 546">
            <a:extLst>
              <a:ext uri="{FF2B5EF4-FFF2-40B4-BE49-F238E27FC236}">
                <a16:creationId xmlns:a16="http://schemas.microsoft.com/office/drawing/2014/main" id="{FA28C944-D66C-4EFC-94D8-A83917784747}"/>
              </a:ext>
            </a:extLst>
          </p:cNvPr>
          <p:cNvSpPr txBox="1"/>
          <p:nvPr/>
        </p:nvSpPr>
        <p:spPr>
          <a:xfrm>
            <a:off x="-131616" y="4528844"/>
            <a:ext cx="1655618" cy="59733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b="1">
                <a:solidFill>
                  <a:schemeClr val="lt1"/>
                </a:solidFill>
                <a:latin typeface="Calibri"/>
                <a:ea typeface="Calibri"/>
                <a:cs typeface="Calibri"/>
                <a:sym typeface="Calibri"/>
              </a:rPr>
              <a:t>Voreilige Schlussfolgerung</a:t>
            </a:r>
            <a:endParaRPr sz="15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p:nvPr/>
        </p:nvSpPr>
        <p:spPr>
          <a:xfrm>
            <a:off x="1247168" y="617353"/>
            <a:ext cx="3430340" cy="12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Die Begriffe Klimawandel und globale Erwärmung werden beide seit Jahrzehnten verwendet. </a:t>
            </a:r>
            <a:endParaRPr sz="1800">
              <a:solidFill>
                <a:schemeClr val="lt1"/>
              </a:solidFill>
              <a:latin typeface="Calibri"/>
              <a:ea typeface="Calibri"/>
              <a:cs typeface="Calibri"/>
              <a:sym typeface="Calibri"/>
            </a:endParaRPr>
          </a:p>
        </p:txBody>
      </p:sp>
      <p:sp>
        <p:nvSpPr>
          <p:cNvPr id="188" name="Shape 188"/>
          <p:cNvSpPr txBox="1"/>
          <p:nvPr/>
        </p:nvSpPr>
        <p:spPr>
          <a:xfrm>
            <a:off x="1247169" y="1962337"/>
            <a:ext cx="3159300" cy="12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de-DE" sz="1800">
                <a:solidFill>
                  <a:schemeClr val="lt1"/>
                </a:solidFill>
                <a:latin typeface="Calibri"/>
                <a:ea typeface="Calibri"/>
                <a:cs typeface="Calibri"/>
                <a:sym typeface="Calibri"/>
              </a:rPr>
              <a:t>Sie haben die Bezeichnung von “globaler Erwärmung” auf “Klimawandel” geändert.</a:t>
            </a:r>
            <a:endParaRPr sz="1800">
              <a:solidFill>
                <a:schemeClr val="lt1"/>
              </a:solidFill>
              <a:latin typeface="Calibri"/>
              <a:ea typeface="Calibri"/>
              <a:cs typeface="Calibri"/>
              <a:sym typeface="Calibri"/>
            </a:endParaRPr>
          </a:p>
        </p:txBody>
      </p:sp>
      <p:sp>
        <p:nvSpPr>
          <p:cNvPr id="189" name="Shape 189"/>
          <p:cNvSpPr txBox="1"/>
          <p:nvPr/>
        </p:nvSpPr>
        <p:spPr>
          <a:xfrm>
            <a:off x="1247169" y="3344578"/>
            <a:ext cx="3159300" cy="175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Die Bezeichnung wurde nicht geändert (und schon gar nicht in Bezug auf Temperatur-veränderungen!).</a:t>
            </a:r>
            <a:endParaRPr sz="1800">
              <a:solidFill>
                <a:schemeClr val="lt1"/>
              </a:solidFill>
              <a:latin typeface="Calibri"/>
              <a:ea typeface="Calibri"/>
              <a:cs typeface="Calibri"/>
              <a:sym typeface="Calibri"/>
            </a:endParaRPr>
          </a:p>
        </p:txBody>
      </p:sp>
      <p:pic>
        <p:nvPicPr>
          <p:cNvPr id="190" name="Shape 190"/>
          <p:cNvPicPr preferRelativeResize="0"/>
          <p:nvPr/>
        </p:nvPicPr>
        <p:blipFill rotWithShape="1">
          <a:blip r:embed="rId3">
            <a:alphaModFix/>
          </a:blip>
          <a:srcRect/>
          <a:stretch/>
        </p:blipFill>
        <p:spPr>
          <a:xfrm>
            <a:off x="4572000" y="1136390"/>
            <a:ext cx="4330384" cy="3142298"/>
          </a:xfrm>
          <a:prstGeom prst="rect">
            <a:avLst/>
          </a:prstGeom>
          <a:noFill/>
          <a:ln>
            <a:noFill/>
          </a:ln>
        </p:spPr>
      </p:pic>
      <p:sp>
        <p:nvSpPr>
          <p:cNvPr id="191" name="Shape 191"/>
          <p:cNvSpPr txBox="1"/>
          <p:nvPr/>
        </p:nvSpPr>
        <p:spPr>
          <a:xfrm>
            <a:off x="90536" y="4546501"/>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Verfälschte</a:t>
            </a:r>
            <a:br>
              <a:rPr lang="en-US" sz="1600" b="1">
                <a:solidFill>
                  <a:schemeClr val="lt1"/>
                </a:solidFill>
                <a:latin typeface="Calibri"/>
                <a:ea typeface="Calibri"/>
                <a:cs typeface="Calibri"/>
                <a:sym typeface="Calibri"/>
              </a:rPr>
            </a:br>
            <a:r>
              <a:rPr lang="en-US" sz="1600" b="1">
                <a:solidFill>
                  <a:schemeClr val="lt1"/>
                </a:solidFill>
                <a:latin typeface="Calibri"/>
                <a:ea typeface="Calibri"/>
                <a:cs typeface="Calibri"/>
                <a:sym typeface="Calibri"/>
              </a:rPr>
              <a:t>Darstellung</a:t>
            </a:r>
            <a:endParaRPr sz="1600" b="1">
              <a:solidFill>
                <a:schemeClr val="lt1"/>
              </a:solidFill>
              <a:latin typeface="Calibri"/>
              <a:ea typeface="Calibri"/>
              <a:cs typeface="Calibri"/>
              <a:sym typeface="Calibri"/>
            </a:endParaRPr>
          </a:p>
        </p:txBody>
      </p:sp>
      <p:pic>
        <p:nvPicPr>
          <p:cNvPr id="192" name="Shape 192"/>
          <p:cNvPicPr preferRelativeResize="0"/>
          <p:nvPr/>
        </p:nvPicPr>
        <p:blipFill rotWithShape="1">
          <a:blip r:embed="rId4">
            <a:alphaModFix/>
          </a:blip>
          <a:srcRect/>
          <a:stretch/>
        </p:blipFill>
        <p:spPr>
          <a:xfrm>
            <a:off x="292590" y="3727921"/>
            <a:ext cx="786255" cy="786255"/>
          </a:xfrm>
          <a:prstGeom prst="rect">
            <a:avLst/>
          </a:prstGeom>
          <a:noFill/>
          <a:ln>
            <a:noFill/>
          </a:ln>
        </p:spPr>
      </p:pic>
      <p:pic>
        <p:nvPicPr>
          <p:cNvPr id="193" name="Shape 193"/>
          <p:cNvPicPr preferRelativeResize="0"/>
          <p:nvPr/>
        </p:nvPicPr>
        <p:blipFill rotWithShape="1">
          <a:blip r:embed="rId5">
            <a:alphaModFix/>
          </a:blip>
          <a:srcRect/>
          <a:stretch/>
        </p:blipFill>
        <p:spPr>
          <a:xfrm>
            <a:off x="280397" y="2849545"/>
            <a:ext cx="786255" cy="779940"/>
          </a:xfrm>
          <a:prstGeom prst="rect">
            <a:avLst/>
          </a:prstGeom>
          <a:noFill/>
          <a:ln>
            <a:noFill/>
          </a:ln>
        </p:spPr>
      </p:pic>
      <p:sp>
        <p:nvSpPr>
          <p:cNvPr id="195" name="Shape 195"/>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http://sks.to/name</a:t>
            </a:r>
            <a:endParaRPr sz="1200">
              <a:solidFill>
                <a:schemeClr val="lt1"/>
              </a:solidFill>
              <a:latin typeface="Calibri"/>
              <a:ea typeface="Calibri"/>
              <a:cs typeface="Calibri"/>
              <a:sym typeface="Calibri"/>
            </a:endParaRPr>
          </a:p>
        </p:txBody>
      </p:sp>
      <p:sp>
        <p:nvSpPr>
          <p:cNvPr id="11" name="Shape 96">
            <a:hlinkClick r:id="rId6" action="ppaction://hlinksldjump"/>
            <a:extLst>
              <a:ext uri="{FF2B5EF4-FFF2-40B4-BE49-F238E27FC236}">
                <a16:creationId xmlns:a16="http://schemas.microsoft.com/office/drawing/2014/main" id="{418226B7-E64B-40A0-AFBF-5C2421AF357A}"/>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Rechteck 11">
            <a:extLst>
              <a:ext uri="{FF2B5EF4-FFF2-40B4-BE49-F238E27FC236}">
                <a16:creationId xmlns:a16="http://schemas.microsoft.com/office/drawing/2014/main" id="{8B008F1F-F5F3-48FB-BAB7-6DFE824E4A0B}"/>
              </a:ext>
            </a:extLst>
          </p:cNvPr>
          <p:cNvSpPr/>
          <p:nvPr/>
        </p:nvSpPr>
        <p:spPr>
          <a:xfrm>
            <a:off x="4933216" y="4272500"/>
            <a:ext cx="4020438" cy="246221"/>
          </a:xfrm>
          <a:prstGeom prst="rect">
            <a:avLst/>
          </a:prstGeom>
        </p:spPr>
        <p:txBody>
          <a:bodyPr wrap="square">
            <a:spAutoFit/>
          </a:bodyPr>
          <a:lstStyle/>
          <a:p>
            <a:pPr algn="r"/>
            <a:r>
              <a:rPr lang="de-DE" sz="1000">
                <a:solidFill>
                  <a:srgbClr val="D9D9D9"/>
                </a:solidFill>
                <a:latin typeface="Calibri" panose="020F0502020204030204" pitchFamily="34" charset="0"/>
              </a:rPr>
              <a:t>Denial101x – 2.4.4.1</a:t>
            </a:r>
            <a:endParaRPr lang="de-DE" sz="1000"/>
          </a:p>
        </p:txBody>
      </p:sp>
      <p:pic>
        <p:nvPicPr>
          <p:cNvPr id="15" name="Grafik 14">
            <a:extLst>
              <a:ext uri="{FF2B5EF4-FFF2-40B4-BE49-F238E27FC236}">
                <a16:creationId xmlns:a16="http://schemas.microsoft.com/office/drawing/2014/main" id="{DB9FC620-DD0E-4AA4-96C3-093409CC27F3}"/>
              </a:ext>
            </a:extLst>
          </p:cNvPr>
          <p:cNvPicPr>
            <a:picLocks noChangeAspect="1"/>
          </p:cNvPicPr>
          <p:nvPr/>
        </p:nvPicPr>
        <p:blipFill>
          <a:blip r:embed="rId7"/>
          <a:stretch>
            <a:fillRect/>
          </a:stretch>
        </p:blipFill>
        <p:spPr>
          <a:xfrm>
            <a:off x="4240871" y="4603068"/>
            <a:ext cx="651513" cy="481553"/>
          </a:xfrm>
          <a:prstGeom prst="rect">
            <a:avLst/>
          </a:prstGeom>
        </p:spPr>
      </p:pic>
      <p:sp>
        <p:nvSpPr>
          <p:cNvPr id="14" name="Textfeld 13">
            <a:extLst>
              <a:ext uri="{FF2B5EF4-FFF2-40B4-BE49-F238E27FC236}">
                <a16:creationId xmlns:a16="http://schemas.microsoft.com/office/drawing/2014/main" id="{ECC4841B-B51F-4B8C-92DC-872413F76980}"/>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Die globale Erwärmung findet statt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Shape 200"/>
          <p:cNvPicPr preferRelativeResize="0"/>
          <p:nvPr/>
        </p:nvPicPr>
        <p:blipFill rotWithShape="1">
          <a:blip r:embed="rId3">
            <a:alphaModFix/>
          </a:blip>
          <a:srcRect/>
          <a:stretch/>
        </p:blipFill>
        <p:spPr>
          <a:xfrm>
            <a:off x="4747846" y="1268581"/>
            <a:ext cx="4129327" cy="2476296"/>
          </a:xfrm>
          <a:prstGeom prst="rect">
            <a:avLst/>
          </a:prstGeom>
          <a:noFill/>
          <a:ln>
            <a:noFill/>
          </a:ln>
        </p:spPr>
      </p:pic>
      <p:sp>
        <p:nvSpPr>
          <p:cNvPr id="201" name="Shape 201"/>
          <p:cNvSpPr txBox="1"/>
          <p:nvPr/>
        </p:nvSpPr>
        <p:spPr>
          <a:xfrm>
            <a:off x="1235901" y="548813"/>
            <a:ext cx="3786265"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Unsere Atmosphäre war für Tausende von Jahren im Gleichgewicht. Wir haben dieses Gleichgewicht empfindlich gestört.</a:t>
            </a:r>
            <a:endParaRPr sz="1800">
              <a:solidFill>
                <a:schemeClr val="lt1"/>
              </a:solidFill>
              <a:latin typeface="Calibri"/>
              <a:ea typeface="Calibri"/>
              <a:cs typeface="Calibri"/>
              <a:sym typeface="Calibri"/>
            </a:endParaRPr>
          </a:p>
        </p:txBody>
      </p:sp>
      <p:sp>
        <p:nvSpPr>
          <p:cNvPr id="202" name="Shape 202"/>
          <p:cNvSpPr txBox="1"/>
          <p:nvPr/>
        </p:nvSpPr>
        <p:spPr>
          <a:xfrm>
            <a:off x="1259211" y="2160475"/>
            <a:ext cx="3633173"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de-DE" sz="1800">
                <a:solidFill>
                  <a:schemeClr val="lt1"/>
                </a:solidFill>
                <a:latin typeface="Calibri"/>
                <a:ea typeface="Calibri"/>
                <a:cs typeface="Calibri"/>
                <a:sym typeface="Calibri"/>
              </a:rPr>
              <a:t>Unsere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-Emissionen sind winzig im Vergleich zu den natürlichen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-Emissionen - unser Einfluss ist deshalb vernachlässigbar.</a:t>
            </a:r>
            <a:endParaRPr/>
          </a:p>
        </p:txBody>
      </p:sp>
      <p:sp>
        <p:nvSpPr>
          <p:cNvPr id="203" name="Shape 203"/>
          <p:cNvSpPr txBox="1"/>
          <p:nvPr/>
        </p:nvSpPr>
        <p:spPr>
          <a:xfrm>
            <a:off x="1270290" y="3668856"/>
            <a:ext cx="3477556" cy="126187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Berücksichtigt nur die natürlichen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-Emissionen und ignoriert die natürlichen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-Senken. </a:t>
            </a:r>
            <a:endParaRPr sz="1800">
              <a:solidFill>
                <a:schemeClr val="lt1"/>
              </a:solidFill>
              <a:latin typeface="Calibri"/>
              <a:ea typeface="Calibri"/>
              <a:cs typeface="Calibri"/>
              <a:sym typeface="Calibri"/>
            </a:endParaRPr>
          </a:p>
        </p:txBody>
      </p:sp>
      <p:sp>
        <p:nvSpPr>
          <p:cNvPr id="208" name="Shape 208"/>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http://sks.to/co2-de</a:t>
            </a:r>
            <a:endParaRPr sz="1200">
              <a:solidFill>
                <a:schemeClr val="lt1"/>
              </a:solidFill>
              <a:latin typeface="Calibri"/>
              <a:ea typeface="Calibri"/>
              <a:cs typeface="Calibri"/>
              <a:sym typeface="Calibri"/>
            </a:endParaRPr>
          </a:p>
        </p:txBody>
      </p:sp>
      <p:sp>
        <p:nvSpPr>
          <p:cNvPr id="11" name="Shape 96">
            <a:hlinkClick r:id="rId4" action="ppaction://hlinksldjump"/>
            <a:extLst>
              <a:ext uri="{FF2B5EF4-FFF2-40B4-BE49-F238E27FC236}">
                <a16:creationId xmlns:a16="http://schemas.microsoft.com/office/drawing/2014/main" id="{3D1FAF9A-D62F-4A61-9CAE-C35F1F306FB9}"/>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Rechteck 11">
            <a:extLst>
              <a:ext uri="{FF2B5EF4-FFF2-40B4-BE49-F238E27FC236}">
                <a16:creationId xmlns:a16="http://schemas.microsoft.com/office/drawing/2014/main" id="{818011B7-0FC0-4761-B7DA-32A70266079B}"/>
              </a:ext>
            </a:extLst>
          </p:cNvPr>
          <p:cNvSpPr/>
          <p:nvPr/>
        </p:nvSpPr>
        <p:spPr>
          <a:xfrm>
            <a:off x="4947284" y="3733573"/>
            <a:ext cx="4020438" cy="246221"/>
          </a:xfrm>
          <a:prstGeom prst="rect">
            <a:avLst/>
          </a:prstGeom>
        </p:spPr>
        <p:txBody>
          <a:bodyPr wrap="square">
            <a:spAutoFit/>
          </a:bodyPr>
          <a:lstStyle/>
          <a:p>
            <a:pPr algn="r"/>
            <a:r>
              <a:rPr lang="de-DE" sz="1000">
                <a:solidFill>
                  <a:srgbClr val="D9D9D9"/>
                </a:solidFill>
                <a:latin typeface="Calibri" panose="020F0502020204030204" pitchFamily="34" charset="0"/>
              </a:rPr>
              <a:t>Denial101x – 3.2.1.1</a:t>
            </a:r>
            <a:endParaRPr lang="de-DE" sz="1000"/>
          </a:p>
        </p:txBody>
      </p:sp>
      <p:pic>
        <p:nvPicPr>
          <p:cNvPr id="14" name="Grafik 13">
            <a:extLst>
              <a:ext uri="{FF2B5EF4-FFF2-40B4-BE49-F238E27FC236}">
                <a16:creationId xmlns:a16="http://schemas.microsoft.com/office/drawing/2014/main" id="{B1DE158B-04D2-4C09-9ED6-C39F2C49B25B}"/>
              </a:ext>
            </a:extLst>
          </p:cNvPr>
          <p:cNvPicPr>
            <a:picLocks noChangeAspect="1"/>
          </p:cNvPicPr>
          <p:nvPr/>
        </p:nvPicPr>
        <p:blipFill>
          <a:blip r:embed="rId5"/>
          <a:stretch>
            <a:fillRect/>
          </a:stretch>
        </p:blipFill>
        <p:spPr>
          <a:xfrm>
            <a:off x="4240871" y="4603068"/>
            <a:ext cx="651513" cy="481553"/>
          </a:xfrm>
          <a:prstGeom prst="rect">
            <a:avLst/>
          </a:prstGeom>
        </p:spPr>
      </p:pic>
      <p:pic>
        <p:nvPicPr>
          <p:cNvPr id="19" name="Shape 533" descr="oversimplification-fmf.png">
            <a:extLst>
              <a:ext uri="{FF2B5EF4-FFF2-40B4-BE49-F238E27FC236}">
                <a16:creationId xmlns:a16="http://schemas.microsoft.com/office/drawing/2014/main" id="{3E57D295-A2FD-4DD4-B8D9-3CD529E14718}"/>
              </a:ext>
            </a:extLst>
          </p:cNvPr>
          <p:cNvPicPr preferRelativeResize="0"/>
          <p:nvPr/>
        </p:nvPicPr>
        <p:blipFill rotWithShape="1">
          <a:blip r:embed="rId6">
            <a:alphaModFix/>
          </a:blip>
          <a:srcRect t="367" b="367"/>
          <a:stretch/>
        </p:blipFill>
        <p:spPr>
          <a:xfrm>
            <a:off x="301178" y="3744876"/>
            <a:ext cx="810608" cy="804661"/>
          </a:xfrm>
          <a:prstGeom prst="rect">
            <a:avLst/>
          </a:prstGeom>
          <a:noFill/>
          <a:ln>
            <a:noFill/>
          </a:ln>
        </p:spPr>
      </p:pic>
      <p:pic>
        <p:nvPicPr>
          <p:cNvPr id="20" name="Shape 534">
            <a:extLst>
              <a:ext uri="{FF2B5EF4-FFF2-40B4-BE49-F238E27FC236}">
                <a16:creationId xmlns:a16="http://schemas.microsoft.com/office/drawing/2014/main" id="{DFE15301-C9DE-4BE8-8B69-878643F17161}"/>
              </a:ext>
            </a:extLst>
          </p:cNvPr>
          <p:cNvPicPr preferRelativeResize="0"/>
          <p:nvPr/>
        </p:nvPicPr>
        <p:blipFill rotWithShape="1">
          <a:blip r:embed="rId7">
            <a:alphaModFix/>
          </a:blip>
          <a:srcRect/>
          <a:stretch/>
        </p:blipFill>
        <p:spPr>
          <a:xfrm>
            <a:off x="301178" y="2835693"/>
            <a:ext cx="786255" cy="779940"/>
          </a:xfrm>
          <a:prstGeom prst="rect">
            <a:avLst/>
          </a:prstGeom>
          <a:noFill/>
          <a:ln>
            <a:noFill/>
          </a:ln>
        </p:spPr>
      </p:pic>
      <p:sp>
        <p:nvSpPr>
          <p:cNvPr id="15" name="Textfeld 14">
            <a:extLst>
              <a:ext uri="{FF2B5EF4-FFF2-40B4-BE49-F238E27FC236}">
                <a16:creationId xmlns:a16="http://schemas.microsoft.com/office/drawing/2014/main" id="{99111334-5387-4299-96EC-4FFEF6DDBD93}"/>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Wir verursachen die globale Erwärmung</a:t>
            </a:r>
          </a:p>
        </p:txBody>
      </p:sp>
      <p:sp>
        <p:nvSpPr>
          <p:cNvPr id="16" name="Shape 532">
            <a:extLst>
              <a:ext uri="{FF2B5EF4-FFF2-40B4-BE49-F238E27FC236}">
                <a16:creationId xmlns:a16="http://schemas.microsoft.com/office/drawing/2014/main" id="{8DD202F0-9A38-4953-BDD5-39803DE861FA}"/>
              </a:ext>
            </a:extLst>
          </p:cNvPr>
          <p:cNvSpPr txBox="1"/>
          <p:nvPr/>
        </p:nvSpPr>
        <p:spPr>
          <a:xfrm>
            <a:off x="-34635" y="4549628"/>
            <a:ext cx="1461655"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Übermäßige</a:t>
            </a:r>
            <a:endParaRPr sz="1600" b="1">
              <a:solidFill>
                <a:schemeClr val="lt1"/>
              </a:solidFill>
              <a:latin typeface="Calibri"/>
              <a:ea typeface="Calibri"/>
              <a:cs typeface="Calibri"/>
              <a:sym typeface="Calibri"/>
            </a:endParaRPr>
          </a:p>
          <a:p>
            <a:pPr marL="0" marR="0" lvl="0" indent="0" algn="ctr" rtl="0">
              <a:spcBef>
                <a:spcPts val="0"/>
              </a:spcBef>
              <a:spcAft>
                <a:spcPts val="0"/>
              </a:spcAft>
              <a:buNone/>
            </a:pPr>
            <a:r>
              <a:rPr lang="en-US" sz="1600" b="1">
                <a:solidFill>
                  <a:schemeClr val="lt1"/>
                </a:solidFill>
                <a:latin typeface="Calibri"/>
                <a:ea typeface="Calibri"/>
                <a:cs typeface="Calibri"/>
                <a:sym typeface="Calibri"/>
              </a:rPr>
              <a:t>Vereinfachung</a:t>
            </a:r>
            <a:endParaRPr sz="16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p:nvPr/>
        </p:nvSpPr>
        <p:spPr>
          <a:xfrm>
            <a:off x="1247168" y="619227"/>
            <a:ext cx="3697726"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Unsere Emissionen sind für den gesamten Anstieg des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 in der Luft der letzten beiden Jahrhunderte verantworlich.</a:t>
            </a:r>
            <a:endParaRPr/>
          </a:p>
        </p:txBody>
      </p:sp>
      <p:sp>
        <p:nvSpPr>
          <p:cNvPr id="214" name="Shape 214"/>
          <p:cNvSpPr txBox="1"/>
          <p:nvPr/>
        </p:nvSpPr>
        <p:spPr>
          <a:xfrm>
            <a:off x="1247168" y="2141990"/>
            <a:ext cx="3852300" cy="950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de-DE" sz="1800">
                <a:solidFill>
                  <a:schemeClr val="lt1"/>
                </a:solidFill>
                <a:latin typeface="Calibri"/>
                <a:ea typeface="Calibri"/>
                <a:cs typeface="Calibri"/>
                <a:sym typeface="Calibri"/>
              </a:rPr>
              <a:t>Vulkane stoßen mehr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 als wir aus.</a:t>
            </a:r>
            <a:endParaRPr sz="1800">
              <a:solidFill>
                <a:schemeClr val="lt1"/>
              </a:solidFill>
              <a:latin typeface="Calibri"/>
              <a:ea typeface="Calibri"/>
              <a:cs typeface="Calibri"/>
              <a:sym typeface="Calibri"/>
            </a:endParaRPr>
          </a:p>
        </p:txBody>
      </p:sp>
      <p:sp>
        <p:nvSpPr>
          <p:cNvPr id="215" name="Shape 215"/>
          <p:cNvSpPr txBox="1"/>
          <p:nvPr/>
        </p:nvSpPr>
        <p:spPr>
          <a:xfrm>
            <a:off x="1247168" y="3008744"/>
            <a:ext cx="3981110" cy="14393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Vulkane stoßen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 aus, aber während der letzten Jahrhunderte sind die Mengen zu gering, um die beobachteten Veränderungen in der Luft zu erklären.</a:t>
            </a:r>
            <a:endParaRPr/>
          </a:p>
        </p:txBody>
      </p:sp>
      <p:pic>
        <p:nvPicPr>
          <p:cNvPr id="218" name="Shape 218"/>
          <p:cNvPicPr preferRelativeResize="0"/>
          <p:nvPr/>
        </p:nvPicPr>
        <p:blipFill rotWithShape="1">
          <a:blip r:embed="rId3">
            <a:alphaModFix/>
          </a:blip>
          <a:srcRect/>
          <a:stretch/>
        </p:blipFill>
        <p:spPr>
          <a:xfrm>
            <a:off x="5114055" y="1139547"/>
            <a:ext cx="3771293" cy="2828470"/>
          </a:xfrm>
          <a:prstGeom prst="rect">
            <a:avLst/>
          </a:prstGeom>
          <a:noFill/>
          <a:ln>
            <a:noFill/>
          </a:ln>
        </p:spPr>
      </p:pic>
      <p:sp>
        <p:nvSpPr>
          <p:cNvPr id="221" name="Shape 221"/>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http://sks.to/volcano-de</a:t>
            </a:r>
            <a:endParaRPr sz="1200">
              <a:solidFill>
                <a:schemeClr val="lt1"/>
              </a:solidFill>
              <a:latin typeface="Calibri"/>
              <a:ea typeface="Calibri"/>
              <a:cs typeface="Calibri"/>
              <a:sym typeface="Calibri"/>
            </a:endParaRPr>
          </a:p>
        </p:txBody>
      </p:sp>
      <p:sp>
        <p:nvSpPr>
          <p:cNvPr id="11" name="Shape 96">
            <a:hlinkClick r:id="rId4" action="ppaction://hlinksldjump"/>
            <a:extLst>
              <a:ext uri="{FF2B5EF4-FFF2-40B4-BE49-F238E27FC236}">
                <a16:creationId xmlns:a16="http://schemas.microsoft.com/office/drawing/2014/main" id="{CFB36CC6-F22A-42FC-B229-A5D81CE7C63B}"/>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2">
            <a:extLst>
              <a:ext uri="{FF2B5EF4-FFF2-40B4-BE49-F238E27FC236}">
                <a16:creationId xmlns:a16="http://schemas.microsoft.com/office/drawing/2014/main" id="{C4E7C2FD-C2D7-44AA-8DA8-259767526A68}"/>
              </a:ext>
            </a:extLst>
          </p:cNvPr>
          <p:cNvSpPr txBox="1"/>
          <p:nvPr/>
        </p:nvSpPr>
        <p:spPr>
          <a:xfrm>
            <a:off x="4816062" y="3976829"/>
            <a:ext cx="4140900" cy="400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100"/>
              <a:buNone/>
            </a:pPr>
            <a:r>
              <a:rPr lang="en-US" sz="1000">
                <a:solidFill>
                  <a:srgbClr val="D9D9D9"/>
                </a:solidFill>
                <a:latin typeface="Calibri"/>
                <a:ea typeface="Calibri"/>
                <a:cs typeface="Calibri"/>
                <a:sym typeface="Calibri"/>
              </a:rPr>
              <a:t>Skeptical Science - https://skepticalscience.com/graphics.php?g=28</a:t>
            </a:r>
            <a:endParaRPr sz="1000">
              <a:solidFill>
                <a:srgbClr val="D9D9D9"/>
              </a:solidFill>
              <a:latin typeface="Calibri"/>
              <a:ea typeface="Calibri"/>
              <a:cs typeface="Calibri"/>
              <a:sym typeface="Calibri"/>
            </a:endParaRPr>
          </a:p>
        </p:txBody>
      </p:sp>
      <p:pic>
        <p:nvPicPr>
          <p:cNvPr id="14" name="Grafik 13">
            <a:extLst>
              <a:ext uri="{FF2B5EF4-FFF2-40B4-BE49-F238E27FC236}">
                <a16:creationId xmlns:a16="http://schemas.microsoft.com/office/drawing/2014/main" id="{0DD38B3A-9FDD-4F1F-A915-6E42B58A7FDE}"/>
              </a:ext>
            </a:extLst>
          </p:cNvPr>
          <p:cNvPicPr>
            <a:picLocks noChangeAspect="1"/>
          </p:cNvPicPr>
          <p:nvPr/>
        </p:nvPicPr>
        <p:blipFill>
          <a:blip r:embed="rId5"/>
          <a:stretch>
            <a:fillRect/>
          </a:stretch>
        </p:blipFill>
        <p:spPr>
          <a:xfrm>
            <a:off x="4240871" y="4603068"/>
            <a:ext cx="651513" cy="481553"/>
          </a:xfrm>
          <a:prstGeom prst="rect">
            <a:avLst/>
          </a:prstGeom>
        </p:spPr>
      </p:pic>
      <p:pic>
        <p:nvPicPr>
          <p:cNvPr id="16" name="Shape 547" descr="jumpingtoconclusions-fmf.png">
            <a:extLst>
              <a:ext uri="{FF2B5EF4-FFF2-40B4-BE49-F238E27FC236}">
                <a16:creationId xmlns:a16="http://schemas.microsoft.com/office/drawing/2014/main" id="{BA6FE040-354D-4DEA-B27F-9DF6E1C4BBEA}"/>
              </a:ext>
            </a:extLst>
          </p:cNvPr>
          <p:cNvPicPr preferRelativeResize="0"/>
          <p:nvPr/>
        </p:nvPicPr>
        <p:blipFill rotWithShape="1">
          <a:blip r:embed="rId6">
            <a:alphaModFix/>
          </a:blip>
          <a:srcRect l="9" r="9"/>
          <a:stretch/>
        </p:blipFill>
        <p:spPr>
          <a:xfrm>
            <a:off x="301178" y="3724092"/>
            <a:ext cx="810608" cy="804661"/>
          </a:xfrm>
          <a:prstGeom prst="rect">
            <a:avLst/>
          </a:prstGeom>
          <a:noFill/>
          <a:ln>
            <a:noFill/>
          </a:ln>
        </p:spPr>
      </p:pic>
      <p:pic>
        <p:nvPicPr>
          <p:cNvPr id="17" name="Shape 548">
            <a:extLst>
              <a:ext uri="{FF2B5EF4-FFF2-40B4-BE49-F238E27FC236}">
                <a16:creationId xmlns:a16="http://schemas.microsoft.com/office/drawing/2014/main" id="{21B4354D-AAEF-4F92-9D77-202E1FA5774D}"/>
              </a:ext>
            </a:extLst>
          </p:cNvPr>
          <p:cNvPicPr preferRelativeResize="0"/>
          <p:nvPr/>
        </p:nvPicPr>
        <p:blipFill rotWithShape="1">
          <a:blip r:embed="rId7">
            <a:alphaModFix/>
          </a:blip>
          <a:srcRect/>
          <a:stretch/>
        </p:blipFill>
        <p:spPr>
          <a:xfrm>
            <a:off x="301178" y="2814909"/>
            <a:ext cx="786255" cy="779940"/>
          </a:xfrm>
          <a:prstGeom prst="rect">
            <a:avLst/>
          </a:prstGeom>
          <a:noFill/>
          <a:ln>
            <a:noFill/>
          </a:ln>
        </p:spPr>
      </p:pic>
      <p:sp>
        <p:nvSpPr>
          <p:cNvPr id="18" name="Textfeld 17">
            <a:extLst>
              <a:ext uri="{FF2B5EF4-FFF2-40B4-BE49-F238E27FC236}">
                <a16:creationId xmlns:a16="http://schemas.microsoft.com/office/drawing/2014/main" id="{3E3577A5-DA70-457D-AA30-F29461C2F17D}"/>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Wir verursachen die globale Erwärmung</a:t>
            </a:r>
          </a:p>
        </p:txBody>
      </p:sp>
      <p:sp>
        <p:nvSpPr>
          <p:cNvPr id="19" name="Shape 546">
            <a:extLst>
              <a:ext uri="{FF2B5EF4-FFF2-40B4-BE49-F238E27FC236}">
                <a16:creationId xmlns:a16="http://schemas.microsoft.com/office/drawing/2014/main" id="{AF02E50E-4FB0-4786-8BE8-E775E441EF03}"/>
              </a:ext>
            </a:extLst>
          </p:cNvPr>
          <p:cNvSpPr txBox="1"/>
          <p:nvPr/>
        </p:nvSpPr>
        <p:spPr>
          <a:xfrm>
            <a:off x="-131616" y="4528844"/>
            <a:ext cx="1655618" cy="59733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b="1">
                <a:solidFill>
                  <a:schemeClr val="lt1"/>
                </a:solidFill>
                <a:latin typeface="Calibri"/>
                <a:ea typeface="Calibri"/>
                <a:cs typeface="Calibri"/>
                <a:sym typeface="Calibri"/>
              </a:rPr>
              <a:t>Voreilige Schlussfolgerung</a:t>
            </a:r>
            <a:endParaRPr sz="15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p:nvPr/>
        </p:nvSpPr>
        <p:spPr>
          <a:xfrm>
            <a:off x="1240133" y="591091"/>
            <a:ext cx="4393978"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Selbst wenn wir aufhörten,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 auszustoßen, würde es Tausende von Jahren dauern, bis die Atmosphäre zu  vorindustriellen Werten zurückkehrt.</a:t>
            </a:r>
            <a:endParaRPr/>
          </a:p>
        </p:txBody>
      </p:sp>
      <p:sp>
        <p:nvSpPr>
          <p:cNvPr id="227" name="Shape 227"/>
          <p:cNvSpPr txBox="1"/>
          <p:nvPr/>
        </p:nvSpPr>
        <p:spPr>
          <a:xfrm>
            <a:off x="1240133" y="2036476"/>
            <a:ext cx="4302538"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de-DE" sz="1800">
                <a:solidFill>
                  <a:schemeClr val="lt1"/>
                </a:solidFill>
                <a:latin typeface="Calibri"/>
                <a:ea typeface="Calibri"/>
                <a:cs typeface="Calibri"/>
                <a:sym typeface="Calibri"/>
              </a:rPr>
              <a:t>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 hat eine Verweilzeit von nur 4 Jahren.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-Werte würden also schnell zurück-gehen, wenn wir aufhören es auszustoßen.</a:t>
            </a:r>
            <a:endParaRPr sz="1800">
              <a:solidFill>
                <a:schemeClr val="lt1"/>
              </a:solidFill>
              <a:latin typeface="Calibri"/>
              <a:ea typeface="Calibri"/>
              <a:cs typeface="Calibri"/>
              <a:sym typeface="Calibri"/>
            </a:endParaRPr>
          </a:p>
        </p:txBody>
      </p:sp>
      <p:sp>
        <p:nvSpPr>
          <p:cNvPr id="228" name="Shape 228"/>
          <p:cNvSpPr txBox="1"/>
          <p:nvPr/>
        </p:nvSpPr>
        <p:spPr>
          <a:xfrm>
            <a:off x="1240133" y="3225302"/>
            <a:ext cx="3893703" cy="171245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Wie schnell sich ein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-Molekül im Klimasystem bewegt, ist nicht verleich-bar mit der benötigten Zeit, um die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-Werte auf ein Normalmaß zurückzubringen.</a:t>
            </a:r>
            <a:endParaRPr/>
          </a:p>
        </p:txBody>
      </p:sp>
      <p:sp>
        <p:nvSpPr>
          <p:cNvPr id="233" name="Shape 233"/>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http://sks.to/residence</a:t>
            </a:r>
            <a:endParaRPr sz="1200">
              <a:solidFill>
                <a:schemeClr val="lt1"/>
              </a:solidFill>
              <a:latin typeface="Calibri"/>
              <a:ea typeface="Calibri"/>
              <a:cs typeface="Calibri"/>
              <a:sym typeface="Calibri"/>
            </a:endParaRPr>
          </a:p>
        </p:txBody>
      </p:sp>
      <p:sp>
        <p:nvSpPr>
          <p:cNvPr id="10" name="Shape 96">
            <a:hlinkClick r:id="rId3" action="ppaction://hlinksldjump"/>
            <a:extLst>
              <a:ext uri="{FF2B5EF4-FFF2-40B4-BE49-F238E27FC236}">
                <a16:creationId xmlns:a16="http://schemas.microsoft.com/office/drawing/2014/main" id="{F7B2F695-FA62-479C-9667-B6D4D0D08E76}"/>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 name="Grafik 2">
            <a:extLst>
              <a:ext uri="{FF2B5EF4-FFF2-40B4-BE49-F238E27FC236}">
                <a16:creationId xmlns:a16="http://schemas.microsoft.com/office/drawing/2014/main" id="{43A2B4FE-C6B9-4002-B63E-761946F9CE1C}"/>
              </a:ext>
            </a:extLst>
          </p:cNvPr>
          <p:cNvPicPr>
            <a:picLocks noChangeAspect="1"/>
          </p:cNvPicPr>
          <p:nvPr/>
        </p:nvPicPr>
        <p:blipFill>
          <a:blip r:embed="rId4"/>
          <a:stretch>
            <a:fillRect/>
          </a:stretch>
        </p:blipFill>
        <p:spPr>
          <a:xfrm>
            <a:off x="5359791" y="1498504"/>
            <a:ext cx="3528039" cy="2115960"/>
          </a:xfrm>
          <a:prstGeom prst="rect">
            <a:avLst/>
          </a:prstGeom>
        </p:spPr>
      </p:pic>
      <p:sp>
        <p:nvSpPr>
          <p:cNvPr id="12" name="Rechteck 11">
            <a:extLst>
              <a:ext uri="{FF2B5EF4-FFF2-40B4-BE49-F238E27FC236}">
                <a16:creationId xmlns:a16="http://schemas.microsoft.com/office/drawing/2014/main" id="{96378A1C-EDB0-493B-B746-C2DB839E5694}"/>
              </a:ext>
            </a:extLst>
          </p:cNvPr>
          <p:cNvSpPr/>
          <p:nvPr/>
        </p:nvSpPr>
        <p:spPr>
          <a:xfrm>
            <a:off x="4953997" y="3636056"/>
            <a:ext cx="4020438" cy="246221"/>
          </a:xfrm>
          <a:prstGeom prst="rect">
            <a:avLst/>
          </a:prstGeom>
        </p:spPr>
        <p:txBody>
          <a:bodyPr wrap="square">
            <a:spAutoFit/>
          </a:bodyPr>
          <a:lstStyle/>
          <a:p>
            <a:pPr algn="r"/>
            <a:r>
              <a:rPr lang="de-DE" sz="1000">
                <a:solidFill>
                  <a:srgbClr val="D9D9D9"/>
                </a:solidFill>
                <a:latin typeface="Calibri" panose="020F0502020204030204" pitchFamily="34" charset="0"/>
              </a:rPr>
              <a:t>Denial101x – 3.2.3.1</a:t>
            </a:r>
            <a:endParaRPr lang="de-DE" sz="1000"/>
          </a:p>
        </p:txBody>
      </p:sp>
      <p:pic>
        <p:nvPicPr>
          <p:cNvPr id="14" name="Grafik 13">
            <a:extLst>
              <a:ext uri="{FF2B5EF4-FFF2-40B4-BE49-F238E27FC236}">
                <a16:creationId xmlns:a16="http://schemas.microsoft.com/office/drawing/2014/main" id="{95FE94D4-46B3-43B7-9A2A-58D9DC4A23C1}"/>
              </a:ext>
            </a:extLst>
          </p:cNvPr>
          <p:cNvPicPr>
            <a:picLocks noChangeAspect="1"/>
          </p:cNvPicPr>
          <p:nvPr/>
        </p:nvPicPr>
        <p:blipFill>
          <a:blip r:embed="rId5"/>
          <a:stretch>
            <a:fillRect/>
          </a:stretch>
        </p:blipFill>
        <p:spPr>
          <a:xfrm>
            <a:off x="4240871" y="4603068"/>
            <a:ext cx="651513" cy="481553"/>
          </a:xfrm>
          <a:prstGeom prst="rect">
            <a:avLst/>
          </a:prstGeom>
        </p:spPr>
      </p:pic>
      <p:pic>
        <p:nvPicPr>
          <p:cNvPr id="19" name="Shape 533" descr="oversimplification-fmf.png">
            <a:extLst>
              <a:ext uri="{FF2B5EF4-FFF2-40B4-BE49-F238E27FC236}">
                <a16:creationId xmlns:a16="http://schemas.microsoft.com/office/drawing/2014/main" id="{6814FDA7-8DD5-4F0B-959B-528CAF75E305}"/>
              </a:ext>
            </a:extLst>
          </p:cNvPr>
          <p:cNvPicPr preferRelativeResize="0"/>
          <p:nvPr/>
        </p:nvPicPr>
        <p:blipFill rotWithShape="1">
          <a:blip r:embed="rId6">
            <a:alphaModFix/>
          </a:blip>
          <a:srcRect t="367" b="367"/>
          <a:stretch/>
        </p:blipFill>
        <p:spPr>
          <a:xfrm>
            <a:off x="301178" y="3744876"/>
            <a:ext cx="810608" cy="804661"/>
          </a:xfrm>
          <a:prstGeom prst="rect">
            <a:avLst/>
          </a:prstGeom>
          <a:noFill/>
          <a:ln>
            <a:noFill/>
          </a:ln>
        </p:spPr>
      </p:pic>
      <p:pic>
        <p:nvPicPr>
          <p:cNvPr id="20" name="Shape 534">
            <a:extLst>
              <a:ext uri="{FF2B5EF4-FFF2-40B4-BE49-F238E27FC236}">
                <a16:creationId xmlns:a16="http://schemas.microsoft.com/office/drawing/2014/main" id="{74F29CED-A3F5-4D5B-A597-6CD2D21A2D57}"/>
              </a:ext>
            </a:extLst>
          </p:cNvPr>
          <p:cNvPicPr preferRelativeResize="0"/>
          <p:nvPr/>
        </p:nvPicPr>
        <p:blipFill rotWithShape="1">
          <a:blip r:embed="rId7">
            <a:alphaModFix/>
          </a:blip>
          <a:srcRect/>
          <a:stretch/>
        </p:blipFill>
        <p:spPr>
          <a:xfrm>
            <a:off x="301178" y="2835693"/>
            <a:ext cx="786255" cy="779940"/>
          </a:xfrm>
          <a:prstGeom prst="rect">
            <a:avLst/>
          </a:prstGeom>
          <a:noFill/>
          <a:ln>
            <a:noFill/>
          </a:ln>
        </p:spPr>
      </p:pic>
      <p:sp>
        <p:nvSpPr>
          <p:cNvPr id="15" name="Textfeld 14">
            <a:extLst>
              <a:ext uri="{FF2B5EF4-FFF2-40B4-BE49-F238E27FC236}">
                <a16:creationId xmlns:a16="http://schemas.microsoft.com/office/drawing/2014/main" id="{3305211E-1572-46C7-A860-48C150552CC8}"/>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Wir verursachen die globale Erwärmung</a:t>
            </a:r>
          </a:p>
        </p:txBody>
      </p:sp>
      <p:sp>
        <p:nvSpPr>
          <p:cNvPr id="16" name="Shape 532">
            <a:extLst>
              <a:ext uri="{FF2B5EF4-FFF2-40B4-BE49-F238E27FC236}">
                <a16:creationId xmlns:a16="http://schemas.microsoft.com/office/drawing/2014/main" id="{06C84823-99AC-4A18-8A7A-DA50FC9DE64D}"/>
              </a:ext>
            </a:extLst>
          </p:cNvPr>
          <p:cNvSpPr txBox="1"/>
          <p:nvPr/>
        </p:nvSpPr>
        <p:spPr>
          <a:xfrm>
            <a:off x="-34635" y="4549628"/>
            <a:ext cx="1461655"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Übermäßige</a:t>
            </a:r>
            <a:endParaRPr sz="1600" b="1">
              <a:solidFill>
                <a:schemeClr val="lt1"/>
              </a:solidFill>
              <a:latin typeface="Calibri"/>
              <a:ea typeface="Calibri"/>
              <a:cs typeface="Calibri"/>
              <a:sym typeface="Calibri"/>
            </a:endParaRPr>
          </a:p>
          <a:p>
            <a:pPr marL="0" marR="0" lvl="0" indent="0" algn="ctr" rtl="0">
              <a:spcBef>
                <a:spcPts val="0"/>
              </a:spcBef>
              <a:spcAft>
                <a:spcPts val="0"/>
              </a:spcAft>
              <a:buNone/>
            </a:pPr>
            <a:r>
              <a:rPr lang="en-US" sz="1600" b="1">
                <a:solidFill>
                  <a:schemeClr val="lt1"/>
                </a:solidFill>
                <a:latin typeface="Calibri"/>
                <a:ea typeface="Calibri"/>
                <a:cs typeface="Calibri"/>
                <a:sym typeface="Calibri"/>
              </a:rPr>
              <a:t>Vereinfachung</a:t>
            </a:r>
            <a:endParaRPr sz="16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p:nvPr/>
        </p:nvSpPr>
        <p:spPr>
          <a:xfrm>
            <a:off x="1247168" y="626261"/>
            <a:ext cx="36978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Treibhausgase sind mit einer Decke vergleichbar. Sie halten Wärme zurück und senden sie zur Erde zurück, wo wir sie messen. </a:t>
            </a:r>
            <a:endParaRPr/>
          </a:p>
        </p:txBody>
      </p:sp>
      <p:sp>
        <p:nvSpPr>
          <p:cNvPr id="239" name="Shape 239"/>
          <p:cNvSpPr txBox="1"/>
          <p:nvPr/>
        </p:nvSpPr>
        <p:spPr>
          <a:xfrm>
            <a:off x="1247168" y="2149020"/>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de-DE" sz="1800">
                <a:solidFill>
                  <a:schemeClr val="lt1"/>
                </a:solidFill>
                <a:latin typeface="Calibri"/>
                <a:ea typeface="Calibri"/>
                <a:cs typeface="Calibri"/>
                <a:sym typeface="Calibri"/>
              </a:rPr>
              <a:t>Der Treibhauseffekt widerspricht dem 2. Gesetz der Thermodynamik.</a:t>
            </a:r>
            <a:endParaRPr sz="1800">
              <a:solidFill>
                <a:schemeClr val="lt1"/>
              </a:solidFill>
              <a:latin typeface="Calibri"/>
              <a:ea typeface="Calibri"/>
              <a:cs typeface="Calibri"/>
              <a:sym typeface="Calibri"/>
            </a:endParaRPr>
          </a:p>
        </p:txBody>
      </p:sp>
      <p:sp>
        <p:nvSpPr>
          <p:cNvPr id="240" name="Shape 240"/>
          <p:cNvSpPr txBox="1"/>
          <p:nvPr/>
        </p:nvSpPr>
        <p:spPr>
          <a:xfrm>
            <a:off x="1247168" y="3231160"/>
            <a:ext cx="3379200" cy="150964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Beim 2. Gesetz geht es um den Nettofluss der Energie und es verbietet nicht generell den Fluss von kalt nach warm.</a:t>
            </a:r>
            <a:endParaRPr/>
          </a:p>
        </p:txBody>
      </p:sp>
      <p:sp>
        <p:nvSpPr>
          <p:cNvPr id="245" name="Shape 245"/>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http://sks.to/thermo</a:t>
            </a:r>
            <a:endParaRPr sz="1200">
              <a:solidFill>
                <a:schemeClr val="lt1"/>
              </a:solidFill>
              <a:latin typeface="Calibri"/>
              <a:ea typeface="Calibri"/>
              <a:cs typeface="Calibri"/>
              <a:sym typeface="Calibri"/>
            </a:endParaRPr>
          </a:p>
        </p:txBody>
      </p:sp>
      <p:sp>
        <p:nvSpPr>
          <p:cNvPr id="10" name="Shape 96">
            <a:hlinkClick r:id="rId3" action="ppaction://hlinksldjump"/>
            <a:extLst>
              <a:ext uri="{FF2B5EF4-FFF2-40B4-BE49-F238E27FC236}">
                <a16:creationId xmlns:a16="http://schemas.microsoft.com/office/drawing/2014/main" id="{94F0CA37-ACB6-4D02-BCDB-204DBCF84513}"/>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2" name="Grafik 11">
            <a:extLst>
              <a:ext uri="{FF2B5EF4-FFF2-40B4-BE49-F238E27FC236}">
                <a16:creationId xmlns:a16="http://schemas.microsoft.com/office/drawing/2014/main" id="{0988D60A-9650-4CA9-AC80-EB464D2EF8BA}"/>
              </a:ext>
            </a:extLst>
          </p:cNvPr>
          <p:cNvPicPr>
            <a:picLocks noChangeAspect="1"/>
          </p:cNvPicPr>
          <p:nvPr/>
        </p:nvPicPr>
        <p:blipFill>
          <a:blip r:embed="rId4"/>
          <a:stretch>
            <a:fillRect/>
          </a:stretch>
        </p:blipFill>
        <p:spPr>
          <a:xfrm>
            <a:off x="4240871" y="4603068"/>
            <a:ext cx="651513" cy="481553"/>
          </a:xfrm>
          <a:prstGeom prst="rect">
            <a:avLst/>
          </a:prstGeom>
        </p:spPr>
      </p:pic>
      <p:pic>
        <p:nvPicPr>
          <p:cNvPr id="14" name="Shape 192">
            <a:extLst>
              <a:ext uri="{FF2B5EF4-FFF2-40B4-BE49-F238E27FC236}">
                <a16:creationId xmlns:a16="http://schemas.microsoft.com/office/drawing/2014/main" id="{213B09B4-D297-4D1D-8778-50CF11776C32}"/>
              </a:ext>
            </a:extLst>
          </p:cNvPr>
          <p:cNvPicPr preferRelativeResize="0"/>
          <p:nvPr/>
        </p:nvPicPr>
        <p:blipFill rotWithShape="1">
          <a:blip r:embed="rId5">
            <a:alphaModFix/>
          </a:blip>
          <a:srcRect/>
          <a:stretch/>
        </p:blipFill>
        <p:spPr>
          <a:xfrm>
            <a:off x="292590" y="3727921"/>
            <a:ext cx="786255" cy="786255"/>
          </a:xfrm>
          <a:prstGeom prst="rect">
            <a:avLst/>
          </a:prstGeom>
          <a:noFill/>
          <a:ln>
            <a:noFill/>
          </a:ln>
        </p:spPr>
      </p:pic>
      <p:pic>
        <p:nvPicPr>
          <p:cNvPr id="15" name="Shape 193">
            <a:extLst>
              <a:ext uri="{FF2B5EF4-FFF2-40B4-BE49-F238E27FC236}">
                <a16:creationId xmlns:a16="http://schemas.microsoft.com/office/drawing/2014/main" id="{746725B7-9709-463E-91F7-032F549F35D8}"/>
              </a:ext>
            </a:extLst>
          </p:cNvPr>
          <p:cNvPicPr preferRelativeResize="0"/>
          <p:nvPr/>
        </p:nvPicPr>
        <p:blipFill rotWithShape="1">
          <a:blip r:embed="rId6">
            <a:alphaModFix/>
          </a:blip>
          <a:srcRect/>
          <a:stretch/>
        </p:blipFill>
        <p:spPr>
          <a:xfrm>
            <a:off x="280397" y="2849545"/>
            <a:ext cx="786255" cy="779940"/>
          </a:xfrm>
          <a:prstGeom prst="rect">
            <a:avLst/>
          </a:prstGeom>
          <a:noFill/>
          <a:ln>
            <a:noFill/>
          </a:ln>
        </p:spPr>
      </p:pic>
      <p:sp>
        <p:nvSpPr>
          <p:cNvPr id="16" name="Shape 122">
            <a:extLst>
              <a:ext uri="{FF2B5EF4-FFF2-40B4-BE49-F238E27FC236}">
                <a16:creationId xmlns:a16="http://schemas.microsoft.com/office/drawing/2014/main" id="{21F7A7E2-53B3-41DC-9B17-020C86FF629D}"/>
              </a:ext>
            </a:extLst>
          </p:cNvPr>
          <p:cNvSpPr txBox="1"/>
          <p:nvPr/>
        </p:nvSpPr>
        <p:spPr>
          <a:xfrm>
            <a:off x="4816062" y="4274543"/>
            <a:ext cx="4140900" cy="239634"/>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100"/>
              <a:buNone/>
            </a:pPr>
            <a:r>
              <a:rPr lang="en-US" sz="1000">
                <a:solidFill>
                  <a:srgbClr val="D9D9D9"/>
                </a:solidFill>
                <a:latin typeface="Calibri"/>
                <a:ea typeface="Calibri"/>
                <a:cs typeface="Calibri"/>
                <a:sym typeface="Calibri"/>
              </a:rPr>
              <a:t>Skeptical Science - https://skepticalscience.com/graphics.php?g=304</a:t>
            </a:r>
            <a:endParaRPr sz="1000">
              <a:solidFill>
                <a:srgbClr val="D9D9D9"/>
              </a:solidFill>
              <a:latin typeface="Calibri"/>
              <a:ea typeface="Calibri"/>
              <a:cs typeface="Calibri"/>
              <a:sym typeface="Calibri"/>
            </a:endParaRPr>
          </a:p>
        </p:txBody>
      </p:sp>
      <p:pic>
        <p:nvPicPr>
          <p:cNvPr id="4" name="Grafik 3">
            <a:extLst>
              <a:ext uri="{FF2B5EF4-FFF2-40B4-BE49-F238E27FC236}">
                <a16:creationId xmlns:a16="http://schemas.microsoft.com/office/drawing/2014/main" id="{602FE37F-5B8F-4479-A787-4F2291F299C0}"/>
              </a:ext>
            </a:extLst>
          </p:cNvPr>
          <p:cNvPicPr>
            <a:picLocks noChangeAspect="1"/>
          </p:cNvPicPr>
          <p:nvPr/>
        </p:nvPicPr>
        <p:blipFill>
          <a:blip r:embed="rId7"/>
          <a:stretch>
            <a:fillRect/>
          </a:stretch>
        </p:blipFill>
        <p:spPr>
          <a:xfrm>
            <a:off x="5382494" y="897297"/>
            <a:ext cx="3475321" cy="3380293"/>
          </a:xfrm>
          <a:prstGeom prst="rect">
            <a:avLst/>
          </a:prstGeom>
        </p:spPr>
      </p:pic>
      <p:sp>
        <p:nvSpPr>
          <p:cNvPr id="17" name="Textfeld 16">
            <a:extLst>
              <a:ext uri="{FF2B5EF4-FFF2-40B4-BE49-F238E27FC236}">
                <a16:creationId xmlns:a16="http://schemas.microsoft.com/office/drawing/2014/main" id="{7C99634A-1120-4E64-9B27-4DA26E0B5CB1}"/>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Wir verursachen die globale Erwärmung</a:t>
            </a:r>
          </a:p>
        </p:txBody>
      </p:sp>
      <p:sp>
        <p:nvSpPr>
          <p:cNvPr id="18" name="Shape 191">
            <a:extLst>
              <a:ext uri="{FF2B5EF4-FFF2-40B4-BE49-F238E27FC236}">
                <a16:creationId xmlns:a16="http://schemas.microsoft.com/office/drawing/2014/main" id="{12E179AF-3B8C-4B7F-BF01-D462E415E0E4}"/>
              </a:ext>
            </a:extLst>
          </p:cNvPr>
          <p:cNvSpPr txBox="1"/>
          <p:nvPr/>
        </p:nvSpPr>
        <p:spPr>
          <a:xfrm>
            <a:off x="90536" y="4546501"/>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Verfälschte</a:t>
            </a:r>
            <a:br>
              <a:rPr lang="en-US" sz="1600" b="1">
                <a:solidFill>
                  <a:schemeClr val="lt1"/>
                </a:solidFill>
                <a:latin typeface="Calibri"/>
                <a:ea typeface="Calibri"/>
                <a:cs typeface="Calibri"/>
                <a:sym typeface="Calibri"/>
              </a:rPr>
            </a:br>
            <a:r>
              <a:rPr lang="en-US" sz="1600" b="1">
                <a:solidFill>
                  <a:schemeClr val="lt1"/>
                </a:solidFill>
                <a:latin typeface="Calibri"/>
                <a:ea typeface="Calibri"/>
                <a:cs typeface="Calibri"/>
                <a:sym typeface="Calibri"/>
              </a:rPr>
              <a:t>Darstellung</a:t>
            </a:r>
            <a:endParaRPr sz="16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p:nvPr/>
        </p:nvSpPr>
        <p:spPr>
          <a:xfrm>
            <a:off x="1233100" y="654397"/>
            <a:ext cx="36978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Wird mehr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 ausgestoßen, hat dies zur Folge, dass mehr Wärme hoch oben in der Atmosphäre gehalten wird, wo die Luft dünner ist. </a:t>
            </a:r>
            <a:endParaRPr/>
          </a:p>
        </p:txBody>
      </p:sp>
      <p:sp>
        <p:nvSpPr>
          <p:cNvPr id="251" name="Shape 251"/>
          <p:cNvSpPr txBox="1"/>
          <p:nvPr/>
        </p:nvSpPr>
        <p:spPr>
          <a:xfrm>
            <a:off x="1233100" y="2177156"/>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de-DE" sz="1800">
                <a:solidFill>
                  <a:schemeClr val="lt1"/>
                </a:solidFill>
                <a:latin typeface="Calibri"/>
                <a:ea typeface="Calibri"/>
                <a:cs typeface="Calibri"/>
                <a:sym typeface="Calibri"/>
              </a:rPr>
              <a:t>Der Treibhauseffekt ist gesättigt und mehr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 hinzuzufügen hat keine Auswirkungen mehr.</a:t>
            </a:r>
            <a:endParaRPr sz="1800">
              <a:solidFill>
                <a:schemeClr val="lt1"/>
              </a:solidFill>
              <a:latin typeface="Calibri"/>
              <a:ea typeface="Calibri"/>
              <a:cs typeface="Calibri"/>
              <a:sym typeface="Calibri"/>
            </a:endParaRPr>
          </a:p>
        </p:txBody>
      </p:sp>
      <p:sp>
        <p:nvSpPr>
          <p:cNvPr id="252" name="Shape 252"/>
          <p:cNvSpPr txBox="1"/>
          <p:nvPr/>
        </p:nvSpPr>
        <p:spPr>
          <a:xfrm>
            <a:off x="1233100" y="3442180"/>
            <a:ext cx="3379200" cy="12634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Betrachtet die Atmosphäre als eine einzige Schicht obwohl sie aus mehreren Schichten besteht.</a:t>
            </a:r>
            <a:endParaRPr/>
          </a:p>
        </p:txBody>
      </p:sp>
      <p:sp>
        <p:nvSpPr>
          <p:cNvPr id="257" name="Shape 257"/>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http://sks.to/saturate</a:t>
            </a:r>
            <a:endParaRPr sz="1200">
              <a:solidFill>
                <a:schemeClr val="lt1"/>
              </a:solidFill>
              <a:latin typeface="Calibri"/>
              <a:ea typeface="Calibri"/>
              <a:cs typeface="Calibri"/>
              <a:sym typeface="Calibri"/>
            </a:endParaRPr>
          </a:p>
        </p:txBody>
      </p:sp>
      <p:sp>
        <p:nvSpPr>
          <p:cNvPr id="10" name="Shape 96">
            <a:hlinkClick r:id="rId3" action="ppaction://hlinksldjump"/>
            <a:extLst>
              <a:ext uri="{FF2B5EF4-FFF2-40B4-BE49-F238E27FC236}">
                <a16:creationId xmlns:a16="http://schemas.microsoft.com/office/drawing/2014/main" id="{1011E020-CC82-4A85-9720-93137B019A16}"/>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3" name="Grafik 12">
            <a:extLst>
              <a:ext uri="{FF2B5EF4-FFF2-40B4-BE49-F238E27FC236}">
                <a16:creationId xmlns:a16="http://schemas.microsoft.com/office/drawing/2014/main" id="{DECA60D6-E462-4714-937F-E573FB52D190}"/>
              </a:ext>
            </a:extLst>
          </p:cNvPr>
          <p:cNvPicPr>
            <a:picLocks noChangeAspect="1"/>
          </p:cNvPicPr>
          <p:nvPr/>
        </p:nvPicPr>
        <p:blipFill>
          <a:blip r:embed="rId4"/>
          <a:stretch>
            <a:fillRect/>
          </a:stretch>
        </p:blipFill>
        <p:spPr>
          <a:xfrm>
            <a:off x="5457622" y="771701"/>
            <a:ext cx="3407554" cy="3530226"/>
          </a:xfrm>
          <a:prstGeom prst="rect">
            <a:avLst/>
          </a:prstGeom>
        </p:spPr>
      </p:pic>
      <p:sp>
        <p:nvSpPr>
          <p:cNvPr id="14" name="Rechteck 13">
            <a:extLst>
              <a:ext uri="{FF2B5EF4-FFF2-40B4-BE49-F238E27FC236}">
                <a16:creationId xmlns:a16="http://schemas.microsoft.com/office/drawing/2014/main" id="{5D495765-C42F-435F-8396-8B93BFF57D9C}"/>
              </a:ext>
            </a:extLst>
          </p:cNvPr>
          <p:cNvSpPr/>
          <p:nvPr/>
        </p:nvSpPr>
        <p:spPr>
          <a:xfrm>
            <a:off x="4933216" y="4238620"/>
            <a:ext cx="4020438" cy="246221"/>
          </a:xfrm>
          <a:prstGeom prst="rect">
            <a:avLst/>
          </a:prstGeom>
        </p:spPr>
        <p:txBody>
          <a:bodyPr wrap="square">
            <a:spAutoFit/>
          </a:bodyPr>
          <a:lstStyle/>
          <a:p>
            <a:pPr algn="r"/>
            <a:r>
              <a:rPr lang="de-DE" sz="1000" err="1">
                <a:solidFill>
                  <a:srgbClr val="D9D9D9"/>
                </a:solidFill>
                <a:latin typeface="Calibri" panose="020F0502020204030204" pitchFamily="34" charset="0"/>
              </a:rPr>
              <a:t>Skeptical</a:t>
            </a:r>
            <a:r>
              <a:rPr lang="de-DE" sz="1000">
                <a:solidFill>
                  <a:srgbClr val="D9D9D9"/>
                </a:solidFill>
                <a:latin typeface="Calibri" panose="020F0502020204030204" pitchFamily="34" charset="0"/>
              </a:rPr>
              <a:t> Science: https://skepticalscience.com/graphics.php?g=104</a:t>
            </a:r>
            <a:endParaRPr lang="de-DE" sz="1000"/>
          </a:p>
        </p:txBody>
      </p:sp>
      <p:pic>
        <p:nvPicPr>
          <p:cNvPr id="15" name="Grafik 14">
            <a:extLst>
              <a:ext uri="{FF2B5EF4-FFF2-40B4-BE49-F238E27FC236}">
                <a16:creationId xmlns:a16="http://schemas.microsoft.com/office/drawing/2014/main" id="{45F2D999-D518-45E7-A16F-81C1C8EC98A5}"/>
              </a:ext>
            </a:extLst>
          </p:cNvPr>
          <p:cNvPicPr>
            <a:picLocks noChangeAspect="1"/>
          </p:cNvPicPr>
          <p:nvPr/>
        </p:nvPicPr>
        <p:blipFill>
          <a:blip r:embed="rId5"/>
          <a:stretch>
            <a:fillRect/>
          </a:stretch>
        </p:blipFill>
        <p:spPr>
          <a:xfrm>
            <a:off x="4240871" y="4603068"/>
            <a:ext cx="651513" cy="481553"/>
          </a:xfrm>
          <a:prstGeom prst="rect">
            <a:avLst/>
          </a:prstGeom>
        </p:spPr>
      </p:pic>
      <p:pic>
        <p:nvPicPr>
          <p:cNvPr id="20" name="Shape 533" descr="oversimplification-fmf.png">
            <a:extLst>
              <a:ext uri="{FF2B5EF4-FFF2-40B4-BE49-F238E27FC236}">
                <a16:creationId xmlns:a16="http://schemas.microsoft.com/office/drawing/2014/main" id="{C95D6572-5927-474D-9D4F-0FD398C3A32A}"/>
              </a:ext>
            </a:extLst>
          </p:cNvPr>
          <p:cNvPicPr preferRelativeResize="0"/>
          <p:nvPr/>
        </p:nvPicPr>
        <p:blipFill rotWithShape="1">
          <a:blip r:embed="rId6">
            <a:alphaModFix/>
          </a:blip>
          <a:srcRect t="367" b="367"/>
          <a:stretch/>
        </p:blipFill>
        <p:spPr>
          <a:xfrm>
            <a:off x="301178" y="3744876"/>
            <a:ext cx="810608" cy="804661"/>
          </a:xfrm>
          <a:prstGeom prst="rect">
            <a:avLst/>
          </a:prstGeom>
          <a:noFill/>
          <a:ln>
            <a:noFill/>
          </a:ln>
        </p:spPr>
      </p:pic>
      <p:pic>
        <p:nvPicPr>
          <p:cNvPr id="21" name="Shape 534">
            <a:extLst>
              <a:ext uri="{FF2B5EF4-FFF2-40B4-BE49-F238E27FC236}">
                <a16:creationId xmlns:a16="http://schemas.microsoft.com/office/drawing/2014/main" id="{4FEDA8FD-8678-4047-9B76-549AFC5312A9}"/>
              </a:ext>
            </a:extLst>
          </p:cNvPr>
          <p:cNvPicPr preferRelativeResize="0"/>
          <p:nvPr/>
        </p:nvPicPr>
        <p:blipFill rotWithShape="1">
          <a:blip r:embed="rId7">
            <a:alphaModFix/>
          </a:blip>
          <a:srcRect/>
          <a:stretch/>
        </p:blipFill>
        <p:spPr>
          <a:xfrm>
            <a:off x="301178" y="2835693"/>
            <a:ext cx="786255" cy="779940"/>
          </a:xfrm>
          <a:prstGeom prst="rect">
            <a:avLst/>
          </a:prstGeom>
          <a:noFill/>
          <a:ln>
            <a:noFill/>
          </a:ln>
        </p:spPr>
      </p:pic>
      <p:sp>
        <p:nvSpPr>
          <p:cNvPr id="16" name="Textfeld 15">
            <a:extLst>
              <a:ext uri="{FF2B5EF4-FFF2-40B4-BE49-F238E27FC236}">
                <a16:creationId xmlns:a16="http://schemas.microsoft.com/office/drawing/2014/main" id="{D77D3FD1-DCDF-4347-BB14-B61CD26F7F30}"/>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Wir verursachen die globale Erwärmung</a:t>
            </a:r>
          </a:p>
        </p:txBody>
      </p:sp>
      <p:sp>
        <p:nvSpPr>
          <p:cNvPr id="17" name="Shape 532">
            <a:extLst>
              <a:ext uri="{FF2B5EF4-FFF2-40B4-BE49-F238E27FC236}">
                <a16:creationId xmlns:a16="http://schemas.microsoft.com/office/drawing/2014/main" id="{4CBCFC6C-A8FF-40A7-94BF-B3B6978A796C}"/>
              </a:ext>
            </a:extLst>
          </p:cNvPr>
          <p:cNvSpPr txBox="1"/>
          <p:nvPr/>
        </p:nvSpPr>
        <p:spPr>
          <a:xfrm>
            <a:off x="-34635" y="4549628"/>
            <a:ext cx="1461655"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Übermäßige</a:t>
            </a:r>
            <a:endParaRPr sz="1600" b="1">
              <a:solidFill>
                <a:schemeClr val="lt1"/>
              </a:solidFill>
              <a:latin typeface="Calibri"/>
              <a:ea typeface="Calibri"/>
              <a:cs typeface="Calibri"/>
              <a:sym typeface="Calibri"/>
            </a:endParaRPr>
          </a:p>
          <a:p>
            <a:pPr marL="0" marR="0" lvl="0" indent="0" algn="ctr" rtl="0">
              <a:spcBef>
                <a:spcPts val="0"/>
              </a:spcBef>
              <a:spcAft>
                <a:spcPts val="0"/>
              </a:spcAft>
              <a:buNone/>
            </a:pPr>
            <a:r>
              <a:rPr lang="en-US" sz="1600" b="1">
                <a:solidFill>
                  <a:schemeClr val="lt1"/>
                </a:solidFill>
                <a:latin typeface="Calibri"/>
                <a:ea typeface="Calibri"/>
                <a:cs typeface="Calibri"/>
                <a:sym typeface="Calibri"/>
              </a:rPr>
              <a:t>Vereinfachung</a:t>
            </a:r>
            <a:endParaRPr sz="16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p:nvPr/>
        </p:nvSpPr>
        <p:spPr>
          <a:xfrm>
            <a:off x="1247167" y="612193"/>
            <a:ext cx="38523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Eisbohrkerne zeigen, dass Ozeane mehr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 freisetzen wenn es wärmer wird. Mit dem Treibhauseffekt stellt dies eine sich verstärkende Rück-kopplung dar.</a:t>
            </a:r>
            <a:endParaRPr/>
          </a:p>
        </p:txBody>
      </p:sp>
      <p:sp>
        <p:nvSpPr>
          <p:cNvPr id="263" name="Shape 263"/>
          <p:cNvSpPr txBox="1"/>
          <p:nvPr/>
        </p:nvSpPr>
        <p:spPr>
          <a:xfrm>
            <a:off x="1251419" y="2289700"/>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en-US" sz="1800">
                <a:solidFill>
                  <a:schemeClr val="lt1"/>
                </a:solidFill>
                <a:latin typeface="Calibri"/>
                <a:ea typeface="Calibri"/>
                <a:cs typeface="Calibri"/>
                <a:sym typeface="Calibri"/>
              </a:rPr>
              <a:t>D</a:t>
            </a:r>
            <a:r>
              <a:rPr lang="de-DE" sz="1800">
                <a:solidFill>
                  <a:schemeClr val="lt1"/>
                </a:solidFill>
                <a:latin typeface="Calibri"/>
                <a:ea typeface="Calibri"/>
                <a:cs typeface="Calibri"/>
                <a:sym typeface="Calibri"/>
              </a:rPr>
              <a:t>ass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 den Temperaturen folgt, beweist, dass der Treibhauseffekt gering ist.</a:t>
            </a:r>
            <a:endParaRPr sz="1800">
              <a:solidFill>
                <a:schemeClr val="lt1"/>
              </a:solidFill>
              <a:latin typeface="Calibri"/>
              <a:ea typeface="Calibri"/>
              <a:cs typeface="Calibri"/>
              <a:sym typeface="Calibri"/>
            </a:endParaRPr>
          </a:p>
        </p:txBody>
      </p:sp>
      <p:sp>
        <p:nvSpPr>
          <p:cNvPr id="264" name="Shape 264"/>
          <p:cNvSpPr txBox="1"/>
          <p:nvPr/>
        </p:nvSpPr>
        <p:spPr>
          <a:xfrm>
            <a:off x="1263471" y="3414044"/>
            <a:ext cx="3479575" cy="136339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Es ist nicht entweder-oder sondern beides.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 führt zu Erwärmung und Erwärmung führt zum Anstieg von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a:t>
            </a:r>
            <a:endParaRPr/>
          </a:p>
        </p:txBody>
      </p:sp>
      <p:sp>
        <p:nvSpPr>
          <p:cNvPr id="265" name="Shape 265"/>
          <p:cNvSpPr txBox="1"/>
          <p:nvPr/>
        </p:nvSpPr>
        <p:spPr>
          <a:xfrm>
            <a:off x="-91443" y="4531307"/>
            <a:ext cx="1519312" cy="61219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b="1">
                <a:solidFill>
                  <a:schemeClr val="lt1"/>
                </a:solidFill>
                <a:latin typeface="Calibri"/>
                <a:ea typeface="Calibri"/>
                <a:cs typeface="Calibri"/>
                <a:sym typeface="Calibri"/>
              </a:rPr>
              <a:t>Falsche Gegen-sätzlichkeit</a:t>
            </a:r>
            <a:endParaRPr sz="1500" b="1">
              <a:solidFill>
                <a:schemeClr val="lt1"/>
              </a:solidFill>
              <a:latin typeface="Calibri"/>
              <a:ea typeface="Calibri"/>
              <a:cs typeface="Calibri"/>
              <a:sym typeface="Calibri"/>
            </a:endParaRPr>
          </a:p>
        </p:txBody>
      </p:sp>
      <p:pic>
        <p:nvPicPr>
          <p:cNvPr id="266" name="Shape 266" descr="falsedichotomy-fmf.png"/>
          <p:cNvPicPr preferRelativeResize="0"/>
          <p:nvPr/>
        </p:nvPicPr>
        <p:blipFill rotWithShape="1">
          <a:blip r:embed="rId3">
            <a:alphaModFix/>
          </a:blip>
          <a:srcRect t="748" b="758"/>
          <a:stretch/>
        </p:blipFill>
        <p:spPr>
          <a:xfrm>
            <a:off x="262818" y="3726565"/>
            <a:ext cx="810608" cy="804661"/>
          </a:xfrm>
          <a:prstGeom prst="rect">
            <a:avLst/>
          </a:prstGeom>
          <a:noFill/>
          <a:ln>
            <a:noFill/>
          </a:ln>
        </p:spPr>
      </p:pic>
      <p:pic>
        <p:nvPicPr>
          <p:cNvPr id="267" name="Shape 267"/>
          <p:cNvPicPr preferRelativeResize="0"/>
          <p:nvPr/>
        </p:nvPicPr>
        <p:blipFill rotWithShape="1">
          <a:blip r:embed="rId4">
            <a:alphaModFix/>
          </a:blip>
          <a:srcRect/>
          <a:stretch/>
        </p:blipFill>
        <p:spPr>
          <a:xfrm>
            <a:off x="274995" y="2824309"/>
            <a:ext cx="786255" cy="779940"/>
          </a:xfrm>
          <a:prstGeom prst="rect">
            <a:avLst/>
          </a:prstGeom>
          <a:noFill/>
          <a:ln>
            <a:noFill/>
          </a:ln>
        </p:spPr>
      </p:pic>
      <p:sp>
        <p:nvSpPr>
          <p:cNvPr id="269" name="Shape 269"/>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http://sks.to/lag-de</a:t>
            </a:r>
            <a:endParaRPr sz="1200">
              <a:solidFill>
                <a:schemeClr val="lt1"/>
              </a:solidFill>
              <a:latin typeface="Calibri"/>
              <a:ea typeface="Calibri"/>
              <a:cs typeface="Calibri"/>
              <a:sym typeface="Calibri"/>
            </a:endParaRPr>
          </a:p>
        </p:txBody>
      </p:sp>
      <p:pic>
        <p:nvPicPr>
          <p:cNvPr id="270" name="Shape 270" descr="Milankovitch_Cycles_400000.gif"/>
          <p:cNvPicPr preferRelativeResize="0"/>
          <p:nvPr/>
        </p:nvPicPr>
        <p:blipFill>
          <a:blip r:embed="rId5">
            <a:alphaModFix/>
          </a:blip>
          <a:stretch>
            <a:fillRect/>
          </a:stretch>
        </p:blipFill>
        <p:spPr>
          <a:xfrm>
            <a:off x="4844893" y="1523999"/>
            <a:ext cx="4021053" cy="1840807"/>
          </a:xfrm>
          <a:prstGeom prst="rect">
            <a:avLst/>
          </a:prstGeom>
          <a:noFill/>
          <a:ln>
            <a:noFill/>
          </a:ln>
        </p:spPr>
      </p:pic>
      <p:sp>
        <p:nvSpPr>
          <p:cNvPr id="11" name="Shape 96">
            <a:hlinkClick r:id="rId6" action="ppaction://hlinksldjump"/>
            <a:extLst>
              <a:ext uri="{FF2B5EF4-FFF2-40B4-BE49-F238E27FC236}">
                <a16:creationId xmlns:a16="http://schemas.microsoft.com/office/drawing/2014/main" id="{506E0C73-2EFA-4DCF-8704-B6B092FB5F9A}"/>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Rechteck 11">
            <a:extLst>
              <a:ext uri="{FF2B5EF4-FFF2-40B4-BE49-F238E27FC236}">
                <a16:creationId xmlns:a16="http://schemas.microsoft.com/office/drawing/2014/main" id="{B90DEF8B-ED5C-40AD-B761-B74BC065594C}"/>
              </a:ext>
            </a:extLst>
          </p:cNvPr>
          <p:cNvSpPr/>
          <p:nvPr/>
        </p:nvSpPr>
        <p:spPr>
          <a:xfrm>
            <a:off x="4933216" y="3343939"/>
            <a:ext cx="4020438" cy="400110"/>
          </a:xfrm>
          <a:prstGeom prst="rect">
            <a:avLst/>
          </a:prstGeom>
        </p:spPr>
        <p:txBody>
          <a:bodyPr wrap="square">
            <a:spAutoFit/>
          </a:bodyPr>
          <a:lstStyle/>
          <a:p>
            <a:pPr algn="r"/>
            <a:r>
              <a:rPr lang="en-US" sz="1000">
                <a:solidFill>
                  <a:srgbClr val="D9D9D9"/>
                </a:solidFill>
                <a:latin typeface="Calibri" panose="020F0502020204030204" pitchFamily="34" charset="0"/>
              </a:rPr>
              <a:t>Kohlendioxid-Konzentrationen basierend auf dem antarktischen Vostok-Eisbohrkern (Petit 2000) und Temperaturänderungen (</a:t>
            </a:r>
            <a:r>
              <a:rPr lang="en-US" sz="1000" err="1">
                <a:solidFill>
                  <a:srgbClr val="D9D9D9"/>
                </a:solidFill>
                <a:latin typeface="Calibri" panose="020F0502020204030204" pitchFamily="34" charset="0"/>
              </a:rPr>
              <a:t>Barnola</a:t>
            </a:r>
            <a:r>
              <a:rPr lang="en-US" sz="1000">
                <a:solidFill>
                  <a:srgbClr val="D9D9D9"/>
                </a:solidFill>
                <a:latin typeface="Calibri" panose="020F0502020204030204" pitchFamily="34" charset="0"/>
              </a:rPr>
              <a:t> 2003)</a:t>
            </a:r>
            <a:endParaRPr lang="de-DE" sz="1000"/>
          </a:p>
        </p:txBody>
      </p:sp>
      <p:pic>
        <p:nvPicPr>
          <p:cNvPr id="14" name="Grafik 13">
            <a:extLst>
              <a:ext uri="{FF2B5EF4-FFF2-40B4-BE49-F238E27FC236}">
                <a16:creationId xmlns:a16="http://schemas.microsoft.com/office/drawing/2014/main" id="{B118DA3F-E76F-4621-AB09-6974C8354B6D}"/>
              </a:ext>
            </a:extLst>
          </p:cNvPr>
          <p:cNvPicPr>
            <a:picLocks noChangeAspect="1"/>
          </p:cNvPicPr>
          <p:nvPr/>
        </p:nvPicPr>
        <p:blipFill>
          <a:blip r:embed="rId7"/>
          <a:stretch>
            <a:fillRect/>
          </a:stretch>
        </p:blipFill>
        <p:spPr>
          <a:xfrm>
            <a:off x="4240871" y="4603068"/>
            <a:ext cx="651513" cy="481553"/>
          </a:xfrm>
          <a:prstGeom prst="rect">
            <a:avLst/>
          </a:prstGeom>
        </p:spPr>
      </p:pic>
      <p:sp>
        <p:nvSpPr>
          <p:cNvPr id="15" name="Textfeld 14">
            <a:extLst>
              <a:ext uri="{FF2B5EF4-FFF2-40B4-BE49-F238E27FC236}">
                <a16:creationId xmlns:a16="http://schemas.microsoft.com/office/drawing/2014/main" id="{044FF3F6-A8F1-450C-A993-467C335FFC14}"/>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Wir verursachen die globale Erwärmung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7" name="Text Placeholder 6">
            <a:extLst>
              <a:ext uri="{FF2B5EF4-FFF2-40B4-BE49-F238E27FC236}">
                <a16:creationId xmlns:a16="http://schemas.microsoft.com/office/drawing/2014/main" id="{7A7FB052-D533-4577-BA8B-0D0C9293B088}"/>
              </a:ext>
            </a:extLst>
          </p:cNvPr>
          <p:cNvSpPr txBox="1">
            <a:spLocks/>
          </p:cNvSpPr>
          <p:nvPr/>
        </p:nvSpPr>
        <p:spPr>
          <a:xfrm>
            <a:off x="959063" y="4599667"/>
            <a:ext cx="7216562" cy="2127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a:t>Attribution 1</a:t>
            </a:r>
            <a:endParaRPr lang="en-US" sz="1200" dirty="0"/>
          </a:p>
        </p:txBody>
      </p:sp>
      <p:pic>
        <p:nvPicPr>
          <p:cNvPr id="8" name="Grafik 7">
            <a:extLst>
              <a:ext uri="{FF2B5EF4-FFF2-40B4-BE49-F238E27FC236}">
                <a16:creationId xmlns:a16="http://schemas.microsoft.com/office/drawing/2014/main" id="{BE94F351-DCDB-4884-B096-B76F52A9B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feld 8">
            <a:extLst>
              <a:ext uri="{FF2B5EF4-FFF2-40B4-BE49-F238E27FC236}">
                <a16:creationId xmlns:a16="http://schemas.microsoft.com/office/drawing/2014/main" id="{716703AB-7C0A-4FC6-943F-E92E31919AEC}"/>
              </a:ext>
            </a:extLst>
          </p:cNvPr>
          <p:cNvSpPr txBox="1"/>
          <p:nvPr/>
        </p:nvSpPr>
        <p:spPr>
          <a:xfrm>
            <a:off x="1476527" y="2340917"/>
            <a:ext cx="855125" cy="461665"/>
          </a:xfrm>
          <a:prstGeom prst="rect">
            <a:avLst/>
          </a:prstGeom>
          <a:noFill/>
        </p:spPr>
        <p:txBody>
          <a:bodyPr wrap="square" rtlCol="0">
            <a:spAutoFit/>
          </a:bodyPr>
          <a:lstStyle/>
          <a:p>
            <a:pPr algn="ctr"/>
            <a:r>
              <a:rPr lang="de-DE" sz="1200">
                <a:solidFill>
                  <a:schemeClr val="bg1"/>
                </a:solidFill>
              </a:rPr>
              <a:t>Falsche</a:t>
            </a:r>
            <a:br>
              <a:rPr lang="de-DE" sz="1200">
                <a:solidFill>
                  <a:schemeClr val="bg1"/>
                </a:solidFill>
              </a:rPr>
            </a:br>
            <a:r>
              <a:rPr lang="de-DE" sz="1200">
                <a:solidFill>
                  <a:schemeClr val="bg1"/>
                </a:solidFill>
              </a:rPr>
              <a:t>Experten</a:t>
            </a:r>
          </a:p>
        </p:txBody>
      </p:sp>
      <p:sp>
        <p:nvSpPr>
          <p:cNvPr id="10" name="Textfeld 9">
            <a:extLst>
              <a:ext uri="{FF2B5EF4-FFF2-40B4-BE49-F238E27FC236}">
                <a16:creationId xmlns:a16="http://schemas.microsoft.com/office/drawing/2014/main" id="{B6D7A75E-EA0A-4AC1-8587-306E80203D40}"/>
              </a:ext>
            </a:extLst>
          </p:cNvPr>
          <p:cNvSpPr txBox="1"/>
          <p:nvPr/>
        </p:nvSpPr>
        <p:spPr>
          <a:xfrm>
            <a:off x="2699270" y="2339987"/>
            <a:ext cx="1130082" cy="461665"/>
          </a:xfrm>
          <a:prstGeom prst="rect">
            <a:avLst/>
          </a:prstGeom>
          <a:noFill/>
        </p:spPr>
        <p:txBody>
          <a:bodyPr wrap="square" rtlCol="0">
            <a:spAutoFit/>
          </a:bodyPr>
          <a:lstStyle/>
          <a:p>
            <a:pPr algn="ctr"/>
            <a:r>
              <a:rPr lang="de-DE" sz="1200">
                <a:solidFill>
                  <a:schemeClr val="bg1"/>
                </a:solidFill>
              </a:rPr>
              <a:t>Logische</a:t>
            </a:r>
            <a:br>
              <a:rPr lang="de-DE" sz="1200">
                <a:solidFill>
                  <a:schemeClr val="bg1"/>
                </a:solidFill>
              </a:rPr>
            </a:br>
            <a:r>
              <a:rPr lang="de-DE" sz="1200">
                <a:solidFill>
                  <a:schemeClr val="bg1"/>
                </a:solidFill>
              </a:rPr>
              <a:t>Trugschlüsse</a:t>
            </a:r>
          </a:p>
        </p:txBody>
      </p:sp>
      <p:sp>
        <p:nvSpPr>
          <p:cNvPr id="11" name="Textfeld 10">
            <a:extLst>
              <a:ext uri="{FF2B5EF4-FFF2-40B4-BE49-F238E27FC236}">
                <a16:creationId xmlns:a16="http://schemas.microsoft.com/office/drawing/2014/main" id="{154488F2-FB81-4418-B426-C16BC3C02E1B}"/>
              </a:ext>
            </a:extLst>
          </p:cNvPr>
          <p:cNvSpPr txBox="1"/>
          <p:nvPr/>
        </p:nvSpPr>
        <p:spPr>
          <a:xfrm>
            <a:off x="4114798" y="2350215"/>
            <a:ext cx="1064761" cy="461665"/>
          </a:xfrm>
          <a:prstGeom prst="rect">
            <a:avLst/>
          </a:prstGeom>
          <a:noFill/>
        </p:spPr>
        <p:txBody>
          <a:bodyPr wrap="square" rtlCol="0">
            <a:spAutoFit/>
          </a:bodyPr>
          <a:lstStyle/>
          <a:p>
            <a:pPr algn="ctr"/>
            <a:r>
              <a:rPr lang="de-DE" sz="1200">
                <a:solidFill>
                  <a:schemeClr val="bg1"/>
                </a:solidFill>
              </a:rPr>
              <a:t>Unmögliche</a:t>
            </a:r>
            <a:br>
              <a:rPr lang="de-DE" sz="1200">
                <a:solidFill>
                  <a:schemeClr val="bg1"/>
                </a:solidFill>
              </a:rPr>
            </a:br>
            <a:r>
              <a:rPr lang="de-DE" sz="1200">
                <a:solidFill>
                  <a:schemeClr val="bg1"/>
                </a:solidFill>
              </a:rPr>
              <a:t>Erwartungen</a:t>
            </a:r>
          </a:p>
        </p:txBody>
      </p:sp>
      <p:sp>
        <p:nvSpPr>
          <p:cNvPr id="12" name="Textfeld 11">
            <a:extLst>
              <a:ext uri="{FF2B5EF4-FFF2-40B4-BE49-F238E27FC236}">
                <a16:creationId xmlns:a16="http://schemas.microsoft.com/office/drawing/2014/main" id="{29A7A39B-58ED-4C4A-AC54-8A044D1E7332}"/>
              </a:ext>
            </a:extLst>
          </p:cNvPr>
          <p:cNvSpPr txBox="1"/>
          <p:nvPr/>
        </p:nvSpPr>
        <p:spPr>
          <a:xfrm>
            <a:off x="5599938" y="2371695"/>
            <a:ext cx="853023" cy="461665"/>
          </a:xfrm>
          <a:prstGeom prst="rect">
            <a:avLst/>
          </a:prstGeom>
          <a:noFill/>
        </p:spPr>
        <p:txBody>
          <a:bodyPr wrap="square" rtlCol="0">
            <a:spAutoFit/>
          </a:bodyPr>
          <a:lstStyle/>
          <a:p>
            <a:pPr algn="ctr"/>
            <a:r>
              <a:rPr lang="de-DE" sz="1200">
                <a:solidFill>
                  <a:schemeClr val="bg1"/>
                </a:solidFill>
              </a:rPr>
              <a:t>Rosinen-</a:t>
            </a:r>
            <a:br>
              <a:rPr lang="de-DE" sz="1200">
                <a:solidFill>
                  <a:schemeClr val="bg1"/>
                </a:solidFill>
              </a:rPr>
            </a:br>
            <a:r>
              <a:rPr lang="de-DE" sz="1200">
                <a:solidFill>
                  <a:schemeClr val="bg1"/>
                </a:solidFill>
              </a:rPr>
              <a:t>pickerei</a:t>
            </a:r>
          </a:p>
        </p:txBody>
      </p:sp>
      <p:sp>
        <p:nvSpPr>
          <p:cNvPr id="13" name="Textfeld 12">
            <a:extLst>
              <a:ext uri="{FF2B5EF4-FFF2-40B4-BE49-F238E27FC236}">
                <a16:creationId xmlns:a16="http://schemas.microsoft.com/office/drawing/2014/main" id="{D03CF89E-5CDE-4B9E-A1BD-454E975F1BD2}"/>
              </a:ext>
            </a:extLst>
          </p:cNvPr>
          <p:cNvSpPr txBox="1"/>
          <p:nvPr/>
        </p:nvSpPr>
        <p:spPr>
          <a:xfrm>
            <a:off x="6772090" y="2383969"/>
            <a:ext cx="1284328" cy="461665"/>
          </a:xfrm>
          <a:prstGeom prst="rect">
            <a:avLst/>
          </a:prstGeom>
          <a:noFill/>
        </p:spPr>
        <p:txBody>
          <a:bodyPr wrap="square" rtlCol="0">
            <a:spAutoFit/>
          </a:bodyPr>
          <a:lstStyle/>
          <a:p>
            <a:pPr algn="ctr"/>
            <a:r>
              <a:rPr lang="de-DE" sz="1200">
                <a:solidFill>
                  <a:schemeClr val="bg1"/>
                </a:solidFill>
              </a:rPr>
              <a:t>Verschwörungs-</a:t>
            </a:r>
            <a:br>
              <a:rPr lang="de-DE" sz="1200">
                <a:solidFill>
                  <a:schemeClr val="bg1"/>
                </a:solidFill>
              </a:rPr>
            </a:br>
            <a:r>
              <a:rPr lang="de-DE" sz="1200">
                <a:solidFill>
                  <a:schemeClr val="bg1"/>
                </a:solidFill>
              </a:rPr>
              <a:t>theorien</a:t>
            </a:r>
          </a:p>
        </p:txBody>
      </p:sp>
      <p:sp>
        <p:nvSpPr>
          <p:cNvPr id="14" name="Textfeld 13">
            <a:extLst>
              <a:ext uri="{FF2B5EF4-FFF2-40B4-BE49-F238E27FC236}">
                <a16:creationId xmlns:a16="http://schemas.microsoft.com/office/drawing/2014/main" id="{4769DB94-AF9A-437D-BD46-21D7ECC0918C}"/>
              </a:ext>
            </a:extLst>
          </p:cNvPr>
          <p:cNvSpPr txBox="1"/>
          <p:nvPr/>
        </p:nvSpPr>
        <p:spPr>
          <a:xfrm>
            <a:off x="1405353" y="3990724"/>
            <a:ext cx="1018727" cy="461665"/>
          </a:xfrm>
          <a:prstGeom prst="rect">
            <a:avLst/>
          </a:prstGeom>
          <a:noFill/>
        </p:spPr>
        <p:txBody>
          <a:bodyPr wrap="square" rtlCol="0">
            <a:spAutoFit/>
          </a:bodyPr>
          <a:lstStyle/>
          <a:p>
            <a:pPr algn="ctr"/>
            <a:r>
              <a:rPr lang="de-DE" sz="1200">
                <a:solidFill>
                  <a:schemeClr val="bg1"/>
                </a:solidFill>
              </a:rPr>
              <a:t>Aufgeblähte</a:t>
            </a:r>
            <a:br>
              <a:rPr lang="de-DE" sz="1200">
                <a:solidFill>
                  <a:schemeClr val="bg1"/>
                </a:solidFill>
              </a:rPr>
            </a:br>
            <a:r>
              <a:rPr lang="de-DE" sz="1200">
                <a:solidFill>
                  <a:schemeClr val="bg1"/>
                </a:solidFill>
              </a:rPr>
              <a:t>Minderheit</a:t>
            </a:r>
          </a:p>
        </p:txBody>
      </p:sp>
      <p:sp>
        <p:nvSpPr>
          <p:cNvPr id="15" name="Textfeld 14">
            <a:extLst>
              <a:ext uri="{FF2B5EF4-FFF2-40B4-BE49-F238E27FC236}">
                <a16:creationId xmlns:a16="http://schemas.microsoft.com/office/drawing/2014/main" id="{C994BEE8-EE53-45DA-B758-C0BC19691177}"/>
              </a:ext>
            </a:extLst>
          </p:cNvPr>
          <p:cNvSpPr txBox="1"/>
          <p:nvPr/>
        </p:nvSpPr>
        <p:spPr>
          <a:xfrm>
            <a:off x="2670200" y="4003334"/>
            <a:ext cx="1221495" cy="461665"/>
          </a:xfrm>
          <a:prstGeom prst="rect">
            <a:avLst/>
          </a:prstGeom>
          <a:noFill/>
        </p:spPr>
        <p:txBody>
          <a:bodyPr wrap="square" rtlCol="0">
            <a:spAutoFit/>
          </a:bodyPr>
          <a:lstStyle/>
          <a:p>
            <a:pPr algn="ctr"/>
            <a:r>
              <a:rPr lang="de-DE" sz="1200">
                <a:solidFill>
                  <a:schemeClr val="bg1"/>
                </a:solidFill>
              </a:rPr>
              <a:t>Falsche Fährte</a:t>
            </a:r>
            <a:br>
              <a:rPr lang="de-DE" sz="1200">
                <a:solidFill>
                  <a:schemeClr val="bg1"/>
                </a:solidFill>
              </a:rPr>
            </a:br>
            <a:r>
              <a:rPr lang="de-DE" sz="1200">
                <a:solidFill>
                  <a:schemeClr val="bg1"/>
                </a:solidFill>
              </a:rPr>
              <a:t>(„Red Herring“)</a:t>
            </a:r>
          </a:p>
        </p:txBody>
      </p:sp>
      <p:sp>
        <p:nvSpPr>
          <p:cNvPr id="16" name="Textfeld 15">
            <a:extLst>
              <a:ext uri="{FF2B5EF4-FFF2-40B4-BE49-F238E27FC236}">
                <a16:creationId xmlns:a16="http://schemas.microsoft.com/office/drawing/2014/main" id="{A766A28D-9FEB-479C-A422-0663191AE2BE}"/>
              </a:ext>
            </a:extLst>
          </p:cNvPr>
          <p:cNvSpPr txBox="1"/>
          <p:nvPr/>
        </p:nvSpPr>
        <p:spPr>
          <a:xfrm>
            <a:off x="4148553" y="3996861"/>
            <a:ext cx="1012595" cy="461665"/>
          </a:xfrm>
          <a:prstGeom prst="rect">
            <a:avLst/>
          </a:prstGeom>
          <a:noFill/>
        </p:spPr>
        <p:txBody>
          <a:bodyPr wrap="square" rtlCol="0">
            <a:spAutoFit/>
          </a:bodyPr>
          <a:lstStyle/>
          <a:p>
            <a:pPr algn="ctr"/>
            <a:r>
              <a:rPr lang="de-DE" sz="1200">
                <a:solidFill>
                  <a:schemeClr val="bg1"/>
                </a:solidFill>
              </a:rPr>
              <a:t>Verfälschte</a:t>
            </a:r>
            <a:br>
              <a:rPr lang="de-DE" sz="1200">
                <a:solidFill>
                  <a:schemeClr val="bg1"/>
                </a:solidFill>
              </a:rPr>
            </a:br>
            <a:r>
              <a:rPr lang="de-DE" sz="1200">
                <a:solidFill>
                  <a:schemeClr val="bg1"/>
                </a:solidFill>
              </a:rPr>
              <a:t>Darstellung</a:t>
            </a:r>
          </a:p>
        </p:txBody>
      </p:sp>
      <p:sp>
        <p:nvSpPr>
          <p:cNvPr id="17" name="Textfeld 16">
            <a:extLst>
              <a:ext uri="{FF2B5EF4-FFF2-40B4-BE49-F238E27FC236}">
                <a16:creationId xmlns:a16="http://schemas.microsoft.com/office/drawing/2014/main" id="{76F495C4-7480-4A11-83AD-3B1B5ED12E68}"/>
              </a:ext>
            </a:extLst>
          </p:cNvPr>
          <p:cNvSpPr txBox="1"/>
          <p:nvPr/>
        </p:nvSpPr>
        <p:spPr>
          <a:xfrm>
            <a:off x="5320145" y="3996860"/>
            <a:ext cx="1399777" cy="461665"/>
          </a:xfrm>
          <a:prstGeom prst="rect">
            <a:avLst/>
          </a:prstGeom>
          <a:noFill/>
        </p:spPr>
        <p:txBody>
          <a:bodyPr wrap="square" rtlCol="0">
            <a:spAutoFit/>
          </a:bodyPr>
          <a:lstStyle/>
          <a:p>
            <a:pPr algn="ctr"/>
            <a:r>
              <a:rPr lang="de-DE" sz="1200">
                <a:solidFill>
                  <a:schemeClr val="bg1"/>
                </a:solidFill>
              </a:rPr>
              <a:t>Voreilige</a:t>
            </a:r>
            <a:br>
              <a:rPr lang="de-DE" sz="1200">
                <a:solidFill>
                  <a:schemeClr val="bg1"/>
                </a:solidFill>
              </a:rPr>
            </a:br>
            <a:r>
              <a:rPr lang="de-DE" sz="1200">
                <a:solidFill>
                  <a:schemeClr val="bg1"/>
                </a:solidFill>
              </a:rPr>
              <a:t>Schlussfolgerung</a:t>
            </a:r>
          </a:p>
        </p:txBody>
      </p:sp>
      <p:sp>
        <p:nvSpPr>
          <p:cNvPr id="18" name="Textfeld 17">
            <a:extLst>
              <a:ext uri="{FF2B5EF4-FFF2-40B4-BE49-F238E27FC236}">
                <a16:creationId xmlns:a16="http://schemas.microsoft.com/office/drawing/2014/main" id="{3BFDB1A1-C099-4A95-80C5-736128CA906C}"/>
              </a:ext>
            </a:extLst>
          </p:cNvPr>
          <p:cNvSpPr txBox="1"/>
          <p:nvPr/>
        </p:nvSpPr>
        <p:spPr>
          <a:xfrm>
            <a:off x="6874883" y="3996861"/>
            <a:ext cx="1012595" cy="461665"/>
          </a:xfrm>
          <a:prstGeom prst="rect">
            <a:avLst/>
          </a:prstGeom>
          <a:noFill/>
        </p:spPr>
        <p:txBody>
          <a:bodyPr wrap="square" rtlCol="0">
            <a:spAutoFit/>
          </a:bodyPr>
          <a:lstStyle/>
          <a:p>
            <a:pPr algn="ctr"/>
            <a:r>
              <a:rPr lang="de-DE" sz="1200">
                <a:solidFill>
                  <a:schemeClr val="bg1"/>
                </a:solidFill>
              </a:rPr>
              <a:t>Falsches</a:t>
            </a:r>
            <a:br>
              <a:rPr lang="de-DE" sz="1200">
                <a:solidFill>
                  <a:schemeClr val="bg1"/>
                </a:solidFill>
              </a:rPr>
            </a:br>
            <a:r>
              <a:rPr lang="de-DE" sz="1200">
                <a:solidFill>
                  <a:schemeClr val="bg1"/>
                </a:solidFill>
              </a:rPr>
              <a:t>Dilemma</a:t>
            </a:r>
          </a:p>
        </p:txBody>
      </p:sp>
      <p:sp>
        <p:nvSpPr>
          <p:cNvPr id="19" name="Textfeld 18">
            <a:extLst>
              <a:ext uri="{FF2B5EF4-FFF2-40B4-BE49-F238E27FC236}">
                <a16:creationId xmlns:a16="http://schemas.microsoft.com/office/drawing/2014/main" id="{582D1F2C-DB98-4897-8ACF-455B2C43D05D}"/>
              </a:ext>
            </a:extLst>
          </p:cNvPr>
          <p:cNvSpPr txBox="1"/>
          <p:nvPr/>
        </p:nvSpPr>
        <p:spPr>
          <a:xfrm>
            <a:off x="736431" y="662786"/>
            <a:ext cx="7658866" cy="461665"/>
          </a:xfrm>
          <a:prstGeom prst="rect">
            <a:avLst/>
          </a:prstGeom>
          <a:noFill/>
        </p:spPr>
        <p:txBody>
          <a:bodyPr wrap="square" rtlCol="0">
            <a:spAutoFit/>
          </a:bodyPr>
          <a:lstStyle/>
          <a:p>
            <a:pPr algn="ctr"/>
            <a:r>
              <a:rPr lang="de-DE" sz="2400" b="1">
                <a:solidFill>
                  <a:schemeClr val="bg1"/>
                </a:solidFill>
              </a:rPr>
              <a:t>5 Merkmale des Leugnens wissenschaftlicher Erkenntnisse</a:t>
            </a:r>
          </a:p>
        </p:txBody>
      </p:sp>
    </p:spTree>
  </p:cSld>
  <p:clrMapOvr>
    <a:masterClrMapping/>
  </p:clrMapOvr>
  <p:transition spd="med">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p:nvPr/>
        </p:nvSpPr>
        <p:spPr>
          <a:xfrm>
            <a:off x="1240133" y="633295"/>
            <a:ext cx="4211097"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Ein menschlicher Fingerabdruck ist die sich abkühlende obere Atmosphäre während die untere Atmosphäre wärmer wird. Satelliten messen dieses Muster. </a:t>
            </a:r>
            <a:endParaRPr/>
          </a:p>
        </p:txBody>
      </p:sp>
      <p:sp>
        <p:nvSpPr>
          <p:cNvPr id="276" name="Shape 276"/>
          <p:cNvSpPr txBox="1"/>
          <p:nvPr/>
        </p:nvSpPr>
        <p:spPr>
          <a:xfrm>
            <a:off x="1240133" y="2104694"/>
            <a:ext cx="4485418"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de-DE" sz="1800">
                <a:solidFill>
                  <a:schemeClr val="lt1"/>
                </a:solidFill>
                <a:latin typeface="Calibri"/>
                <a:ea typeface="Calibri"/>
                <a:cs typeface="Calibri"/>
                <a:sym typeface="Calibri"/>
              </a:rPr>
              <a:t>Ein Fingerabdruck der menschengemachten globalen Erwärmung ist der troposphärische Hotspot, der noch nicht nachgewiesen wurde.</a:t>
            </a:r>
            <a:endParaRPr sz="1800">
              <a:solidFill>
                <a:schemeClr val="lt1"/>
              </a:solidFill>
              <a:latin typeface="Calibri"/>
              <a:ea typeface="Calibri"/>
              <a:cs typeface="Calibri"/>
              <a:sym typeface="Calibri"/>
            </a:endParaRPr>
          </a:p>
        </p:txBody>
      </p:sp>
      <p:sp>
        <p:nvSpPr>
          <p:cNvPr id="277" name="Shape 277"/>
          <p:cNvSpPr txBox="1"/>
          <p:nvPr/>
        </p:nvSpPr>
        <p:spPr>
          <a:xfrm>
            <a:off x="1240133" y="3300544"/>
            <a:ext cx="4020438" cy="14771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en-US" sz="1800">
                <a:solidFill>
                  <a:schemeClr val="lt1"/>
                </a:solidFill>
                <a:latin typeface="Calibri"/>
                <a:ea typeface="Calibri"/>
                <a:cs typeface="Calibri"/>
                <a:sym typeface="Calibri"/>
              </a:rPr>
              <a:t>Ein Hotspot wird unabhängig vom Grund der Erwärmung erwartet</a:t>
            </a:r>
            <a:r>
              <a:rPr lang="de-DE" sz="1800">
                <a:solidFill>
                  <a:schemeClr val="lt1"/>
                </a:solidFill>
                <a:latin typeface="Calibri"/>
                <a:ea typeface="Calibri"/>
                <a:cs typeface="Calibri"/>
                <a:sym typeface="Calibri"/>
              </a:rPr>
              <a:t> und ist kein Hinweis auf die von uns verursachte Erwärmung.</a:t>
            </a:r>
            <a:endParaRPr lang="en-US" sz="1800">
              <a:solidFill>
                <a:schemeClr val="lt1"/>
              </a:solidFill>
              <a:latin typeface="Calibri"/>
              <a:ea typeface="Calibri"/>
              <a:cs typeface="Calibri"/>
              <a:sym typeface="Calibri"/>
            </a:endParaRPr>
          </a:p>
        </p:txBody>
      </p:sp>
      <p:sp>
        <p:nvSpPr>
          <p:cNvPr id="282" name="Shape 282"/>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http://sks.to/hotspot</a:t>
            </a:r>
            <a:endParaRPr sz="1200">
              <a:solidFill>
                <a:schemeClr val="lt1"/>
              </a:solidFill>
              <a:latin typeface="Calibri"/>
              <a:ea typeface="Calibri"/>
              <a:cs typeface="Calibri"/>
              <a:sym typeface="Calibri"/>
            </a:endParaRPr>
          </a:p>
        </p:txBody>
      </p:sp>
      <p:pic>
        <p:nvPicPr>
          <p:cNvPr id="283" name="Shape 283" descr="figure-9-1.jpeg"/>
          <p:cNvPicPr preferRelativeResize="0"/>
          <p:nvPr/>
        </p:nvPicPr>
        <p:blipFill>
          <a:blip r:embed="rId3">
            <a:alphaModFix/>
          </a:blip>
          <a:stretch>
            <a:fillRect/>
          </a:stretch>
        </p:blipFill>
        <p:spPr>
          <a:xfrm>
            <a:off x="5676313" y="1209821"/>
            <a:ext cx="3191133" cy="2896007"/>
          </a:xfrm>
          <a:prstGeom prst="rect">
            <a:avLst/>
          </a:prstGeom>
          <a:noFill/>
          <a:ln>
            <a:noFill/>
          </a:ln>
        </p:spPr>
      </p:pic>
      <p:sp>
        <p:nvSpPr>
          <p:cNvPr id="11" name="Shape 96">
            <a:hlinkClick r:id="rId4" action="ppaction://hlinksldjump"/>
            <a:extLst>
              <a:ext uri="{FF2B5EF4-FFF2-40B4-BE49-F238E27FC236}">
                <a16:creationId xmlns:a16="http://schemas.microsoft.com/office/drawing/2014/main" id="{9D44C7FA-8402-4903-ACFD-0A99B21EB3D8}"/>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Rechteck 11">
            <a:extLst>
              <a:ext uri="{FF2B5EF4-FFF2-40B4-BE49-F238E27FC236}">
                <a16:creationId xmlns:a16="http://schemas.microsoft.com/office/drawing/2014/main" id="{F5235E24-AE48-4221-9F73-D736DBFE1A58}"/>
              </a:ext>
            </a:extLst>
          </p:cNvPr>
          <p:cNvSpPr/>
          <p:nvPr/>
        </p:nvSpPr>
        <p:spPr>
          <a:xfrm>
            <a:off x="4933216" y="4113937"/>
            <a:ext cx="4020438" cy="553998"/>
          </a:xfrm>
          <a:prstGeom prst="rect">
            <a:avLst/>
          </a:prstGeom>
        </p:spPr>
        <p:txBody>
          <a:bodyPr wrap="square">
            <a:spAutoFit/>
          </a:bodyPr>
          <a:lstStyle/>
          <a:p>
            <a:pPr algn="r"/>
            <a:r>
              <a:rPr lang="en-US" sz="1000">
                <a:solidFill>
                  <a:srgbClr val="D9D9D9"/>
                </a:solidFill>
                <a:latin typeface="Calibri" panose="020F0502020204030204" pitchFamily="34" charset="0"/>
              </a:rPr>
              <a:t>Änderungen der Temperaturen in der Atmosphäre von 1890 bis 1990 durch (a) die Sonne, (b) Vulkane, (c) Treibhausgase, (d) Ozon, (e) Schwefelteilchen und (f) Summe aller Antriebe (IPCC AR4)</a:t>
            </a:r>
            <a:endParaRPr lang="de-DE" sz="1000"/>
          </a:p>
        </p:txBody>
      </p:sp>
      <p:pic>
        <p:nvPicPr>
          <p:cNvPr id="14" name="Grafik 13">
            <a:extLst>
              <a:ext uri="{FF2B5EF4-FFF2-40B4-BE49-F238E27FC236}">
                <a16:creationId xmlns:a16="http://schemas.microsoft.com/office/drawing/2014/main" id="{DD6A6EF9-1EA0-405C-90F7-1DEF1E7163F5}"/>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5" name="Shape 520">
            <a:extLst>
              <a:ext uri="{FF2B5EF4-FFF2-40B4-BE49-F238E27FC236}">
                <a16:creationId xmlns:a16="http://schemas.microsoft.com/office/drawing/2014/main" id="{076F11F6-F805-4577-B4D5-D27047B6FBDF}"/>
              </a:ext>
            </a:extLst>
          </p:cNvPr>
          <p:cNvSpPr txBox="1"/>
          <p:nvPr/>
        </p:nvSpPr>
        <p:spPr>
          <a:xfrm>
            <a:off x="48968" y="4542699"/>
            <a:ext cx="1287300"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Falsche</a:t>
            </a:r>
            <a:br>
              <a:rPr lang="en-US" sz="1600" b="1">
                <a:solidFill>
                  <a:schemeClr val="lt1"/>
                </a:solidFill>
                <a:latin typeface="Calibri"/>
                <a:ea typeface="Calibri"/>
                <a:cs typeface="Calibri"/>
                <a:sym typeface="Calibri"/>
              </a:rPr>
            </a:br>
            <a:r>
              <a:rPr lang="en-US" sz="1600" b="1">
                <a:solidFill>
                  <a:schemeClr val="lt1"/>
                </a:solidFill>
                <a:latin typeface="Calibri"/>
                <a:ea typeface="Calibri"/>
                <a:cs typeface="Calibri"/>
                <a:sym typeface="Calibri"/>
              </a:rPr>
              <a:t>Fährte</a:t>
            </a:r>
            <a:endParaRPr sz="1600" b="1">
              <a:solidFill>
                <a:schemeClr val="lt1"/>
              </a:solidFill>
              <a:latin typeface="Calibri"/>
              <a:ea typeface="Calibri"/>
              <a:cs typeface="Calibri"/>
              <a:sym typeface="Calibri"/>
            </a:endParaRPr>
          </a:p>
        </p:txBody>
      </p:sp>
      <p:pic>
        <p:nvPicPr>
          <p:cNvPr id="16" name="Shape 521" descr="redherring-fmf.png">
            <a:extLst>
              <a:ext uri="{FF2B5EF4-FFF2-40B4-BE49-F238E27FC236}">
                <a16:creationId xmlns:a16="http://schemas.microsoft.com/office/drawing/2014/main" id="{40AB4EB5-8696-46A7-BAC1-6FA3A1DFF576}"/>
              </a:ext>
            </a:extLst>
          </p:cNvPr>
          <p:cNvPicPr preferRelativeResize="0"/>
          <p:nvPr/>
        </p:nvPicPr>
        <p:blipFill rotWithShape="1">
          <a:blip r:embed="rId6">
            <a:alphaModFix/>
          </a:blip>
          <a:srcRect t="367" b="367"/>
          <a:stretch/>
        </p:blipFill>
        <p:spPr>
          <a:xfrm>
            <a:off x="287314" y="3737947"/>
            <a:ext cx="810608" cy="804661"/>
          </a:xfrm>
          <a:prstGeom prst="rect">
            <a:avLst/>
          </a:prstGeom>
          <a:noFill/>
          <a:ln>
            <a:noFill/>
          </a:ln>
        </p:spPr>
      </p:pic>
      <p:pic>
        <p:nvPicPr>
          <p:cNvPr id="17" name="Shape 522">
            <a:extLst>
              <a:ext uri="{FF2B5EF4-FFF2-40B4-BE49-F238E27FC236}">
                <a16:creationId xmlns:a16="http://schemas.microsoft.com/office/drawing/2014/main" id="{B4B7E75E-760C-4B68-BC6D-6C3C7AC25DFE}"/>
              </a:ext>
            </a:extLst>
          </p:cNvPr>
          <p:cNvPicPr preferRelativeResize="0"/>
          <p:nvPr/>
        </p:nvPicPr>
        <p:blipFill rotWithShape="1">
          <a:blip r:embed="rId7">
            <a:alphaModFix/>
          </a:blip>
          <a:srcRect/>
          <a:stretch/>
        </p:blipFill>
        <p:spPr>
          <a:xfrm>
            <a:off x="299491" y="2828764"/>
            <a:ext cx="786255" cy="779940"/>
          </a:xfrm>
          <a:prstGeom prst="rect">
            <a:avLst/>
          </a:prstGeom>
          <a:noFill/>
          <a:ln>
            <a:noFill/>
          </a:ln>
        </p:spPr>
      </p:pic>
      <p:sp>
        <p:nvSpPr>
          <p:cNvPr id="18" name="Textfeld 17">
            <a:extLst>
              <a:ext uri="{FF2B5EF4-FFF2-40B4-BE49-F238E27FC236}">
                <a16:creationId xmlns:a16="http://schemas.microsoft.com/office/drawing/2014/main" id="{F0E863D5-029A-4D86-89AA-A90702247E9A}"/>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Wir verursachen die globale Erwärmung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p:nvPr/>
        </p:nvSpPr>
        <p:spPr>
          <a:xfrm>
            <a:off x="1240133" y="675499"/>
            <a:ext cx="4031521"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Satelliten können den Erwärmungseffekt von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 messen - - der verstärkte Treibhauseffekt ist beobachtete Realität. </a:t>
            </a:r>
            <a:endParaRPr/>
          </a:p>
        </p:txBody>
      </p:sp>
      <p:sp>
        <p:nvSpPr>
          <p:cNvPr id="289" name="Shape 289"/>
          <p:cNvSpPr txBox="1"/>
          <p:nvPr/>
        </p:nvSpPr>
        <p:spPr>
          <a:xfrm>
            <a:off x="1240134" y="2217848"/>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de-DE" sz="1800">
                <a:solidFill>
                  <a:schemeClr val="lt1"/>
                </a:solidFill>
                <a:latin typeface="Calibri"/>
                <a:ea typeface="Calibri"/>
                <a:cs typeface="Calibri"/>
                <a:sym typeface="Calibri"/>
              </a:rPr>
              <a:t>CO</a:t>
            </a:r>
            <a:r>
              <a:rPr lang="de-DE" sz="1800" baseline="-25000">
                <a:solidFill>
                  <a:schemeClr val="lt1"/>
                </a:solidFill>
                <a:latin typeface="Calibri"/>
                <a:ea typeface="Calibri"/>
                <a:cs typeface="Calibri"/>
                <a:sym typeface="Calibri"/>
              </a:rPr>
              <a:t>2 </a:t>
            </a:r>
            <a:r>
              <a:rPr lang="de-DE" sz="1800">
                <a:solidFill>
                  <a:schemeClr val="lt1"/>
                </a:solidFill>
                <a:latin typeface="Calibri"/>
                <a:ea typeface="Calibri"/>
                <a:cs typeface="Calibri"/>
                <a:sym typeface="Calibri"/>
              </a:rPr>
              <a:t>ist ein Spurengas und sein Wärmeeffekt ist deshalb gering.</a:t>
            </a:r>
            <a:endParaRPr sz="1800">
              <a:solidFill>
                <a:schemeClr val="lt1"/>
              </a:solidFill>
              <a:latin typeface="Calibri"/>
              <a:ea typeface="Calibri"/>
              <a:cs typeface="Calibri"/>
              <a:sym typeface="Calibri"/>
            </a:endParaRPr>
          </a:p>
        </p:txBody>
      </p:sp>
      <p:sp>
        <p:nvSpPr>
          <p:cNvPr id="290" name="Shape 290"/>
          <p:cNvSpPr txBox="1"/>
          <p:nvPr/>
        </p:nvSpPr>
        <p:spPr>
          <a:xfrm>
            <a:off x="1256437" y="3324207"/>
            <a:ext cx="4049687" cy="15576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Geringe Mengen einer Substanz können einen großen Effekt haben, was beim Erwärmungspotential von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 der Fall ist.</a:t>
            </a:r>
            <a:endParaRPr lang="en-US" sz="1800">
              <a:solidFill>
                <a:schemeClr val="lt1"/>
              </a:solidFill>
              <a:latin typeface="Calibri"/>
              <a:ea typeface="Calibri"/>
              <a:cs typeface="Calibri"/>
              <a:sym typeface="Calibri"/>
            </a:endParaRPr>
          </a:p>
        </p:txBody>
      </p:sp>
      <p:sp>
        <p:nvSpPr>
          <p:cNvPr id="295" name="Shape 295"/>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http://sks.to/trace-de</a:t>
            </a:r>
            <a:endParaRPr sz="1200">
              <a:solidFill>
                <a:schemeClr val="lt1"/>
              </a:solidFill>
              <a:latin typeface="Calibri"/>
              <a:ea typeface="Calibri"/>
              <a:cs typeface="Calibri"/>
              <a:sym typeface="Calibri"/>
            </a:endParaRPr>
          </a:p>
        </p:txBody>
      </p:sp>
      <p:sp>
        <p:nvSpPr>
          <p:cNvPr id="10" name="Shape 96">
            <a:hlinkClick r:id="rId3" action="ppaction://hlinksldjump"/>
            <a:extLst>
              <a:ext uri="{FF2B5EF4-FFF2-40B4-BE49-F238E27FC236}">
                <a16:creationId xmlns:a16="http://schemas.microsoft.com/office/drawing/2014/main" id="{611629DC-B197-41E0-A69E-02C7D55BC9B5}"/>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8" name="Grafik 7">
            <a:extLst>
              <a:ext uri="{FF2B5EF4-FFF2-40B4-BE49-F238E27FC236}">
                <a16:creationId xmlns:a16="http://schemas.microsoft.com/office/drawing/2014/main" id="{84AD4837-3F93-479E-9ED2-8063B5DB21F0}"/>
              </a:ext>
            </a:extLst>
          </p:cNvPr>
          <p:cNvPicPr>
            <a:picLocks noChangeAspect="1"/>
          </p:cNvPicPr>
          <p:nvPr/>
        </p:nvPicPr>
        <p:blipFill>
          <a:blip r:embed="rId4"/>
          <a:stretch>
            <a:fillRect/>
          </a:stretch>
        </p:blipFill>
        <p:spPr>
          <a:xfrm>
            <a:off x="5661288" y="668465"/>
            <a:ext cx="2833254" cy="3786687"/>
          </a:xfrm>
          <a:prstGeom prst="rect">
            <a:avLst/>
          </a:prstGeom>
        </p:spPr>
      </p:pic>
      <p:pic>
        <p:nvPicPr>
          <p:cNvPr id="12" name="Grafik 11">
            <a:extLst>
              <a:ext uri="{FF2B5EF4-FFF2-40B4-BE49-F238E27FC236}">
                <a16:creationId xmlns:a16="http://schemas.microsoft.com/office/drawing/2014/main" id="{1825D2B9-6B51-4B9C-91D4-5B5932D83008}"/>
              </a:ext>
            </a:extLst>
          </p:cNvPr>
          <p:cNvPicPr>
            <a:picLocks noChangeAspect="1"/>
          </p:cNvPicPr>
          <p:nvPr/>
        </p:nvPicPr>
        <p:blipFill>
          <a:blip r:embed="rId5"/>
          <a:stretch>
            <a:fillRect/>
          </a:stretch>
        </p:blipFill>
        <p:spPr>
          <a:xfrm>
            <a:off x="4240871" y="4603068"/>
            <a:ext cx="651513" cy="481553"/>
          </a:xfrm>
          <a:prstGeom prst="rect">
            <a:avLst/>
          </a:prstGeom>
        </p:spPr>
      </p:pic>
      <p:pic>
        <p:nvPicPr>
          <p:cNvPr id="14" name="Shape 521" descr="redherring-fmf.png">
            <a:extLst>
              <a:ext uri="{FF2B5EF4-FFF2-40B4-BE49-F238E27FC236}">
                <a16:creationId xmlns:a16="http://schemas.microsoft.com/office/drawing/2014/main" id="{9076D953-26A0-403E-99A3-178041472563}"/>
              </a:ext>
            </a:extLst>
          </p:cNvPr>
          <p:cNvPicPr preferRelativeResize="0"/>
          <p:nvPr/>
        </p:nvPicPr>
        <p:blipFill rotWithShape="1">
          <a:blip r:embed="rId6">
            <a:alphaModFix/>
          </a:blip>
          <a:srcRect t="367" b="367"/>
          <a:stretch/>
        </p:blipFill>
        <p:spPr>
          <a:xfrm>
            <a:off x="287314" y="3737947"/>
            <a:ext cx="810608" cy="804661"/>
          </a:xfrm>
          <a:prstGeom prst="rect">
            <a:avLst/>
          </a:prstGeom>
          <a:noFill/>
          <a:ln>
            <a:noFill/>
          </a:ln>
        </p:spPr>
      </p:pic>
      <p:pic>
        <p:nvPicPr>
          <p:cNvPr id="15" name="Shape 522">
            <a:extLst>
              <a:ext uri="{FF2B5EF4-FFF2-40B4-BE49-F238E27FC236}">
                <a16:creationId xmlns:a16="http://schemas.microsoft.com/office/drawing/2014/main" id="{894FBB7D-34B7-4FC1-8DAD-47C8D4B07959}"/>
              </a:ext>
            </a:extLst>
          </p:cNvPr>
          <p:cNvPicPr preferRelativeResize="0"/>
          <p:nvPr/>
        </p:nvPicPr>
        <p:blipFill rotWithShape="1">
          <a:blip r:embed="rId7">
            <a:alphaModFix/>
          </a:blip>
          <a:srcRect/>
          <a:stretch/>
        </p:blipFill>
        <p:spPr>
          <a:xfrm>
            <a:off x="299491" y="2828764"/>
            <a:ext cx="786255" cy="779940"/>
          </a:xfrm>
          <a:prstGeom prst="rect">
            <a:avLst/>
          </a:prstGeom>
          <a:noFill/>
          <a:ln>
            <a:noFill/>
          </a:ln>
        </p:spPr>
      </p:pic>
      <p:sp>
        <p:nvSpPr>
          <p:cNvPr id="16" name="Shape 122">
            <a:extLst>
              <a:ext uri="{FF2B5EF4-FFF2-40B4-BE49-F238E27FC236}">
                <a16:creationId xmlns:a16="http://schemas.microsoft.com/office/drawing/2014/main" id="{E4F99B5D-AC61-449D-95B9-7F599A9DC55F}"/>
              </a:ext>
            </a:extLst>
          </p:cNvPr>
          <p:cNvSpPr txBox="1"/>
          <p:nvPr/>
        </p:nvSpPr>
        <p:spPr>
          <a:xfrm>
            <a:off x="4454561" y="4458836"/>
            <a:ext cx="4140900" cy="400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100"/>
              <a:buNone/>
            </a:pPr>
            <a:r>
              <a:rPr lang="en-US" sz="1000">
                <a:solidFill>
                  <a:srgbClr val="D9D9D9"/>
                </a:solidFill>
                <a:latin typeface="Calibri"/>
                <a:ea typeface="Calibri"/>
                <a:cs typeface="Calibri"/>
                <a:sym typeface="Calibri"/>
              </a:rPr>
              <a:t>Skeptical Science - https://skepticalscience.com/graphics.php?g307</a:t>
            </a:r>
            <a:endParaRPr sz="1000">
              <a:solidFill>
                <a:srgbClr val="D9D9D9"/>
              </a:solidFill>
              <a:latin typeface="Calibri"/>
              <a:ea typeface="Calibri"/>
              <a:cs typeface="Calibri"/>
              <a:sym typeface="Calibri"/>
            </a:endParaRPr>
          </a:p>
        </p:txBody>
      </p:sp>
      <p:sp>
        <p:nvSpPr>
          <p:cNvPr id="17" name="Textfeld 16">
            <a:extLst>
              <a:ext uri="{FF2B5EF4-FFF2-40B4-BE49-F238E27FC236}">
                <a16:creationId xmlns:a16="http://schemas.microsoft.com/office/drawing/2014/main" id="{A314A483-105D-41B8-BC51-047F851BFEC6}"/>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Wir verursachen die globale Erwärmung</a:t>
            </a:r>
          </a:p>
        </p:txBody>
      </p:sp>
      <p:sp>
        <p:nvSpPr>
          <p:cNvPr id="18" name="Shape 520">
            <a:extLst>
              <a:ext uri="{FF2B5EF4-FFF2-40B4-BE49-F238E27FC236}">
                <a16:creationId xmlns:a16="http://schemas.microsoft.com/office/drawing/2014/main" id="{D9750211-E97F-4F7E-A225-C9D36C2BBECB}"/>
              </a:ext>
            </a:extLst>
          </p:cNvPr>
          <p:cNvSpPr txBox="1"/>
          <p:nvPr/>
        </p:nvSpPr>
        <p:spPr>
          <a:xfrm>
            <a:off x="48968" y="4542699"/>
            <a:ext cx="1287300"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Falsche</a:t>
            </a:r>
            <a:br>
              <a:rPr lang="en-US" sz="1600" b="1">
                <a:solidFill>
                  <a:schemeClr val="lt1"/>
                </a:solidFill>
                <a:latin typeface="Calibri"/>
                <a:ea typeface="Calibri"/>
                <a:cs typeface="Calibri"/>
                <a:sym typeface="Calibri"/>
              </a:rPr>
            </a:br>
            <a:r>
              <a:rPr lang="en-US" sz="1600" b="1">
                <a:solidFill>
                  <a:schemeClr val="lt1"/>
                </a:solidFill>
                <a:latin typeface="Calibri"/>
                <a:ea typeface="Calibri"/>
                <a:cs typeface="Calibri"/>
                <a:sym typeface="Calibri"/>
              </a:rPr>
              <a:t>Fährte</a:t>
            </a:r>
            <a:endParaRPr sz="16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Shape 300"/>
          <p:cNvPicPr preferRelativeResize="0"/>
          <p:nvPr/>
        </p:nvPicPr>
        <p:blipFill rotWithShape="1">
          <a:blip r:embed="rId3">
            <a:alphaModFix/>
          </a:blip>
          <a:srcRect/>
          <a:stretch/>
        </p:blipFill>
        <p:spPr>
          <a:xfrm>
            <a:off x="5043056" y="1156207"/>
            <a:ext cx="3835428" cy="2958594"/>
          </a:xfrm>
          <a:prstGeom prst="rect">
            <a:avLst/>
          </a:prstGeom>
          <a:noFill/>
          <a:ln>
            <a:noFill/>
          </a:ln>
        </p:spPr>
      </p:pic>
      <p:sp>
        <p:nvSpPr>
          <p:cNvPr id="301" name="Shape 301"/>
          <p:cNvSpPr txBox="1"/>
          <p:nvPr/>
        </p:nvSpPr>
        <p:spPr>
          <a:xfrm>
            <a:off x="1240918" y="651587"/>
            <a:ext cx="3899118"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en-US" sz="1800">
                <a:solidFill>
                  <a:schemeClr val="lt1"/>
                </a:solidFill>
                <a:latin typeface="Calibri"/>
                <a:ea typeface="Calibri"/>
                <a:cs typeface="Calibri"/>
                <a:sym typeface="Calibri"/>
              </a:rPr>
              <a:t>Die Sonne hat sich in den letzten 30 Jahren abgekühlt während es auf der Erde wärmer wurde. Sonne und Klima entwickeln sich in entgegengesetzte Richtungen.</a:t>
            </a:r>
            <a:endParaRPr sz="1800">
              <a:solidFill>
                <a:schemeClr val="lt1"/>
              </a:solidFill>
              <a:latin typeface="Calibri"/>
              <a:ea typeface="Calibri"/>
              <a:cs typeface="Calibri"/>
              <a:sym typeface="Calibri"/>
            </a:endParaRPr>
          </a:p>
        </p:txBody>
      </p:sp>
      <p:sp>
        <p:nvSpPr>
          <p:cNvPr id="302" name="Shape 302"/>
          <p:cNvSpPr txBox="1"/>
          <p:nvPr/>
        </p:nvSpPr>
        <p:spPr>
          <a:xfrm>
            <a:off x="1235335" y="2429497"/>
            <a:ext cx="3547679" cy="80778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de-DE" sz="1800">
                <a:solidFill>
                  <a:schemeClr val="lt1"/>
                </a:solidFill>
                <a:latin typeface="Calibri"/>
                <a:ea typeface="Calibri"/>
                <a:cs typeface="Calibri"/>
                <a:sym typeface="Calibri"/>
              </a:rPr>
              <a:t>Die Sonne verursacht die globale Erwärmung.</a:t>
            </a:r>
            <a:endParaRPr sz="1800">
              <a:solidFill>
                <a:schemeClr val="lt1"/>
              </a:solidFill>
              <a:latin typeface="Calibri"/>
              <a:ea typeface="Calibri"/>
              <a:cs typeface="Calibri"/>
              <a:sym typeface="Calibri"/>
            </a:endParaRPr>
          </a:p>
        </p:txBody>
      </p:sp>
      <p:sp>
        <p:nvSpPr>
          <p:cNvPr id="303" name="Shape 303"/>
          <p:cNvSpPr txBox="1"/>
          <p:nvPr/>
        </p:nvSpPr>
        <p:spPr>
          <a:xfrm>
            <a:off x="1240918" y="3316380"/>
            <a:ext cx="3802138"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Ignoriert die menschlichen Finger-abdrücke und die letzten Jahrzehnte, in denen sich Sonne und Klima in entgegengesetzte Richtungen entwickelt haben.</a:t>
            </a:r>
            <a:endParaRPr/>
          </a:p>
        </p:txBody>
      </p:sp>
      <p:sp>
        <p:nvSpPr>
          <p:cNvPr id="307" name="Shape 307"/>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http://sks.to/sun-de</a:t>
            </a:r>
            <a:endParaRPr sz="1200">
              <a:solidFill>
                <a:schemeClr val="lt1"/>
              </a:solidFill>
              <a:latin typeface="Calibri"/>
              <a:ea typeface="Calibri"/>
              <a:cs typeface="Calibri"/>
              <a:sym typeface="Calibri"/>
            </a:endParaRPr>
          </a:p>
        </p:txBody>
      </p:sp>
      <p:sp>
        <p:nvSpPr>
          <p:cNvPr id="10" name="Shape 96">
            <a:hlinkClick r:id="rId4" action="ppaction://hlinksldjump"/>
            <a:extLst>
              <a:ext uri="{FF2B5EF4-FFF2-40B4-BE49-F238E27FC236}">
                <a16:creationId xmlns:a16="http://schemas.microsoft.com/office/drawing/2014/main" id="{2D7993C0-DF9E-4124-9A39-8FB956EDAADE}"/>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Rechteck 10">
            <a:extLst>
              <a:ext uri="{FF2B5EF4-FFF2-40B4-BE49-F238E27FC236}">
                <a16:creationId xmlns:a16="http://schemas.microsoft.com/office/drawing/2014/main" id="{ECEE8DA6-8F0B-4511-A153-FAECF16AEEB3}"/>
              </a:ext>
            </a:extLst>
          </p:cNvPr>
          <p:cNvSpPr/>
          <p:nvPr/>
        </p:nvSpPr>
        <p:spPr>
          <a:xfrm>
            <a:off x="4933216" y="4125235"/>
            <a:ext cx="4020438" cy="246221"/>
          </a:xfrm>
          <a:prstGeom prst="rect">
            <a:avLst/>
          </a:prstGeom>
        </p:spPr>
        <p:txBody>
          <a:bodyPr wrap="square">
            <a:spAutoFit/>
          </a:bodyPr>
          <a:lstStyle/>
          <a:p>
            <a:pPr algn="r"/>
            <a:r>
              <a:rPr lang="de-DE" sz="1000" err="1">
                <a:solidFill>
                  <a:srgbClr val="D9D9D9"/>
                </a:solidFill>
                <a:latin typeface="Calibri" panose="020F0502020204030204" pitchFamily="34" charset="0"/>
              </a:rPr>
              <a:t>Skeptical</a:t>
            </a:r>
            <a:r>
              <a:rPr lang="de-DE" sz="1000">
                <a:solidFill>
                  <a:srgbClr val="D9D9D9"/>
                </a:solidFill>
                <a:latin typeface="Calibri" panose="020F0502020204030204" pitchFamily="34" charset="0"/>
              </a:rPr>
              <a:t> Science - https://skepticalscience.com/graphics.php?g=5</a:t>
            </a:r>
            <a:endParaRPr lang="de-DE" sz="1000"/>
          </a:p>
        </p:txBody>
      </p:sp>
      <p:pic>
        <p:nvPicPr>
          <p:cNvPr id="13" name="Grafik 12">
            <a:extLst>
              <a:ext uri="{FF2B5EF4-FFF2-40B4-BE49-F238E27FC236}">
                <a16:creationId xmlns:a16="http://schemas.microsoft.com/office/drawing/2014/main" id="{6008DCF6-DB02-42F8-992C-B14ED98A77F6}"/>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6" name="Shape 90">
            <a:extLst>
              <a:ext uri="{FF2B5EF4-FFF2-40B4-BE49-F238E27FC236}">
                <a16:creationId xmlns:a16="http://schemas.microsoft.com/office/drawing/2014/main" id="{71C2AB38-6926-4260-BB0E-4AC3461AD59E}"/>
              </a:ext>
            </a:extLst>
          </p:cNvPr>
          <p:cNvSpPr txBox="1"/>
          <p:nvPr/>
        </p:nvSpPr>
        <p:spPr>
          <a:xfrm>
            <a:off x="100043" y="4534229"/>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2F2F2"/>
                </a:solidFill>
                <a:latin typeface="Calibri"/>
                <a:ea typeface="Calibri"/>
                <a:cs typeface="Calibri"/>
                <a:sym typeface="Calibri"/>
              </a:rPr>
              <a:t>Rosinen-</a:t>
            </a:r>
            <a:br>
              <a:rPr lang="en-US" sz="1600" b="1">
                <a:solidFill>
                  <a:srgbClr val="F2F2F2"/>
                </a:solidFill>
                <a:latin typeface="Calibri"/>
                <a:ea typeface="Calibri"/>
                <a:cs typeface="Calibri"/>
                <a:sym typeface="Calibri"/>
              </a:rPr>
            </a:br>
            <a:r>
              <a:rPr lang="en-US" sz="1600" b="1">
                <a:solidFill>
                  <a:srgbClr val="F2F2F2"/>
                </a:solidFill>
                <a:latin typeface="Calibri"/>
                <a:ea typeface="Calibri"/>
                <a:cs typeface="Calibri"/>
                <a:sym typeface="Calibri"/>
              </a:rPr>
              <a:t>pickerei</a:t>
            </a:r>
            <a:endParaRPr sz="1600" b="1">
              <a:solidFill>
                <a:srgbClr val="F2F2F2"/>
              </a:solidFill>
              <a:latin typeface="Calibri"/>
              <a:ea typeface="Calibri"/>
              <a:cs typeface="Calibri"/>
              <a:sym typeface="Calibri"/>
            </a:endParaRPr>
          </a:p>
        </p:txBody>
      </p:sp>
      <p:pic>
        <p:nvPicPr>
          <p:cNvPr id="17" name="Shape 95">
            <a:extLst>
              <a:ext uri="{FF2B5EF4-FFF2-40B4-BE49-F238E27FC236}">
                <a16:creationId xmlns:a16="http://schemas.microsoft.com/office/drawing/2014/main" id="{72B86649-A2B5-47E0-8E6E-37DD264874C4}"/>
              </a:ext>
            </a:extLst>
          </p:cNvPr>
          <p:cNvPicPr preferRelativeResize="0"/>
          <p:nvPr/>
        </p:nvPicPr>
        <p:blipFill>
          <a:blip r:embed="rId6"/>
          <a:stretch>
            <a:fillRect/>
          </a:stretch>
        </p:blipFill>
        <p:spPr>
          <a:xfrm>
            <a:off x="295973" y="3735584"/>
            <a:ext cx="798618" cy="798618"/>
          </a:xfrm>
          <a:prstGeom prst="rect">
            <a:avLst/>
          </a:prstGeom>
          <a:noFill/>
          <a:ln>
            <a:noFill/>
          </a:ln>
        </p:spPr>
      </p:pic>
      <p:sp>
        <p:nvSpPr>
          <p:cNvPr id="18" name="Textfeld 17">
            <a:extLst>
              <a:ext uri="{FF2B5EF4-FFF2-40B4-BE49-F238E27FC236}">
                <a16:creationId xmlns:a16="http://schemas.microsoft.com/office/drawing/2014/main" id="{1B526C69-DF46-4BFB-A9F4-336EEB584723}"/>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Wir verursachen die globale Erwärmung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p:nvPr/>
        </p:nvSpPr>
        <p:spPr>
          <a:xfrm>
            <a:off x="1239434" y="598956"/>
            <a:ext cx="3942166"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Zwischen 90 und 100% der Klima-Experten sind sich darin einig, dass wir den Großteil der aktuellen Erwärmung verursachen.</a:t>
            </a:r>
            <a:endParaRPr sz="1800">
              <a:solidFill>
                <a:schemeClr val="lt1"/>
              </a:solidFill>
              <a:latin typeface="Calibri"/>
              <a:ea typeface="Calibri"/>
              <a:cs typeface="Calibri"/>
              <a:sym typeface="Calibri"/>
            </a:endParaRPr>
          </a:p>
        </p:txBody>
      </p:sp>
      <p:sp>
        <p:nvSpPr>
          <p:cNvPr id="556" name="Shape 556"/>
          <p:cNvSpPr txBox="1"/>
          <p:nvPr/>
        </p:nvSpPr>
        <p:spPr>
          <a:xfrm>
            <a:off x="1239434" y="2015545"/>
            <a:ext cx="3652949"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sz="1800" b="1">
              <a:solidFill>
                <a:schemeClr val="lt1"/>
              </a:solidFill>
              <a:latin typeface="Calibri"/>
              <a:ea typeface="Calibri"/>
              <a:cs typeface="Calibri"/>
              <a:sym typeface="Calibri"/>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Über 31,000 Wissenschaflter widersprechen dem Konsens.</a:t>
            </a:r>
            <a:endParaRPr sz="1800">
              <a:solidFill>
                <a:schemeClr val="lt1"/>
              </a:solidFill>
              <a:latin typeface="Calibri"/>
              <a:ea typeface="Calibri"/>
              <a:cs typeface="Calibri"/>
              <a:sym typeface="Calibri"/>
            </a:endParaRPr>
          </a:p>
        </p:txBody>
      </p:sp>
      <p:sp>
        <p:nvSpPr>
          <p:cNvPr id="557" name="Shape 557"/>
          <p:cNvSpPr txBox="1"/>
          <p:nvPr/>
        </p:nvSpPr>
        <p:spPr>
          <a:xfrm>
            <a:off x="1239435" y="2903591"/>
            <a:ext cx="4080880" cy="17581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p>
          <a:p>
            <a:pPr lvl="0"/>
            <a:r>
              <a:rPr lang="de-DE" sz="1800">
                <a:solidFill>
                  <a:schemeClr val="lt1"/>
                </a:solidFill>
                <a:latin typeface="Calibri"/>
                <a:ea typeface="Calibri"/>
                <a:cs typeface="Calibri"/>
                <a:sym typeface="Calibri"/>
              </a:rPr>
              <a:t>Der Irrglaube fusst auf falschen Experten und einer aufgeblähten Minderheit. Nur ca. 0,1% der Unterzeichner sind aktiv publizierende Klimawissenschaftler, die meisten arbeiten in anderen Gebieten.</a:t>
            </a:r>
            <a:endParaRPr sz="1800">
              <a:solidFill>
                <a:schemeClr val="lt1"/>
              </a:solidFill>
              <a:latin typeface="Calibri"/>
              <a:ea typeface="Calibri"/>
              <a:cs typeface="Calibri"/>
              <a:sym typeface="Calibri"/>
            </a:endParaRPr>
          </a:p>
        </p:txBody>
      </p:sp>
      <p:pic>
        <p:nvPicPr>
          <p:cNvPr id="558" name="Shape 558"/>
          <p:cNvPicPr preferRelativeResize="0"/>
          <p:nvPr/>
        </p:nvPicPr>
        <p:blipFill rotWithShape="1">
          <a:blip r:embed="rId3">
            <a:alphaModFix/>
          </a:blip>
          <a:srcRect/>
          <a:stretch/>
        </p:blipFill>
        <p:spPr>
          <a:xfrm>
            <a:off x="5340035" y="500792"/>
            <a:ext cx="3523522" cy="1995968"/>
          </a:xfrm>
          <a:prstGeom prst="rect">
            <a:avLst/>
          </a:prstGeom>
          <a:noFill/>
          <a:ln>
            <a:noFill/>
          </a:ln>
        </p:spPr>
      </p:pic>
      <p:pic>
        <p:nvPicPr>
          <p:cNvPr id="559" name="Shape 559"/>
          <p:cNvPicPr preferRelativeResize="0"/>
          <p:nvPr/>
        </p:nvPicPr>
        <p:blipFill rotWithShape="1">
          <a:blip r:embed="rId4">
            <a:alphaModFix/>
          </a:blip>
          <a:srcRect/>
          <a:stretch/>
        </p:blipFill>
        <p:spPr>
          <a:xfrm>
            <a:off x="5359940" y="2582978"/>
            <a:ext cx="3517905" cy="2007281"/>
          </a:xfrm>
          <a:prstGeom prst="rect">
            <a:avLst/>
          </a:prstGeom>
          <a:noFill/>
          <a:ln>
            <a:noFill/>
          </a:ln>
        </p:spPr>
      </p:pic>
      <p:sp>
        <p:nvSpPr>
          <p:cNvPr id="560" name="Shape 560"/>
          <p:cNvSpPr txBox="1"/>
          <p:nvPr/>
        </p:nvSpPr>
        <p:spPr>
          <a:xfrm>
            <a:off x="7116004" y="4570170"/>
            <a:ext cx="2068500" cy="215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a:solidFill>
                  <a:srgbClr val="A5A5A5"/>
                </a:solidFill>
                <a:latin typeface="Calibri"/>
                <a:ea typeface="Calibri"/>
                <a:cs typeface="Calibri"/>
                <a:sym typeface="Calibri"/>
              </a:rPr>
              <a:t>Brian Angliss – Scholars &amp; Rogues (2015)</a:t>
            </a:r>
            <a:endParaRPr sz="800">
              <a:solidFill>
                <a:srgbClr val="A5A5A5"/>
              </a:solidFill>
              <a:latin typeface="Calibri"/>
              <a:ea typeface="Calibri"/>
              <a:cs typeface="Calibri"/>
              <a:sym typeface="Calibri"/>
            </a:endParaRPr>
          </a:p>
        </p:txBody>
      </p:sp>
      <p:sp>
        <p:nvSpPr>
          <p:cNvPr id="561" name="Shape 561"/>
          <p:cNvSpPr txBox="1"/>
          <p:nvPr/>
        </p:nvSpPr>
        <p:spPr>
          <a:xfrm>
            <a:off x="159325" y="3092449"/>
            <a:ext cx="1067823"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2F2F2"/>
                </a:solidFill>
                <a:latin typeface="Calibri"/>
                <a:ea typeface="Calibri"/>
                <a:cs typeface="Calibri"/>
                <a:sym typeface="Calibri"/>
              </a:rPr>
              <a:t>Falsche</a:t>
            </a:r>
            <a:br>
              <a:rPr lang="en-US" sz="1600" b="1">
                <a:solidFill>
                  <a:srgbClr val="F2F2F2"/>
                </a:solidFill>
                <a:latin typeface="Calibri"/>
                <a:ea typeface="Calibri"/>
                <a:cs typeface="Calibri"/>
                <a:sym typeface="Calibri"/>
              </a:rPr>
            </a:br>
            <a:r>
              <a:rPr lang="en-US" sz="1600" b="1">
                <a:solidFill>
                  <a:srgbClr val="F2F2F2"/>
                </a:solidFill>
                <a:latin typeface="Calibri"/>
                <a:ea typeface="Calibri"/>
                <a:cs typeface="Calibri"/>
                <a:sym typeface="Calibri"/>
              </a:rPr>
              <a:t>Experten</a:t>
            </a:r>
            <a:endParaRPr sz="1600" b="1">
              <a:solidFill>
                <a:srgbClr val="F2F2F2"/>
              </a:solidFill>
              <a:latin typeface="Calibri"/>
              <a:ea typeface="Calibri"/>
              <a:cs typeface="Calibri"/>
              <a:sym typeface="Calibri"/>
            </a:endParaRPr>
          </a:p>
        </p:txBody>
      </p:sp>
      <p:pic>
        <p:nvPicPr>
          <p:cNvPr id="562" name="Shape 562"/>
          <p:cNvPicPr preferRelativeResize="0"/>
          <p:nvPr/>
        </p:nvPicPr>
        <p:blipFill rotWithShape="1">
          <a:blip r:embed="rId5">
            <a:alphaModFix/>
          </a:blip>
          <a:srcRect/>
          <a:stretch/>
        </p:blipFill>
        <p:spPr>
          <a:xfrm>
            <a:off x="300010" y="2354173"/>
            <a:ext cx="786255" cy="779940"/>
          </a:xfrm>
          <a:prstGeom prst="rect">
            <a:avLst/>
          </a:prstGeom>
          <a:noFill/>
          <a:ln>
            <a:noFill/>
          </a:ln>
        </p:spPr>
      </p:pic>
      <p:pic>
        <p:nvPicPr>
          <p:cNvPr id="563" name="Shape 563"/>
          <p:cNvPicPr preferRelativeResize="0"/>
          <p:nvPr/>
        </p:nvPicPr>
        <p:blipFill rotWithShape="1">
          <a:blip r:embed="rId6">
            <a:alphaModFix/>
          </a:blip>
          <a:srcRect/>
          <a:stretch/>
        </p:blipFill>
        <p:spPr>
          <a:xfrm>
            <a:off x="300010" y="3725843"/>
            <a:ext cx="786255" cy="779940"/>
          </a:xfrm>
          <a:prstGeom prst="rect">
            <a:avLst/>
          </a:prstGeom>
          <a:noFill/>
          <a:ln>
            <a:noFill/>
          </a:ln>
        </p:spPr>
      </p:pic>
      <p:sp>
        <p:nvSpPr>
          <p:cNvPr id="564" name="Shape 564"/>
          <p:cNvSpPr txBox="1"/>
          <p:nvPr/>
        </p:nvSpPr>
        <p:spPr>
          <a:xfrm>
            <a:off x="118213" y="4538593"/>
            <a:ext cx="1234912"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2F2F2"/>
                </a:solidFill>
                <a:latin typeface="Calibri"/>
                <a:ea typeface="Calibri"/>
                <a:cs typeface="Calibri"/>
                <a:sym typeface="Calibri"/>
              </a:rPr>
              <a:t>Aufgeblähte Minderheit</a:t>
            </a:r>
            <a:endParaRPr sz="1600" b="1">
              <a:solidFill>
                <a:srgbClr val="F2F2F2"/>
              </a:solidFill>
              <a:latin typeface="Calibri"/>
              <a:ea typeface="Calibri"/>
              <a:cs typeface="Calibri"/>
              <a:sym typeface="Calibri"/>
            </a:endParaRPr>
          </a:p>
        </p:txBody>
      </p:sp>
      <p:sp>
        <p:nvSpPr>
          <p:cNvPr id="566" name="Shape 566"/>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http://sks.to/consensus-de</a:t>
            </a:r>
            <a:endParaRPr sz="1200">
              <a:solidFill>
                <a:schemeClr val="lt1"/>
              </a:solidFill>
              <a:latin typeface="Calibri"/>
              <a:ea typeface="Calibri"/>
              <a:cs typeface="Calibri"/>
              <a:sym typeface="Calibri"/>
            </a:endParaRPr>
          </a:p>
        </p:txBody>
      </p:sp>
      <p:sp>
        <p:nvSpPr>
          <p:cNvPr id="14" name="Shape 96">
            <a:hlinkClick r:id="rId7" action="ppaction://hlinksldjump"/>
            <a:extLst>
              <a:ext uri="{FF2B5EF4-FFF2-40B4-BE49-F238E27FC236}">
                <a16:creationId xmlns:a16="http://schemas.microsoft.com/office/drawing/2014/main" id="{6742778A-A9E5-490C-855E-6EFDEFB2FB98}"/>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6" name="Grafik 15">
            <a:extLst>
              <a:ext uri="{FF2B5EF4-FFF2-40B4-BE49-F238E27FC236}">
                <a16:creationId xmlns:a16="http://schemas.microsoft.com/office/drawing/2014/main" id="{D015E48C-1DAF-412B-96AC-CD8098C2AC91}"/>
              </a:ext>
            </a:extLst>
          </p:cNvPr>
          <p:cNvPicPr>
            <a:picLocks noChangeAspect="1"/>
          </p:cNvPicPr>
          <p:nvPr/>
        </p:nvPicPr>
        <p:blipFill>
          <a:blip r:embed="rId8"/>
          <a:stretch>
            <a:fillRect/>
          </a:stretch>
        </p:blipFill>
        <p:spPr>
          <a:xfrm>
            <a:off x="4240871" y="4603068"/>
            <a:ext cx="651513" cy="481553"/>
          </a:xfrm>
          <a:prstGeom prst="rect">
            <a:avLst/>
          </a:prstGeom>
        </p:spPr>
      </p:pic>
      <p:sp>
        <p:nvSpPr>
          <p:cNvPr id="17" name="Textfeld 16">
            <a:extLst>
              <a:ext uri="{FF2B5EF4-FFF2-40B4-BE49-F238E27FC236}">
                <a16:creationId xmlns:a16="http://schemas.microsoft.com/office/drawing/2014/main" id="{0E4BF715-9BB5-4D6C-89D5-B7BBD939F998}"/>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Wir verursachen die globale Erwärmung</a:t>
            </a:r>
          </a:p>
        </p:txBody>
      </p:sp>
    </p:spTree>
    <p:extLst>
      <p:ext uri="{BB962C8B-B14F-4D97-AF65-F5344CB8AC3E}">
        <p14:creationId xmlns:p14="http://schemas.microsoft.com/office/powerpoint/2010/main" val="32487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p:nvPr/>
        </p:nvSpPr>
        <p:spPr>
          <a:xfrm>
            <a:off x="1240134" y="633295"/>
            <a:ext cx="3697726"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Klimawandel vergangener Zeiten zeigt, dass das Klima empfindlich auf den Erwärmungseffekt von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 reagiert. </a:t>
            </a:r>
            <a:endParaRPr sz="1800">
              <a:solidFill>
                <a:schemeClr val="lt1"/>
              </a:solidFill>
              <a:latin typeface="Calibri"/>
              <a:ea typeface="Calibri"/>
              <a:cs typeface="Calibri"/>
              <a:sym typeface="Calibri"/>
            </a:endParaRPr>
          </a:p>
        </p:txBody>
      </p:sp>
      <p:sp>
        <p:nvSpPr>
          <p:cNvPr id="313" name="Shape 313"/>
          <p:cNvSpPr txBox="1"/>
          <p:nvPr/>
        </p:nvSpPr>
        <p:spPr>
          <a:xfrm>
            <a:off x="1240134" y="2156071"/>
            <a:ext cx="3852216" cy="14584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de-DE" sz="1800">
                <a:solidFill>
                  <a:schemeClr val="lt1"/>
                </a:solidFill>
                <a:latin typeface="Calibri"/>
                <a:ea typeface="Calibri"/>
                <a:cs typeface="Calibri"/>
                <a:sym typeface="Calibri"/>
              </a:rPr>
              <a:t>Der natürliche Klimawandel in der Vergangenheit legt nahe, dass auch der aktuelle Klimawandel natürlichen Ursprungs ist.</a:t>
            </a:r>
            <a:endParaRPr sz="1800">
              <a:solidFill>
                <a:schemeClr val="lt1"/>
              </a:solidFill>
              <a:latin typeface="Calibri"/>
              <a:ea typeface="Calibri"/>
              <a:cs typeface="Calibri"/>
              <a:sym typeface="Calibri"/>
            </a:endParaRPr>
          </a:p>
        </p:txBody>
      </p:sp>
      <p:sp>
        <p:nvSpPr>
          <p:cNvPr id="314" name="Shape 314"/>
          <p:cNvSpPr txBox="1"/>
          <p:nvPr/>
        </p:nvSpPr>
        <p:spPr>
          <a:xfrm>
            <a:off x="1240134" y="3614508"/>
            <a:ext cx="3990684"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Klimawandel vergangener Zeiten signalisiert tatsächlich das Gegenteil des Irrglaubens.</a:t>
            </a:r>
            <a:endParaRPr sz="1800">
              <a:solidFill>
                <a:schemeClr val="lt1"/>
              </a:solidFill>
              <a:latin typeface="Calibri"/>
              <a:ea typeface="Calibri"/>
              <a:cs typeface="Calibri"/>
              <a:sym typeface="Calibri"/>
            </a:endParaRPr>
          </a:p>
        </p:txBody>
      </p:sp>
      <p:pic>
        <p:nvPicPr>
          <p:cNvPr id="315" name="Shape 315" descr="natural_causes_1920.png"/>
          <p:cNvPicPr preferRelativeResize="0"/>
          <p:nvPr/>
        </p:nvPicPr>
        <p:blipFill rotWithShape="1">
          <a:blip r:embed="rId3">
            <a:alphaModFix/>
          </a:blip>
          <a:srcRect/>
          <a:stretch/>
        </p:blipFill>
        <p:spPr>
          <a:xfrm>
            <a:off x="4229327" y="1540170"/>
            <a:ext cx="4889362" cy="2769671"/>
          </a:xfrm>
          <a:prstGeom prst="rect">
            <a:avLst/>
          </a:prstGeom>
          <a:noFill/>
          <a:ln>
            <a:noFill/>
          </a:ln>
        </p:spPr>
      </p:pic>
      <p:sp>
        <p:nvSpPr>
          <p:cNvPr id="320" name="Shape 320"/>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http://sks.to/past-de</a:t>
            </a:r>
            <a:endParaRPr sz="1200">
              <a:solidFill>
                <a:schemeClr val="lt1"/>
              </a:solidFill>
              <a:latin typeface="Calibri"/>
              <a:ea typeface="Calibri"/>
              <a:cs typeface="Calibri"/>
              <a:sym typeface="Calibri"/>
            </a:endParaRPr>
          </a:p>
        </p:txBody>
      </p:sp>
      <p:sp>
        <p:nvSpPr>
          <p:cNvPr id="11" name="Shape 96">
            <a:hlinkClick r:id="rId4" action="ppaction://hlinksldjump"/>
            <a:extLst>
              <a:ext uri="{FF2B5EF4-FFF2-40B4-BE49-F238E27FC236}">
                <a16:creationId xmlns:a16="http://schemas.microsoft.com/office/drawing/2014/main" id="{94147A73-0B14-46D6-82A4-146418D46112}"/>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3" name="Grafik 12">
            <a:extLst>
              <a:ext uri="{FF2B5EF4-FFF2-40B4-BE49-F238E27FC236}">
                <a16:creationId xmlns:a16="http://schemas.microsoft.com/office/drawing/2014/main" id="{996A5F59-A87E-4DAE-BEAB-EE0124AE4484}"/>
              </a:ext>
            </a:extLst>
          </p:cNvPr>
          <p:cNvPicPr>
            <a:picLocks noChangeAspect="1"/>
          </p:cNvPicPr>
          <p:nvPr/>
        </p:nvPicPr>
        <p:blipFill>
          <a:blip r:embed="rId5"/>
          <a:stretch>
            <a:fillRect/>
          </a:stretch>
        </p:blipFill>
        <p:spPr>
          <a:xfrm>
            <a:off x="4240871" y="4603068"/>
            <a:ext cx="651513" cy="481553"/>
          </a:xfrm>
          <a:prstGeom prst="rect">
            <a:avLst/>
          </a:prstGeom>
        </p:spPr>
      </p:pic>
      <p:pic>
        <p:nvPicPr>
          <p:cNvPr id="15" name="Shape 547" descr="jumpingtoconclusions-fmf.png">
            <a:extLst>
              <a:ext uri="{FF2B5EF4-FFF2-40B4-BE49-F238E27FC236}">
                <a16:creationId xmlns:a16="http://schemas.microsoft.com/office/drawing/2014/main" id="{2BAE2635-E0D5-4A59-8164-AB77E2AE1157}"/>
              </a:ext>
            </a:extLst>
          </p:cNvPr>
          <p:cNvPicPr preferRelativeResize="0"/>
          <p:nvPr/>
        </p:nvPicPr>
        <p:blipFill rotWithShape="1">
          <a:blip r:embed="rId6">
            <a:alphaModFix/>
          </a:blip>
          <a:srcRect l="9" r="9"/>
          <a:stretch/>
        </p:blipFill>
        <p:spPr>
          <a:xfrm>
            <a:off x="301178" y="3724092"/>
            <a:ext cx="810608" cy="804661"/>
          </a:xfrm>
          <a:prstGeom prst="rect">
            <a:avLst/>
          </a:prstGeom>
          <a:noFill/>
          <a:ln>
            <a:noFill/>
          </a:ln>
        </p:spPr>
      </p:pic>
      <p:pic>
        <p:nvPicPr>
          <p:cNvPr id="16" name="Shape 548">
            <a:extLst>
              <a:ext uri="{FF2B5EF4-FFF2-40B4-BE49-F238E27FC236}">
                <a16:creationId xmlns:a16="http://schemas.microsoft.com/office/drawing/2014/main" id="{8B8179FE-F0BF-44A4-9B64-0C027C56E188}"/>
              </a:ext>
            </a:extLst>
          </p:cNvPr>
          <p:cNvPicPr preferRelativeResize="0"/>
          <p:nvPr/>
        </p:nvPicPr>
        <p:blipFill rotWithShape="1">
          <a:blip r:embed="rId7">
            <a:alphaModFix/>
          </a:blip>
          <a:srcRect/>
          <a:stretch/>
        </p:blipFill>
        <p:spPr>
          <a:xfrm>
            <a:off x="301178" y="2814909"/>
            <a:ext cx="786255" cy="779940"/>
          </a:xfrm>
          <a:prstGeom prst="rect">
            <a:avLst/>
          </a:prstGeom>
          <a:noFill/>
          <a:ln>
            <a:noFill/>
          </a:ln>
        </p:spPr>
      </p:pic>
      <p:sp>
        <p:nvSpPr>
          <p:cNvPr id="17" name="Textfeld 16">
            <a:extLst>
              <a:ext uri="{FF2B5EF4-FFF2-40B4-BE49-F238E27FC236}">
                <a16:creationId xmlns:a16="http://schemas.microsoft.com/office/drawing/2014/main" id="{47D50A86-4B04-4696-91E2-1585B8A0E10A}"/>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Früherer und zukünftiger Klimawandel</a:t>
            </a:r>
          </a:p>
        </p:txBody>
      </p:sp>
      <p:sp>
        <p:nvSpPr>
          <p:cNvPr id="18" name="Shape 546">
            <a:extLst>
              <a:ext uri="{FF2B5EF4-FFF2-40B4-BE49-F238E27FC236}">
                <a16:creationId xmlns:a16="http://schemas.microsoft.com/office/drawing/2014/main" id="{C31FA66A-F91D-4E09-AA16-EF5B5249E61F}"/>
              </a:ext>
            </a:extLst>
          </p:cNvPr>
          <p:cNvSpPr txBox="1"/>
          <p:nvPr/>
        </p:nvSpPr>
        <p:spPr>
          <a:xfrm>
            <a:off x="-131616" y="4528844"/>
            <a:ext cx="1655618" cy="59733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b="1">
                <a:solidFill>
                  <a:schemeClr val="lt1"/>
                </a:solidFill>
                <a:latin typeface="Calibri"/>
                <a:ea typeface="Calibri"/>
                <a:cs typeface="Calibri"/>
                <a:sym typeface="Calibri"/>
              </a:rPr>
              <a:t>Voreilige Schlussfolgerung</a:t>
            </a:r>
            <a:endParaRPr sz="15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p:nvPr/>
        </p:nvSpPr>
        <p:spPr>
          <a:xfrm>
            <a:off x="1247168" y="612193"/>
            <a:ext cx="36978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Natürliche Einflüsse, die für das Ende der kleinen Eiszeit sorgten, werden durch die aktuellen menschlichen Aktivitäten in den Schatten gestellt.</a:t>
            </a:r>
            <a:endParaRPr/>
          </a:p>
        </p:txBody>
      </p:sp>
      <p:sp>
        <p:nvSpPr>
          <p:cNvPr id="326" name="Shape 326"/>
          <p:cNvSpPr txBox="1"/>
          <p:nvPr/>
        </p:nvSpPr>
        <p:spPr>
          <a:xfrm>
            <a:off x="1247168" y="2170122"/>
            <a:ext cx="3585257"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en-US" sz="1800">
                <a:solidFill>
                  <a:schemeClr val="lt1"/>
                </a:solidFill>
                <a:latin typeface="Calibri"/>
                <a:ea typeface="Calibri"/>
                <a:cs typeface="Calibri"/>
                <a:sym typeface="Calibri"/>
              </a:rPr>
              <a:t>D</a:t>
            </a:r>
            <a:r>
              <a:rPr lang="de-DE" sz="1800">
                <a:solidFill>
                  <a:schemeClr val="lt1"/>
                </a:solidFill>
                <a:latin typeface="Calibri"/>
                <a:ea typeface="Calibri"/>
                <a:cs typeface="Calibri"/>
                <a:sym typeface="Calibri"/>
              </a:rPr>
              <a:t>ie aktuelle Erwärmung ist nur die Fortsetzung der natürlichen Erholung nach der kleinen Eiszeit.</a:t>
            </a:r>
            <a:endParaRPr sz="1800">
              <a:solidFill>
                <a:schemeClr val="lt1"/>
              </a:solidFill>
              <a:latin typeface="Calibri"/>
              <a:ea typeface="Calibri"/>
              <a:cs typeface="Calibri"/>
              <a:sym typeface="Calibri"/>
            </a:endParaRPr>
          </a:p>
        </p:txBody>
      </p:sp>
      <p:sp>
        <p:nvSpPr>
          <p:cNvPr id="327" name="Shape 327"/>
          <p:cNvSpPr txBox="1"/>
          <p:nvPr/>
        </p:nvSpPr>
        <p:spPr>
          <a:xfrm>
            <a:off x="1247168" y="3519541"/>
            <a:ext cx="33792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Die natürlichen Faktoren, die die kleine Eiszeit beendeten, spielen heute keine wesentliche Rolle.</a:t>
            </a:r>
            <a:endParaRPr/>
          </a:p>
        </p:txBody>
      </p:sp>
      <p:sp>
        <p:nvSpPr>
          <p:cNvPr id="332" name="Shape 332"/>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http://sks.to/lia</a:t>
            </a:r>
            <a:endParaRPr sz="1200">
              <a:solidFill>
                <a:schemeClr val="lt1"/>
              </a:solidFill>
              <a:latin typeface="Calibri"/>
              <a:ea typeface="Calibri"/>
              <a:cs typeface="Calibri"/>
              <a:sym typeface="Calibri"/>
            </a:endParaRPr>
          </a:p>
        </p:txBody>
      </p:sp>
      <p:sp>
        <p:nvSpPr>
          <p:cNvPr id="11" name="Shape 96">
            <a:hlinkClick r:id="rId3" action="ppaction://hlinksldjump"/>
            <a:extLst>
              <a:ext uri="{FF2B5EF4-FFF2-40B4-BE49-F238E27FC236}">
                <a16:creationId xmlns:a16="http://schemas.microsoft.com/office/drawing/2014/main" id="{297CF5EC-5542-4BF5-B97D-F69547AADABF}"/>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3" name="Grafik 12">
            <a:extLst>
              <a:ext uri="{FF2B5EF4-FFF2-40B4-BE49-F238E27FC236}">
                <a16:creationId xmlns:a16="http://schemas.microsoft.com/office/drawing/2014/main" id="{FAA071E4-BA22-48FE-A54C-A76BE82B5E98}"/>
              </a:ext>
            </a:extLst>
          </p:cNvPr>
          <p:cNvPicPr>
            <a:picLocks noChangeAspect="1"/>
          </p:cNvPicPr>
          <p:nvPr/>
        </p:nvPicPr>
        <p:blipFill>
          <a:blip r:embed="rId4"/>
          <a:stretch>
            <a:fillRect/>
          </a:stretch>
        </p:blipFill>
        <p:spPr>
          <a:xfrm>
            <a:off x="4240871" y="4603068"/>
            <a:ext cx="651513" cy="481553"/>
          </a:xfrm>
          <a:prstGeom prst="rect">
            <a:avLst/>
          </a:prstGeom>
        </p:spPr>
      </p:pic>
      <p:pic>
        <p:nvPicPr>
          <p:cNvPr id="15" name="Shape 521" descr="redherring-fmf.png">
            <a:extLst>
              <a:ext uri="{FF2B5EF4-FFF2-40B4-BE49-F238E27FC236}">
                <a16:creationId xmlns:a16="http://schemas.microsoft.com/office/drawing/2014/main" id="{FF05611A-B6EA-44EF-B200-5C4221F5BFE1}"/>
              </a:ext>
            </a:extLst>
          </p:cNvPr>
          <p:cNvPicPr preferRelativeResize="0"/>
          <p:nvPr/>
        </p:nvPicPr>
        <p:blipFill rotWithShape="1">
          <a:blip r:embed="rId5">
            <a:alphaModFix/>
          </a:blip>
          <a:srcRect t="367" b="367"/>
          <a:stretch/>
        </p:blipFill>
        <p:spPr>
          <a:xfrm>
            <a:off x="287314" y="3737947"/>
            <a:ext cx="810608" cy="804661"/>
          </a:xfrm>
          <a:prstGeom prst="rect">
            <a:avLst/>
          </a:prstGeom>
          <a:noFill/>
          <a:ln>
            <a:noFill/>
          </a:ln>
        </p:spPr>
      </p:pic>
      <p:pic>
        <p:nvPicPr>
          <p:cNvPr id="16" name="Shape 522">
            <a:extLst>
              <a:ext uri="{FF2B5EF4-FFF2-40B4-BE49-F238E27FC236}">
                <a16:creationId xmlns:a16="http://schemas.microsoft.com/office/drawing/2014/main" id="{B080EE3A-1BF7-4444-8BF7-31477D20B154}"/>
              </a:ext>
            </a:extLst>
          </p:cNvPr>
          <p:cNvPicPr preferRelativeResize="0"/>
          <p:nvPr/>
        </p:nvPicPr>
        <p:blipFill rotWithShape="1">
          <a:blip r:embed="rId6">
            <a:alphaModFix/>
          </a:blip>
          <a:srcRect/>
          <a:stretch/>
        </p:blipFill>
        <p:spPr>
          <a:xfrm>
            <a:off x="299491" y="2828764"/>
            <a:ext cx="786255" cy="779940"/>
          </a:xfrm>
          <a:prstGeom prst="rect">
            <a:avLst/>
          </a:prstGeom>
          <a:noFill/>
          <a:ln>
            <a:noFill/>
          </a:ln>
        </p:spPr>
      </p:pic>
      <p:pic>
        <p:nvPicPr>
          <p:cNvPr id="3" name="Grafik 2">
            <a:extLst>
              <a:ext uri="{FF2B5EF4-FFF2-40B4-BE49-F238E27FC236}">
                <a16:creationId xmlns:a16="http://schemas.microsoft.com/office/drawing/2014/main" id="{D64E901E-1167-40A8-BD00-5BF0E544AACB}"/>
              </a:ext>
            </a:extLst>
          </p:cNvPr>
          <p:cNvPicPr>
            <a:picLocks noChangeAspect="1"/>
          </p:cNvPicPr>
          <p:nvPr/>
        </p:nvPicPr>
        <p:blipFill>
          <a:blip r:embed="rId7"/>
          <a:stretch>
            <a:fillRect/>
          </a:stretch>
        </p:blipFill>
        <p:spPr>
          <a:xfrm>
            <a:off x="4935929" y="1201448"/>
            <a:ext cx="3936180" cy="2952135"/>
          </a:xfrm>
          <a:prstGeom prst="rect">
            <a:avLst/>
          </a:prstGeom>
        </p:spPr>
      </p:pic>
      <p:sp>
        <p:nvSpPr>
          <p:cNvPr id="17" name="Rechteck 16">
            <a:extLst>
              <a:ext uri="{FF2B5EF4-FFF2-40B4-BE49-F238E27FC236}">
                <a16:creationId xmlns:a16="http://schemas.microsoft.com/office/drawing/2014/main" id="{E58C71BE-4B89-416F-9185-C7F595C04D80}"/>
              </a:ext>
            </a:extLst>
          </p:cNvPr>
          <p:cNvSpPr/>
          <p:nvPr/>
        </p:nvSpPr>
        <p:spPr>
          <a:xfrm>
            <a:off x="4933216" y="4125235"/>
            <a:ext cx="4020438" cy="246221"/>
          </a:xfrm>
          <a:prstGeom prst="rect">
            <a:avLst/>
          </a:prstGeom>
        </p:spPr>
        <p:txBody>
          <a:bodyPr wrap="square">
            <a:spAutoFit/>
          </a:bodyPr>
          <a:lstStyle/>
          <a:p>
            <a:pPr algn="r"/>
            <a:r>
              <a:rPr lang="de-DE" sz="1000" err="1">
                <a:solidFill>
                  <a:srgbClr val="D9D9D9"/>
                </a:solidFill>
                <a:latin typeface="Calibri" panose="020F0502020204030204" pitchFamily="34" charset="0"/>
              </a:rPr>
              <a:t>Skeptical</a:t>
            </a:r>
            <a:r>
              <a:rPr lang="de-DE" sz="1000">
                <a:solidFill>
                  <a:srgbClr val="D9D9D9"/>
                </a:solidFill>
                <a:latin typeface="Calibri" panose="020F0502020204030204" pitchFamily="34" charset="0"/>
              </a:rPr>
              <a:t> Science - https://skepticalscience.com/graphics.php?g=40</a:t>
            </a:r>
            <a:endParaRPr lang="de-DE" sz="1000"/>
          </a:p>
        </p:txBody>
      </p:sp>
      <p:sp>
        <p:nvSpPr>
          <p:cNvPr id="18" name="Textfeld 17">
            <a:extLst>
              <a:ext uri="{FF2B5EF4-FFF2-40B4-BE49-F238E27FC236}">
                <a16:creationId xmlns:a16="http://schemas.microsoft.com/office/drawing/2014/main" id="{B86346A4-529F-4752-B901-6566489AA752}"/>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Früherer und zukünftiger Klimawandel</a:t>
            </a:r>
          </a:p>
        </p:txBody>
      </p:sp>
      <p:sp>
        <p:nvSpPr>
          <p:cNvPr id="19" name="Shape 520">
            <a:extLst>
              <a:ext uri="{FF2B5EF4-FFF2-40B4-BE49-F238E27FC236}">
                <a16:creationId xmlns:a16="http://schemas.microsoft.com/office/drawing/2014/main" id="{CC744928-6F4A-4336-A76A-0D29EAA14207}"/>
              </a:ext>
            </a:extLst>
          </p:cNvPr>
          <p:cNvSpPr txBox="1"/>
          <p:nvPr/>
        </p:nvSpPr>
        <p:spPr>
          <a:xfrm>
            <a:off x="48968" y="4542699"/>
            <a:ext cx="1287300"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Falsche</a:t>
            </a:r>
            <a:br>
              <a:rPr lang="en-US" sz="1600" b="1">
                <a:solidFill>
                  <a:schemeClr val="lt1"/>
                </a:solidFill>
                <a:latin typeface="Calibri"/>
                <a:ea typeface="Calibri"/>
                <a:cs typeface="Calibri"/>
                <a:sym typeface="Calibri"/>
              </a:rPr>
            </a:br>
            <a:r>
              <a:rPr lang="en-US" sz="1600" b="1">
                <a:solidFill>
                  <a:schemeClr val="lt1"/>
                </a:solidFill>
                <a:latin typeface="Calibri"/>
                <a:ea typeface="Calibri"/>
                <a:cs typeface="Calibri"/>
                <a:sym typeface="Calibri"/>
              </a:rPr>
              <a:t>Fährte</a:t>
            </a:r>
            <a:endParaRPr sz="16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p:nvPr/>
        </p:nvSpPr>
        <p:spPr>
          <a:xfrm>
            <a:off x="1247168" y="682532"/>
            <a:ext cx="4007115" cy="16890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Als die Sonne in der Vergangenheit kühler war, gab es mehr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 in der Atmosphäre. Heute steigern wir die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-Konzentration während die Sonne wärmer ist.</a:t>
            </a:r>
            <a:endParaRPr/>
          </a:p>
        </p:txBody>
      </p:sp>
      <p:sp>
        <p:nvSpPr>
          <p:cNvPr id="339" name="Shape 339"/>
          <p:cNvSpPr txBox="1"/>
          <p:nvPr/>
        </p:nvSpPr>
        <p:spPr>
          <a:xfrm>
            <a:off x="1247167" y="2462983"/>
            <a:ext cx="4239233" cy="14835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de-DE" sz="1800">
                <a:solidFill>
                  <a:schemeClr val="lt1"/>
                </a:solidFill>
                <a:latin typeface="Calibri"/>
                <a:ea typeface="Calibri"/>
                <a:cs typeface="Calibri"/>
                <a:sym typeface="Calibri"/>
              </a:rPr>
              <a:t>Die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-Konzentration war in der Ver-gangenheit höher und die Erde ist trotz-dem nicht verkocht - der Treibhauseffekt ist also schwach ausgeprägt.</a:t>
            </a:r>
            <a:endParaRPr sz="1800">
              <a:solidFill>
                <a:schemeClr val="lt1"/>
              </a:solidFill>
              <a:latin typeface="Calibri"/>
              <a:ea typeface="Calibri"/>
              <a:cs typeface="Calibri"/>
              <a:sym typeface="Calibri"/>
            </a:endParaRPr>
          </a:p>
        </p:txBody>
      </p:sp>
      <p:sp>
        <p:nvSpPr>
          <p:cNvPr id="340" name="Shape 340"/>
          <p:cNvSpPr txBox="1"/>
          <p:nvPr/>
        </p:nvSpPr>
        <p:spPr>
          <a:xfrm>
            <a:off x="1247167" y="3932306"/>
            <a:ext cx="3598429" cy="10187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Ignoriert die Rolle der Sonne, die in der Vergangenheit kühler war.</a:t>
            </a:r>
            <a:endParaRPr/>
          </a:p>
        </p:txBody>
      </p:sp>
      <p:sp>
        <p:nvSpPr>
          <p:cNvPr id="344" name="Shape 344"/>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http://sks.to/pastco2</a:t>
            </a:r>
            <a:endParaRPr sz="1200">
              <a:solidFill>
                <a:schemeClr val="lt1"/>
              </a:solidFill>
              <a:latin typeface="Calibri"/>
              <a:ea typeface="Calibri"/>
              <a:cs typeface="Calibri"/>
              <a:sym typeface="Calibri"/>
            </a:endParaRPr>
          </a:p>
        </p:txBody>
      </p:sp>
      <p:sp>
        <p:nvSpPr>
          <p:cNvPr id="9" name="Shape 96">
            <a:hlinkClick r:id="rId3" action="ppaction://hlinksldjump"/>
            <a:extLst>
              <a:ext uri="{FF2B5EF4-FFF2-40B4-BE49-F238E27FC236}">
                <a16:creationId xmlns:a16="http://schemas.microsoft.com/office/drawing/2014/main" id="{658D9003-C3A8-4D6F-BB5C-2B6749A00411}"/>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Grafik 10">
            <a:extLst>
              <a:ext uri="{FF2B5EF4-FFF2-40B4-BE49-F238E27FC236}">
                <a16:creationId xmlns:a16="http://schemas.microsoft.com/office/drawing/2014/main" id="{D0252377-3DBE-495F-A45B-0B6B3621071E}"/>
              </a:ext>
            </a:extLst>
          </p:cNvPr>
          <p:cNvPicPr>
            <a:picLocks noChangeAspect="1"/>
          </p:cNvPicPr>
          <p:nvPr/>
        </p:nvPicPr>
        <p:blipFill>
          <a:blip r:embed="rId4"/>
          <a:stretch>
            <a:fillRect/>
          </a:stretch>
        </p:blipFill>
        <p:spPr>
          <a:xfrm>
            <a:off x="4240871" y="4603068"/>
            <a:ext cx="651513" cy="481553"/>
          </a:xfrm>
          <a:prstGeom prst="rect">
            <a:avLst/>
          </a:prstGeom>
        </p:spPr>
      </p:pic>
      <p:sp>
        <p:nvSpPr>
          <p:cNvPr id="12" name="Shape 122">
            <a:extLst>
              <a:ext uri="{FF2B5EF4-FFF2-40B4-BE49-F238E27FC236}">
                <a16:creationId xmlns:a16="http://schemas.microsoft.com/office/drawing/2014/main" id="{5168C6C7-1711-4F74-AC1D-5337DB0A7C17}"/>
              </a:ext>
            </a:extLst>
          </p:cNvPr>
          <p:cNvSpPr txBox="1"/>
          <p:nvPr/>
        </p:nvSpPr>
        <p:spPr>
          <a:xfrm>
            <a:off x="4816062" y="4205272"/>
            <a:ext cx="4140900" cy="400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100"/>
              <a:buNone/>
            </a:pPr>
            <a:r>
              <a:rPr lang="en-US" sz="1000">
                <a:solidFill>
                  <a:srgbClr val="D9D9D9"/>
                </a:solidFill>
                <a:latin typeface="Calibri"/>
                <a:ea typeface="Calibri"/>
                <a:cs typeface="Calibri"/>
                <a:sym typeface="Calibri"/>
              </a:rPr>
              <a:t>Skeptical Science - https://skepticalscience.com/graphics.php?g=303</a:t>
            </a:r>
            <a:endParaRPr sz="1000">
              <a:solidFill>
                <a:srgbClr val="D9D9D9"/>
              </a:solidFill>
              <a:latin typeface="Calibri"/>
              <a:ea typeface="Calibri"/>
              <a:cs typeface="Calibri"/>
              <a:sym typeface="Calibri"/>
            </a:endParaRPr>
          </a:p>
        </p:txBody>
      </p:sp>
      <p:pic>
        <p:nvPicPr>
          <p:cNvPr id="4" name="Grafik 3">
            <a:extLst>
              <a:ext uri="{FF2B5EF4-FFF2-40B4-BE49-F238E27FC236}">
                <a16:creationId xmlns:a16="http://schemas.microsoft.com/office/drawing/2014/main" id="{9B2EFE8B-B30A-4ED0-BED4-3D9B9AD24F5E}"/>
              </a:ext>
            </a:extLst>
          </p:cNvPr>
          <p:cNvPicPr>
            <a:picLocks noChangeAspect="1"/>
          </p:cNvPicPr>
          <p:nvPr/>
        </p:nvPicPr>
        <p:blipFill>
          <a:blip r:embed="rId5"/>
          <a:stretch>
            <a:fillRect/>
          </a:stretch>
        </p:blipFill>
        <p:spPr>
          <a:xfrm>
            <a:off x="5163770" y="1174434"/>
            <a:ext cx="3692398" cy="3046949"/>
          </a:xfrm>
          <a:prstGeom prst="rect">
            <a:avLst/>
          </a:prstGeom>
        </p:spPr>
      </p:pic>
      <p:sp>
        <p:nvSpPr>
          <p:cNvPr id="15" name="Shape 90">
            <a:extLst>
              <a:ext uri="{FF2B5EF4-FFF2-40B4-BE49-F238E27FC236}">
                <a16:creationId xmlns:a16="http://schemas.microsoft.com/office/drawing/2014/main" id="{5DDFA656-F623-4090-BD82-BD238CBCEE3A}"/>
              </a:ext>
            </a:extLst>
          </p:cNvPr>
          <p:cNvSpPr txBox="1"/>
          <p:nvPr/>
        </p:nvSpPr>
        <p:spPr>
          <a:xfrm>
            <a:off x="100043" y="4534229"/>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2F2F2"/>
                </a:solidFill>
                <a:latin typeface="Calibri"/>
                <a:ea typeface="Calibri"/>
                <a:cs typeface="Calibri"/>
                <a:sym typeface="Calibri"/>
              </a:rPr>
              <a:t>Rosinen-</a:t>
            </a:r>
            <a:br>
              <a:rPr lang="en-US" sz="1600" b="1">
                <a:solidFill>
                  <a:srgbClr val="F2F2F2"/>
                </a:solidFill>
                <a:latin typeface="Calibri"/>
                <a:ea typeface="Calibri"/>
                <a:cs typeface="Calibri"/>
                <a:sym typeface="Calibri"/>
              </a:rPr>
            </a:br>
            <a:r>
              <a:rPr lang="en-US" sz="1600" b="1">
                <a:solidFill>
                  <a:srgbClr val="F2F2F2"/>
                </a:solidFill>
                <a:latin typeface="Calibri"/>
                <a:ea typeface="Calibri"/>
                <a:cs typeface="Calibri"/>
                <a:sym typeface="Calibri"/>
              </a:rPr>
              <a:t>pickerei</a:t>
            </a:r>
            <a:endParaRPr sz="1600" b="1">
              <a:solidFill>
                <a:srgbClr val="F2F2F2"/>
              </a:solidFill>
              <a:latin typeface="Calibri"/>
              <a:ea typeface="Calibri"/>
              <a:cs typeface="Calibri"/>
              <a:sym typeface="Calibri"/>
            </a:endParaRPr>
          </a:p>
        </p:txBody>
      </p:sp>
      <p:pic>
        <p:nvPicPr>
          <p:cNvPr id="16" name="Shape 95">
            <a:extLst>
              <a:ext uri="{FF2B5EF4-FFF2-40B4-BE49-F238E27FC236}">
                <a16:creationId xmlns:a16="http://schemas.microsoft.com/office/drawing/2014/main" id="{A19BD6B7-0A55-4D0F-A0C7-4A4FFCA078E6}"/>
              </a:ext>
            </a:extLst>
          </p:cNvPr>
          <p:cNvPicPr preferRelativeResize="0"/>
          <p:nvPr/>
        </p:nvPicPr>
        <p:blipFill>
          <a:blip r:embed="rId6"/>
          <a:stretch>
            <a:fillRect/>
          </a:stretch>
        </p:blipFill>
        <p:spPr>
          <a:xfrm>
            <a:off x="295973" y="3735584"/>
            <a:ext cx="798618" cy="798618"/>
          </a:xfrm>
          <a:prstGeom prst="rect">
            <a:avLst/>
          </a:prstGeom>
          <a:noFill/>
          <a:ln>
            <a:noFill/>
          </a:ln>
        </p:spPr>
      </p:pic>
      <p:sp>
        <p:nvSpPr>
          <p:cNvPr id="17" name="Textfeld 16">
            <a:extLst>
              <a:ext uri="{FF2B5EF4-FFF2-40B4-BE49-F238E27FC236}">
                <a16:creationId xmlns:a16="http://schemas.microsoft.com/office/drawing/2014/main" id="{F3F836AF-3D61-44E5-8D36-C2F2EDBA29AA}"/>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Früherer und zukünftiger Klimawandel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p:nvPr/>
        </p:nvSpPr>
        <p:spPr>
          <a:xfrm>
            <a:off x="1240133" y="598125"/>
            <a:ext cx="3993568"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Auch wenn es während der mittelalter-lichen Warmzeit in einigen Regionen ungewöhlich warm war, war der Planet global betrachtet kühler als heute.</a:t>
            </a:r>
            <a:endParaRPr/>
          </a:p>
        </p:txBody>
      </p:sp>
      <p:sp>
        <p:nvSpPr>
          <p:cNvPr id="350" name="Shape 350"/>
          <p:cNvSpPr txBox="1"/>
          <p:nvPr/>
        </p:nvSpPr>
        <p:spPr>
          <a:xfrm>
            <a:off x="1240132" y="2064612"/>
            <a:ext cx="4140899" cy="14497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de-DE" sz="1800">
                <a:solidFill>
                  <a:schemeClr val="lt1"/>
                </a:solidFill>
                <a:latin typeface="Calibri"/>
                <a:ea typeface="Calibri"/>
                <a:cs typeface="Calibri"/>
                <a:sym typeface="Calibri"/>
              </a:rPr>
              <a:t>Die mittelalterliche Warmzeit war wärmer als die heutigen Bedingungen. Deshalb ist die jetzige Erwärmung nicht unge-wöhnlich sondern natürlichen Ursprungs.</a:t>
            </a:r>
            <a:endParaRPr sz="1800">
              <a:solidFill>
                <a:schemeClr val="lt1"/>
              </a:solidFill>
              <a:latin typeface="Calibri"/>
              <a:ea typeface="Calibri"/>
              <a:cs typeface="Calibri"/>
              <a:sym typeface="Calibri"/>
            </a:endParaRPr>
          </a:p>
        </p:txBody>
      </p:sp>
      <p:sp>
        <p:nvSpPr>
          <p:cNvPr id="351" name="Shape 351"/>
          <p:cNvSpPr txBox="1"/>
          <p:nvPr/>
        </p:nvSpPr>
        <p:spPr>
          <a:xfrm>
            <a:off x="1240134" y="3535703"/>
            <a:ext cx="4189580" cy="15276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Für die durchschnittlichen Temperaturen über große Regionen hinweg egalisierten kühle Regionen die wärmeren. </a:t>
            </a:r>
            <a:endParaRPr/>
          </a:p>
        </p:txBody>
      </p:sp>
      <p:sp>
        <p:nvSpPr>
          <p:cNvPr id="355" name="Shape 355"/>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http://sks.to/mwp-de</a:t>
            </a:r>
            <a:endParaRPr sz="1200">
              <a:solidFill>
                <a:schemeClr val="lt1"/>
              </a:solidFill>
              <a:latin typeface="Calibri"/>
              <a:ea typeface="Calibri"/>
              <a:cs typeface="Calibri"/>
              <a:sym typeface="Calibri"/>
            </a:endParaRPr>
          </a:p>
        </p:txBody>
      </p:sp>
      <p:pic>
        <p:nvPicPr>
          <p:cNvPr id="356" name="Shape 356" descr="Moberg_Hockey_Stick.gif"/>
          <p:cNvPicPr preferRelativeResize="0"/>
          <p:nvPr/>
        </p:nvPicPr>
        <p:blipFill>
          <a:blip r:embed="rId3">
            <a:alphaModFix/>
          </a:blip>
          <a:stretch>
            <a:fillRect/>
          </a:stretch>
        </p:blipFill>
        <p:spPr>
          <a:xfrm>
            <a:off x="5379244" y="1681089"/>
            <a:ext cx="3536156" cy="2007022"/>
          </a:xfrm>
          <a:prstGeom prst="rect">
            <a:avLst/>
          </a:prstGeom>
          <a:noFill/>
          <a:ln>
            <a:noFill/>
          </a:ln>
        </p:spPr>
      </p:pic>
      <p:sp>
        <p:nvSpPr>
          <p:cNvPr id="357" name="Shape 357"/>
          <p:cNvSpPr txBox="1"/>
          <p:nvPr/>
        </p:nvSpPr>
        <p:spPr>
          <a:xfrm>
            <a:off x="5233701" y="3737600"/>
            <a:ext cx="3706774" cy="546012"/>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100"/>
              <a:buNone/>
            </a:pPr>
            <a:r>
              <a:rPr lang="en-US" sz="1000">
                <a:solidFill>
                  <a:srgbClr val="D9D9D9"/>
                </a:solidFill>
                <a:latin typeface="Calibri"/>
                <a:ea typeface="Calibri"/>
                <a:cs typeface="Calibri"/>
                <a:sym typeface="Calibri"/>
              </a:rPr>
              <a:t>Rekonstruktion der Temperaturen der Nordhalbkugel durch Moberg et al. (2005)  in blau, gemessene Temperaturen der NASA in rot</a:t>
            </a:r>
            <a:endParaRPr sz="1000">
              <a:solidFill>
                <a:srgbClr val="D9D9D9"/>
              </a:solidFill>
              <a:latin typeface="Calibri"/>
              <a:ea typeface="Calibri"/>
              <a:cs typeface="Calibri"/>
              <a:sym typeface="Calibri"/>
            </a:endParaRPr>
          </a:p>
        </p:txBody>
      </p:sp>
      <p:sp>
        <p:nvSpPr>
          <p:cNvPr id="11" name="Shape 96">
            <a:hlinkClick r:id="rId4" action="ppaction://hlinksldjump"/>
            <a:extLst>
              <a:ext uri="{FF2B5EF4-FFF2-40B4-BE49-F238E27FC236}">
                <a16:creationId xmlns:a16="http://schemas.microsoft.com/office/drawing/2014/main" id="{36D39E9A-665E-466C-990E-01C4E69D9FA8}"/>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3" name="Grafik 12">
            <a:extLst>
              <a:ext uri="{FF2B5EF4-FFF2-40B4-BE49-F238E27FC236}">
                <a16:creationId xmlns:a16="http://schemas.microsoft.com/office/drawing/2014/main" id="{23883B7F-4D41-4DC2-B865-6921211E273B}"/>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6" name="Shape 90">
            <a:extLst>
              <a:ext uri="{FF2B5EF4-FFF2-40B4-BE49-F238E27FC236}">
                <a16:creationId xmlns:a16="http://schemas.microsoft.com/office/drawing/2014/main" id="{79B8FC8C-D8F3-4890-8655-B2B6A7F38C32}"/>
              </a:ext>
            </a:extLst>
          </p:cNvPr>
          <p:cNvSpPr txBox="1"/>
          <p:nvPr/>
        </p:nvSpPr>
        <p:spPr>
          <a:xfrm>
            <a:off x="100043" y="4534229"/>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2F2F2"/>
                </a:solidFill>
                <a:latin typeface="Calibri"/>
                <a:ea typeface="Calibri"/>
                <a:cs typeface="Calibri"/>
                <a:sym typeface="Calibri"/>
              </a:rPr>
              <a:t>Rosinen-</a:t>
            </a:r>
            <a:br>
              <a:rPr lang="en-US" sz="1600" b="1">
                <a:solidFill>
                  <a:srgbClr val="F2F2F2"/>
                </a:solidFill>
                <a:latin typeface="Calibri"/>
                <a:ea typeface="Calibri"/>
                <a:cs typeface="Calibri"/>
                <a:sym typeface="Calibri"/>
              </a:rPr>
            </a:br>
            <a:r>
              <a:rPr lang="en-US" sz="1600" b="1">
                <a:solidFill>
                  <a:srgbClr val="F2F2F2"/>
                </a:solidFill>
                <a:latin typeface="Calibri"/>
                <a:ea typeface="Calibri"/>
                <a:cs typeface="Calibri"/>
                <a:sym typeface="Calibri"/>
              </a:rPr>
              <a:t>pickerei</a:t>
            </a:r>
            <a:endParaRPr sz="1600" b="1">
              <a:solidFill>
                <a:srgbClr val="F2F2F2"/>
              </a:solidFill>
              <a:latin typeface="Calibri"/>
              <a:ea typeface="Calibri"/>
              <a:cs typeface="Calibri"/>
              <a:sym typeface="Calibri"/>
            </a:endParaRPr>
          </a:p>
        </p:txBody>
      </p:sp>
      <p:pic>
        <p:nvPicPr>
          <p:cNvPr id="17" name="Shape 95">
            <a:extLst>
              <a:ext uri="{FF2B5EF4-FFF2-40B4-BE49-F238E27FC236}">
                <a16:creationId xmlns:a16="http://schemas.microsoft.com/office/drawing/2014/main" id="{99409B5F-55FC-455C-9D4B-E7361BE59A42}"/>
              </a:ext>
            </a:extLst>
          </p:cNvPr>
          <p:cNvPicPr preferRelativeResize="0"/>
          <p:nvPr/>
        </p:nvPicPr>
        <p:blipFill>
          <a:blip r:embed="rId6"/>
          <a:stretch>
            <a:fillRect/>
          </a:stretch>
        </p:blipFill>
        <p:spPr>
          <a:xfrm>
            <a:off x="295973" y="3735584"/>
            <a:ext cx="798618" cy="798618"/>
          </a:xfrm>
          <a:prstGeom prst="rect">
            <a:avLst/>
          </a:prstGeom>
          <a:noFill/>
          <a:ln>
            <a:noFill/>
          </a:ln>
        </p:spPr>
      </p:pic>
      <p:sp>
        <p:nvSpPr>
          <p:cNvPr id="18" name="Textfeld 17">
            <a:extLst>
              <a:ext uri="{FF2B5EF4-FFF2-40B4-BE49-F238E27FC236}">
                <a16:creationId xmlns:a16="http://schemas.microsoft.com/office/drawing/2014/main" id="{89E8DD67-2A6D-4A16-8672-A86BC4FE771E}"/>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Früherer und zukünftiger Klimawandel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p:nvPr/>
        </p:nvSpPr>
        <p:spPr>
          <a:xfrm>
            <a:off x="1240134" y="647363"/>
            <a:ext cx="3160803"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Modelle basieren auf grund-legenden Regeln der Physik.</a:t>
            </a:r>
            <a:endParaRPr/>
          </a:p>
        </p:txBody>
      </p:sp>
      <p:sp>
        <p:nvSpPr>
          <p:cNvPr id="363" name="Shape 363"/>
          <p:cNvSpPr txBox="1"/>
          <p:nvPr/>
        </p:nvSpPr>
        <p:spPr>
          <a:xfrm>
            <a:off x="1240134" y="1966138"/>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en-US" sz="1800">
                <a:solidFill>
                  <a:schemeClr val="lt1"/>
                </a:solidFill>
                <a:latin typeface="Calibri"/>
                <a:ea typeface="Calibri"/>
                <a:cs typeface="Calibri"/>
                <a:sym typeface="Calibri"/>
              </a:rPr>
              <a:t>Modelle sind unzuverlässig.</a:t>
            </a:r>
            <a:endParaRPr sz="1800">
              <a:solidFill>
                <a:schemeClr val="lt1"/>
              </a:solidFill>
              <a:latin typeface="Calibri"/>
              <a:ea typeface="Calibri"/>
              <a:cs typeface="Calibri"/>
              <a:sym typeface="Calibri"/>
            </a:endParaRPr>
          </a:p>
        </p:txBody>
      </p:sp>
      <p:sp>
        <p:nvSpPr>
          <p:cNvPr id="364" name="Shape 364"/>
          <p:cNvSpPr txBox="1"/>
          <p:nvPr/>
        </p:nvSpPr>
        <p:spPr>
          <a:xfrm>
            <a:off x="1240134" y="2881695"/>
            <a:ext cx="3143265" cy="199979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Kein Modell ist perfekt. Modelle sind aber nützliche Werkzeuge, die die Vergangenheit nachbilden und Erkenntnisse über die Zukunft liefern können.</a:t>
            </a:r>
            <a:endParaRPr/>
          </a:p>
        </p:txBody>
      </p:sp>
      <p:sp>
        <p:nvSpPr>
          <p:cNvPr id="369" name="Shape 369"/>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http://sks.to/model-de</a:t>
            </a:r>
            <a:endParaRPr sz="1200">
              <a:solidFill>
                <a:schemeClr val="lt1"/>
              </a:solidFill>
              <a:latin typeface="Calibri"/>
              <a:ea typeface="Calibri"/>
              <a:cs typeface="Calibri"/>
              <a:sym typeface="Calibri"/>
            </a:endParaRPr>
          </a:p>
        </p:txBody>
      </p:sp>
      <p:sp>
        <p:nvSpPr>
          <p:cNvPr id="14" name="Shape 96">
            <a:hlinkClick r:id="rId3" action="ppaction://hlinksldjump"/>
            <a:extLst>
              <a:ext uri="{FF2B5EF4-FFF2-40B4-BE49-F238E27FC236}">
                <a16:creationId xmlns:a16="http://schemas.microsoft.com/office/drawing/2014/main" id="{46D6B0BF-A365-4095-A0D2-230EE58BBDE3}"/>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5" name="Grafik 14">
            <a:extLst>
              <a:ext uri="{FF2B5EF4-FFF2-40B4-BE49-F238E27FC236}">
                <a16:creationId xmlns:a16="http://schemas.microsoft.com/office/drawing/2014/main" id="{D7C2BA0A-AF85-462A-8178-B6095CE283D3}"/>
              </a:ext>
            </a:extLst>
          </p:cNvPr>
          <p:cNvPicPr>
            <a:picLocks noChangeAspect="1"/>
          </p:cNvPicPr>
          <p:nvPr/>
        </p:nvPicPr>
        <p:blipFill>
          <a:blip r:embed="rId4"/>
          <a:stretch>
            <a:fillRect/>
          </a:stretch>
        </p:blipFill>
        <p:spPr>
          <a:xfrm>
            <a:off x="4297833" y="1162051"/>
            <a:ext cx="4578753" cy="2575549"/>
          </a:xfrm>
          <a:prstGeom prst="rect">
            <a:avLst/>
          </a:prstGeom>
        </p:spPr>
      </p:pic>
      <p:sp>
        <p:nvSpPr>
          <p:cNvPr id="16" name="Shape 357">
            <a:extLst>
              <a:ext uri="{FF2B5EF4-FFF2-40B4-BE49-F238E27FC236}">
                <a16:creationId xmlns:a16="http://schemas.microsoft.com/office/drawing/2014/main" id="{EC062DDD-7B65-41FD-8093-CBC827F2FF53}"/>
              </a:ext>
            </a:extLst>
          </p:cNvPr>
          <p:cNvSpPr txBox="1"/>
          <p:nvPr/>
        </p:nvSpPr>
        <p:spPr>
          <a:xfrm>
            <a:off x="4469343" y="3737600"/>
            <a:ext cx="4471132" cy="702782"/>
          </a:xfrm>
          <a:prstGeom prst="rect">
            <a:avLst/>
          </a:prstGeom>
          <a:noFill/>
          <a:ln>
            <a:noFill/>
          </a:ln>
        </p:spPr>
        <p:txBody>
          <a:bodyPr spcFirstLastPara="1" wrap="square" lIns="91425" tIns="45700" rIns="91425" bIns="45700" anchor="t" anchorCtr="0">
            <a:noAutofit/>
          </a:bodyPr>
          <a:lstStyle/>
          <a:p>
            <a:pPr lvl="0" algn="r">
              <a:buSzPts val="1100"/>
            </a:pPr>
            <a:r>
              <a:rPr lang="en-US" sz="1000">
                <a:solidFill>
                  <a:srgbClr val="D9D9D9"/>
                </a:solidFill>
                <a:latin typeface="Calibri"/>
                <a:ea typeface="Calibri"/>
                <a:cs typeface="Calibri"/>
                <a:sym typeface="Calibri"/>
              </a:rPr>
              <a:t>Eines dieser Panele zeigt beobachtetes Wetter (wie durch Era-Interim geschätzt);  die drei anderen simuliertes Wetter durch drei verschiedene Klimamodelle (HadGEM2, CCSM4, and MIROC5) – welches ist was? Klicken Sie für die Lösung!</a:t>
            </a:r>
            <a:br>
              <a:rPr lang="en-US" sz="1000">
                <a:solidFill>
                  <a:srgbClr val="D9D9D9"/>
                </a:solidFill>
                <a:latin typeface="Calibri"/>
                <a:ea typeface="Calibri"/>
                <a:cs typeface="Calibri"/>
                <a:sym typeface="Calibri"/>
              </a:rPr>
            </a:br>
            <a:r>
              <a:rPr lang="en-US" sz="1000">
                <a:solidFill>
                  <a:srgbClr val="D9D9D9"/>
                </a:solidFill>
                <a:latin typeface="Calibri"/>
                <a:ea typeface="Calibri"/>
                <a:cs typeface="Calibri"/>
                <a:sym typeface="Calibri"/>
              </a:rPr>
              <a:t>Video von Philip Brohan - https://vimeo.com/213117747</a:t>
            </a:r>
            <a:endParaRPr sz="1000">
              <a:solidFill>
                <a:srgbClr val="D9D9D9"/>
              </a:solidFill>
              <a:latin typeface="Calibri"/>
              <a:ea typeface="Calibri"/>
              <a:cs typeface="Calibri"/>
              <a:sym typeface="Calibri"/>
            </a:endParaRPr>
          </a:p>
        </p:txBody>
      </p:sp>
      <p:sp>
        <p:nvSpPr>
          <p:cNvPr id="17" name="Textfeld 16">
            <a:extLst>
              <a:ext uri="{FF2B5EF4-FFF2-40B4-BE49-F238E27FC236}">
                <a16:creationId xmlns:a16="http://schemas.microsoft.com/office/drawing/2014/main" id="{733BAE37-274E-4BAD-9BAF-B111390D2615}"/>
              </a:ext>
            </a:extLst>
          </p:cNvPr>
          <p:cNvSpPr txBox="1"/>
          <p:nvPr/>
        </p:nvSpPr>
        <p:spPr>
          <a:xfrm>
            <a:off x="4760602" y="2171976"/>
            <a:ext cx="1336964" cy="246221"/>
          </a:xfrm>
          <a:prstGeom prst="rect">
            <a:avLst/>
          </a:prstGeom>
          <a:noFill/>
        </p:spPr>
        <p:txBody>
          <a:bodyPr wrap="square" rtlCol="0">
            <a:spAutoFit/>
          </a:bodyPr>
          <a:lstStyle/>
          <a:p>
            <a:pPr algn="ctr"/>
            <a:r>
              <a:rPr lang="de-DE" sz="1000">
                <a:solidFill>
                  <a:schemeClr val="bg1"/>
                </a:solidFill>
                <a:latin typeface="Calibri" panose="020F0502020204030204" pitchFamily="34" charset="0"/>
                <a:cs typeface="Calibri" panose="020F0502020204030204" pitchFamily="34" charset="0"/>
              </a:rPr>
              <a:t>MIROC5</a:t>
            </a:r>
          </a:p>
        </p:txBody>
      </p:sp>
      <p:sp>
        <p:nvSpPr>
          <p:cNvPr id="18" name="Textfeld 17">
            <a:extLst>
              <a:ext uri="{FF2B5EF4-FFF2-40B4-BE49-F238E27FC236}">
                <a16:creationId xmlns:a16="http://schemas.microsoft.com/office/drawing/2014/main" id="{79176E96-D8CC-4CF5-A881-C5D67ABA092F}"/>
              </a:ext>
            </a:extLst>
          </p:cNvPr>
          <p:cNvSpPr txBox="1"/>
          <p:nvPr/>
        </p:nvSpPr>
        <p:spPr>
          <a:xfrm>
            <a:off x="7097740" y="2162980"/>
            <a:ext cx="1336964" cy="246221"/>
          </a:xfrm>
          <a:prstGeom prst="rect">
            <a:avLst/>
          </a:prstGeom>
          <a:noFill/>
        </p:spPr>
        <p:txBody>
          <a:bodyPr wrap="square" rtlCol="0">
            <a:spAutoFit/>
          </a:bodyPr>
          <a:lstStyle/>
          <a:p>
            <a:pPr algn="ctr"/>
            <a:r>
              <a:rPr lang="de-DE" sz="1000">
                <a:solidFill>
                  <a:schemeClr val="bg1"/>
                </a:solidFill>
                <a:latin typeface="Calibri" panose="020F0502020204030204" pitchFamily="34" charset="0"/>
                <a:cs typeface="Calibri" panose="020F0502020204030204" pitchFamily="34" charset="0"/>
              </a:rPr>
              <a:t>ERA-Interim</a:t>
            </a:r>
          </a:p>
        </p:txBody>
      </p:sp>
      <p:sp>
        <p:nvSpPr>
          <p:cNvPr id="19" name="Textfeld 18">
            <a:extLst>
              <a:ext uri="{FF2B5EF4-FFF2-40B4-BE49-F238E27FC236}">
                <a16:creationId xmlns:a16="http://schemas.microsoft.com/office/drawing/2014/main" id="{2EA88700-0032-4C35-BBE1-BCC4C19BBE1D}"/>
              </a:ext>
            </a:extLst>
          </p:cNvPr>
          <p:cNvSpPr txBox="1"/>
          <p:nvPr/>
        </p:nvSpPr>
        <p:spPr>
          <a:xfrm>
            <a:off x="4760602" y="3475001"/>
            <a:ext cx="1336964" cy="246221"/>
          </a:xfrm>
          <a:prstGeom prst="rect">
            <a:avLst/>
          </a:prstGeom>
          <a:noFill/>
        </p:spPr>
        <p:txBody>
          <a:bodyPr wrap="square" rtlCol="0">
            <a:spAutoFit/>
          </a:bodyPr>
          <a:lstStyle/>
          <a:p>
            <a:pPr algn="ctr"/>
            <a:r>
              <a:rPr lang="de-DE" sz="1000">
                <a:solidFill>
                  <a:schemeClr val="bg1"/>
                </a:solidFill>
                <a:latin typeface="Calibri" panose="020F0502020204030204" pitchFamily="34" charset="0"/>
                <a:cs typeface="Calibri" panose="020F0502020204030204" pitchFamily="34" charset="0"/>
              </a:rPr>
              <a:t>HadGEM2</a:t>
            </a:r>
          </a:p>
        </p:txBody>
      </p:sp>
      <p:sp>
        <p:nvSpPr>
          <p:cNvPr id="20" name="Textfeld 19">
            <a:extLst>
              <a:ext uri="{FF2B5EF4-FFF2-40B4-BE49-F238E27FC236}">
                <a16:creationId xmlns:a16="http://schemas.microsoft.com/office/drawing/2014/main" id="{F44F96E4-E60A-4E37-BAC8-6A1952BE725A}"/>
              </a:ext>
            </a:extLst>
          </p:cNvPr>
          <p:cNvSpPr txBox="1"/>
          <p:nvPr/>
        </p:nvSpPr>
        <p:spPr>
          <a:xfrm>
            <a:off x="7131001" y="3450542"/>
            <a:ext cx="1336964" cy="246221"/>
          </a:xfrm>
          <a:prstGeom prst="rect">
            <a:avLst/>
          </a:prstGeom>
          <a:noFill/>
        </p:spPr>
        <p:txBody>
          <a:bodyPr wrap="square" rtlCol="0">
            <a:spAutoFit/>
          </a:bodyPr>
          <a:lstStyle/>
          <a:p>
            <a:pPr algn="ctr"/>
            <a:r>
              <a:rPr lang="de-DE" sz="1000">
                <a:solidFill>
                  <a:schemeClr val="bg1"/>
                </a:solidFill>
                <a:latin typeface="Calibri" panose="020F0502020204030204" pitchFamily="34" charset="0"/>
                <a:cs typeface="Calibri" panose="020F0502020204030204" pitchFamily="34" charset="0"/>
              </a:rPr>
              <a:t>CCSM4</a:t>
            </a:r>
          </a:p>
        </p:txBody>
      </p:sp>
      <p:pic>
        <p:nvPicPr>
          <p:cNvPr id="22" name="Grafik 21">
            <a:extLst>
              <a:ext uri="{FF2B5EF4-FFF2-40B4-BE49-F238E27FC236}">
                <a16:creationId xmlns:a16="http://schemas.microsoft.com/office/drawing/2014/main" id="{58477B6A-56A8-493A-B6A3-C980B3F1054B}"/>
              </a:ext>
            </a:extLst>
          </p:cNvPr>
          <p:cNvPicPr>
            <a:picLocks noChangeAspect="1"/>
          </p:cNvPicPr>
          <p:nvPr/>
        </p:nvPicPr>
        <p:blipFill>
          <a:blip r:embed="rId5"/>
          <a:stretch>
            <a:fillRect/>
          </a:stretch>
        </p:blipFill>
        <p:spPr>
          <a:xfrm>
            <a:off x="4240871" y="4603068"/>
            <a:ext cx="651513" cy="481553"/>
          </a:xfrm>
          <a:prstGeom prst="rect">
            <a:avLst/>
          </a:prstGeom>
        </p:spPr>
      </p:pic>
      <p:pic>
        <p:nvPicPr>
          <p:cNvPr id="24" name="Shape 107">
            <a:extLst>
              <a:ext uri="{FF2B5EF4-FFF2-40B4-BE49-F238E27FC236}">
                <a16:creationId xmlns:a16="http://schemas.microsoft.com/office/drawing/2014/main" id="{2DBAD04F-E21B-4BFC-9AEB-95EE02D6B0B3}"/>
              </a:ext>
            </a:extLst>
          </p:cNvPr>
          <p:cNvPicPr preferRelativeResize="0"/>
          <p:nvPr/>
        </p:nvPicPr>
        <p:blipFill rotWithShape="1">
          <a:blip r:embed="rId6">
            <a:alphaModFix/>
          </a:blip>
          <a:srcRect/>
          <a:stretch/>
        </p:blipFill>
        <p:spPr>
          <a:xfrm>
            <a:off x="291969" y="3782812"/>
            <a:ext cx="786255" cy="779940"/>
          </a:xfrm>
          <a:prstGeom prst="rect">
            <a:avLst/>
          </a:prstGeom>
          <a:noFill/>
          <a:ln>
            <a:noFill/>
          </a:ln>
        </p:spPr>
      </p:pic>
      <p:sp>
        <p:nvSpPr>
          <p:cNvPr id="25" name="Textfeld 24">
            <a:extLst>
              <a:ext uri="{FF2B5EF4-FFF2-40B4-BE49-F238E27FC236}">
                <a16:creationId xmlns:a16="http://schemas.microsoft.com/office/drawing/2014/main" id="{5C072DBD-429C-4253-B578-58C7B5FCEE7F}"/>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Früherer und zukünftiger Klimawandel</a:t>
            </a:r>
          </a:p>
        </p:txBody>
      </p:sp>
      <p:sp>
        <p:nvSpPr>
          <p:cNvPr id="26" name="Shape 106">
            <a:extLst>
              <a:ext uri="{FF2B5EF4-FFF2-40B4-BE49-F238E27FC236}">
                <a16:creationId xmlns:a16="http://schemas.microsoft.com/office/drawing/2014/main" id="{4E16F971-9197-4787-9CDE-344AC615A53E}"/>
              </a:ext>
            </a:extLst>
          </p:cNvPr>
          <p:cNvSpPr/>
          <p:nvPr/>
        </p:nvSpPr>
        <p:spPr>
          <a:xfrm>
            <a:off x="-1" y="4550468"/>
            <a:ext cx="1383092"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2F2F2"/>
                </a:solidFill>
                <a:latin typeface="Calibri"/>
                <a:ea typeface="Calibri"/>
                <a:cs typeface="Calibri"/>
                <a:sym typeface="Calibri"/>
              </a:rPr>
              <a:t>Unmögliche</a:t>
            </a:r>
            <a:br>
              <a:rPr lang="en-US" sz="1600" b="1">
                <a:solidFill>
                  <a:srgbClr val="F2F2F2"/>
                </a:solidFill>
                <a:latin typeface="Calibri"/>
                <a:ea typeface="Calibri"/>
                <a:cs typeface="Calibri"/>
                <a:sym typeface="Calibri"/>
              </a:rPr>
            </a:br>
            <a:r>
              <a:rPr lang="en-US" sz="1600" b="1">
                <a:solidFill>
                  <a:srgbClr val="F2F2F2"/>
                </a:solidFill>
                <a:latin typeface="Calibri"/>
                <a:ea typeface="Calibri"/>
                <a:cs typeface="Calibri"/>
                <a:sym typeface="Calibri"/>
              </a:rPr>
              <a:t>Erwartungen</a:t>
            </a:r>
            <a:endParaRPr sz="1600" b="1">
              <a:solidFill>
                <a:srgbClr val="F2F2F2"/>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p:nvPr/>
        </p:nvSpPr>
        <p:spPr>
          <a:xfrm>
            <a:off x="1240134" y="668460"/>
            <a:ext cx="3697800" cy="10429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Modelle haben etliche zutreffende Vorhersagen gemacht.</a:t>
            </a:r>
            <a:endParaRPr/>
          </a:p>
        </p:txBody>
      </p:sp>
      <p:sp>
        <p:nvSpPr>
          <p:cNvPr id="379" name="Shape 379"/>
          <p:cNvSpPr txBox="1"/>
          <p:nvPr/>
        </p:nvSpPr>
        <p:spPr>
          <a:xfrm>
            <a:off x="1240134" y="1937998"/>
            <a:ext cx="33792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de-DE" sz="1800">
                <a:solidFill>
                  <a:schemeClr val="lt1"/>
                </a:solidFill>
                <a:latin typeface="Calibri"/>
                <a:ea typeface="Calibri"/>
                <a:cs typeface="Calibri"/>
                <a:sym typeface="Calibri"/>
              </a:rPr>
              <a:t>Vorhersagen von Modellen haben versagt, was sie unzuverlässig macht.</a:t>
            </a:r>
            <a:endParaRPr sz="1800">
              <a:solidFill>
                <a:schemeClr val="lt1"/>
              </a:solidFill>
              <a:latin typeface="Calibri"/>
              <a:ea typeface="Calibri"/>
              <a:cs typeface="Calibri"/>
              <a:sym typeface="Calibri"/>
            </a:endParaRPr>
          </a:p>
        </p:txBody>
      </p:sp>
      <p:sp>
        <p:nvSpPr>
          <p:cNvPr id="380" name="Shape 380"/>
          <p:cNvSpPr txBox="1"/>
          <p:nvPr/>
        </p:nvSpPr>
        <p:spPr>
          <a:xfrm>
            <a:off x="1240134" y="3357757"/>
            <a:ext cx="3592118" cy="15237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Klimamodelle waren sehr erfolg-reich bei der Vorhersage von lang-fristigen Effekten wie der Treibhaus-erwärmung.</a:t>
            </a:r>
            <a:endParaRPr/>
          </a:p>
        </p:txBody>
      </p:sp>
      <p:sp>
        <p:nvSpPr>
          <p:cNvPr id="385" name="Shape 385"/>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http://sks.to/hansen1988</a:t>
            </a:r>
            <a:endParaRPr sz="1200">
              <a:solidFill>
                <a:schemeClr val="lt1"/>
              </a:solidFill>
              <a:latin typeface="Calibri"/>
              <a:ea typeface="Calibri"/>
              <a:cs typeface="Calibri"/>
              <a:sym typeface="Calibri"/>
            </a:endParaRPr>
          </a:p>
        </p:txBody>
      </p:sp>
      <p:sp>
        <p:nvSpPr>
          <p:cNvPr id="11" name="Shape 96">
            <a:hlinkClick r:id="rId3" action="ppaction://hlinksldjump"/>
            <a:extLst>
              <a:ext uri="{FF2B5EF4-FFF2-40B4-BE49-F238E27FC236}">
                <a16:creationId xmlns:a16="http://schemas.microsoft.com/office/drawing/2014/main" id="{88CDD5FE-1416-4858-B283-3BEBE77E6BFE}"/>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6" name="Grafik 5">
            <a:extLst>
              <a:ext uri="{FF2B5EF4-FFF2-40B4-BE49-F238E27FC236}">
                <a16:creationId xmlns:a16="http://schemas.microsoft.com/office/drawing/2014/main" id="{5B0A786F-18E6-4E69-B159-58EEF46778BB}"/>
              </a:ext>
            </a:extLst>
          </p:cNvPr>
          <p:cNvPicPr>
            <a:picLocks noChangeAspect="1"/>
          </p:cNvPicPr>
          <p:nvPr/>
        </p:nvPicPr>
        <p:blipFill>
          <a:blip r:embed="rId4"/>
          <a:stretch>
            <a:fillRect/>
          </a:stretch>
        </p:blipFill>
        <p:spPr>
          <a:xfrm>
            <a:off x="4778395" y="737384"/>
            <a:ext cx="4088617" cy="3488743"/>
          </a:xfrm>
          <a:prstGeom prst="rect">
            <a:avLst/>
          </a:prstGeom>
        </p:spPr>
      </p:pic>
      <p:pic>
        <p:nvPicPr>
          <p:cNvPr id="13" name="Grafik 12">
            <a:extLst>
              <a:ext uri="{FF2B5EF4-FFF2-40B4-BE49-F238E27FC236}">
                <a16:creationId xmlns:a16="http://schemas.microsoft.com/office/drawing/2014/main" id="{F84352A8-75AF-46E4-AE9D-2BB23CCED75E}"/>
              </a:ext>
            </a:extLst>
          </p:cNvPr>
          <p:cNvPicPr>
            <a:picLocks noChangeAspect="1"/>
          </p:cNvPicPr>
          <p:nvPr/>
        </p:nvPicPr>
        <p:blipFill>
          <a:blip r:embed="rId5"/>
          <a:stretch>
            <a:fillRect/>
          </a:stretch>
        </p:blipFill>
        <p:spPr>
          <a:xfrm>
            <a:off x="4240871" y="4603068"/>
            <a:ext cx="651513" cy="481553"/>
          </a:xfrm>
          <a:prstGeom prst="rect">
            <a:avLst/>
          </a:prstGeom>
        </p:spPr>
      </p:pic>
      <p:pic>
        <p:nvPicPr>
          <p:cNvPr id="15" name="Shape 107">
            <a:extLst>
              <a:ext uri="{FF2B5EF4-FFF2-40B4-BE49-F238E27FC236}">
                <a16:creationId xmlns:a16="http://schemas.microsoft.com/office/drawing/2014/main" id="{26DFB1F6-1D7F-467E-A474-CCD4F87A0174}"/>
              </a:ext>
            </a:extLst>
          </p:cNvPr>
          <p:cNvPicPr preferRelativeResize="0"/>
          <p:nvPr/>
        </p:nvPicPr>
        <p:blipFill rotWithShape="1">
          <a:blip r:embed="rId6">
            <a:alphaModFix/>
          </a:blip>
          <a:srcRect/>
          <a:stretch/>
        </p:blipFill>
        <p:spPr>
          <a:xfrm>
            <a:off x="291969" y="3782812"/>
            <a:ext cx="786255" cy="779940"/>
          </a:xfrm>
          <a:prstGeom prst="rect">
            <a:avLst/>
          </a:prstGeom>
          <a:noFill/>
          <a:ln>
            <a:noFill/>
          </a:ln>
        </p:spPr>
      </p:pic>
      <p:sp>
        <p:nvSpPr>
          <p:cNvPr id="16" name="Textfeld 15">
            <a:extLst>
              <a:ext uri="{FF2B5EF4-FFF2-40B4-BE49-F238E27FC236}">
                <a16:creationId xmlns:a16="http://schemas.microsoft.com/office/drawing/2014/main" id="{826C7812-104A-484C-A536-2154527FCE76}"/>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Früherer und zukünftiger Klimawandel</a:t>
            </a:r>
          </a:p>
        </p:txBody>
      </p:sp>
      <p:sp>
        <p:nvSpPr>
          <p:cNvPr id="17" name="Shape 106">
            <a:extLst>
              <a:ext uri="{FF2B5EF4-FFF2-40B4-BE49-F238E27FC236}">
                <a16:creationId xmlns:a16="http://schemas.microsoft.com/office/drawing/2014/main" id="{A3A759B1-3199-4DAC-A8F8-B3D503367B85}"/>
              </a:ext>
            </a:extLst>
          </p:cNvPr>
          <p:cNvSpPr/>
          <p:nvPr/>
        </p:nvSpPr>
        <p:spPr>
          <a:xfrm>
            <a:off x="-1" y="4550468"/>
            <a:ext cx="1383092"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2F2F2"/>
                </a:solidFill>
                <a:latin typeface="Calibri"/>
                <a:ea typeface="Calibri"/>
                <a:cs typeface="Calibri"/>
                <a:sym typeface="Calibri"/>
              </a:rPr>
              <a:t>Unmögliche</a:t>
            </a:r>
            <a:br>
              <a:rPr lang="en-US" sz="1600" b="1">
                <a:solidFill>
                  <a:srgbClr val="F2F2F2"/>
                </a:solidFill>
                <a:latin typeface="Calibri"/>
                <a:ea typeface="Calibri"/>
                <a:cs typeface="Calibri"/>
                <a:sym typeface="Calibri"/>
              </a:rPr>
            </a:br>
            <a:r>
              <a:rPr lang="en-US" sz="1600" b="1">
                <a:solidFill>
                  <a:srgbClr val="F2F2F2"/>
                </a:solidFill>
                <a:latin typeface="Calibri"/>
                <a:ea typeface="Calibri"/>
                <a:cs typeface="Calibri"/>
                <a:sym typeface="Calibri"/>
              </a:rPr>
              <a:t>Erwartungen</a:t>
            </a:r>
            <a:endParaRPr sz="1600" b="1">
              <a:solidFill>
                <a:srgbClr val="F2F2F2"/>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3234" y="2512425"/>
            <a:ext cx="8624453" cy="892552"/>
          </a:xfrm>
          <a:prstGeom prst="rect">
            <a:avLst/>
          </a:prstGeom>
          <a:noFill/>
        </p:spPr>
        <p:txBody>
          <a:bodyPr wrap="square" rtlCol="0">
            <a:spAutoFit/>
          </a:bodyPr>
          <a:lstStyle/>
          <a:p>
            <a:pPr algn="ctr"/>
            <a:r>
              <a:rPr lang="en-US" sz="2600">
                <a:solidFill>
                  <a:schemeClr val="bg1"/>
                </a:solidFill>
                <a:latin typeface="Calibri" panose="020F0502020204030204" pitchFamily="34" charset="0"/>
                <a:cs typeface="Calibri" panose="020F0502020204030204" pitchFamily="34" charset="0"/>
              </a:rPr>
              <a:t>Die eingesetzten Grafiken sind nur Vorschläge – </a:t>
            </a:r>
            <a:br>
              <a:rPr lang="en-US" sz="2600">
                <a:solidFill>
                  <a:schemeClr val="bg1"/>
                </a:solidFill>
                <a:latin typeface="Calibri" panose="020F0502020204030204" pitchFamily="34" charset="0"/>
                <a:cs typeface="Calibri" panose="020F0502020204030204" pitchFamily="34" charset="0"/>
              </a:rPr>
            </a:br>
            <a:r>
              <a:rPr lang="en-US" sz="2600">
                <a:solidFill>
                  <a:schemeClr val="bg1"/>
                </a:solidFill>
                <a:latin typeface="Calibri" panose="020F0502020204030204" pitchFamily="34" charset="0"/>
                <a:cs typeface="Calibri" panose="020F0502020204030204" pitchFamily="34" charset="0"/>
              </a:rPr>
              <a:t>es kann besser geeignete für Ihre Zwecke geben.</a:t>
            </a:r>
          </a:p>
        </p:txBody>
      </p:sp>
      <p:sp>
        <p:nvSpPr>
          <p:cNvPr id="10" name="TextBox 9"/>
          <p:cNvSpPr txBox="1"/>
          <p:nvPr/>
        </p:nvSpPr>
        <p:spPr>
          <a:xfrm>
            <a:off x="263236" y="3494319"/>
            <a:ext cx="8624453" cy="492443"/>
          </a:xfrm>
          <a:prstGeom prst="rect">
            <a:avLst/>
          </a:prstGeom>
          <a:noFill/>
        </p:spPr>
        <p:txBody>
          <a:bodyPr wrap="square" rtlCol="0">
            <a:spAutoFit/>
          </a:bodyPr>
          <a:lstStyle/>
          <a:p>
            <a:pPr algn="ctr"/>
            <a:r>
              <a:rPr lang="en-US" sz="2600">
                <a:solidFill>
                  <a:schemeClr val="bg1"/>
                </a:solidFill>
                <a:latin typeface="Calibri" panose="020F0502020204030204" pitchFamily="34" charset="0"/>
                <a:cs typeface="Calibri" panose="020F0502020204030204" pitchFamily="34" charset="0"/>
              </a:rPr>
              <a:t>Die Erklärungen sind absichtlich sehr kurz gehalten.</a:t>
            </a:r>
          </a:p>
        </p:txBody>
      </p:sp>
      <p:sp>
        <p:nvSpPr>
          <p:cNvPr id="7" name="TextBox 7">
            <a:extLst>
              <a:ext uri="{FF2B5EF4-FFF2-40B4-BE49-F238E27FC236}">
                <a16:creationId xmlns:a16="http://schemas.microsoft.com/office/drawing/2014/main" id="{70BAACFA-3EEE-478D-AEA9-447B145B33E4}"/>
              </a:ext>
            </a:extLst>
          </p:cNvPr>
          <p:cNvSpPr txBox="1"/>
          <p:nvPr/>
        </p:nvSpPr>
        <p:spPr>
          <a:xfrm>
            <a:off x="1105775" y="145242"/>
            <a:ext cx="6935598" cy="646331"/>
          </a:xfrm>
          <a:prstGeom prst="rect">
            <a:avLst/>
          </a:prstGeom>
          <a:noFill/>
        </p:spPr>
        <p:txBody>
          <a:bodyPr wrap="square" rtlCol="0">
            <a:spAutoFit/>
          </a:bodyPr>
          <a:lstStyle/>
          <a:p>
            <a:pPr algn="ctr"/>
            <a:r>
              <a:rPr lang="en-US" sz="3600">
                <a:solidFill>
                  <a:schemeClr val="bg1"/>
                </a:solidFill>
                <a:latin typeface="Calibri" panose="020F0502020204030204" pitchFamily="34" charset="0"/>
                <a:cs typeface="Calibri" panose="020F0502020204030204" pitchFamily="34" charset="0"/>
              </a:rPr>
              <a:t>Über diese Foliensammlung</a:t>
            </a:r>
          </a:p>
        </p:txBody>
      </p:sp>
      <p:sp>
        <p:nvSpPr>
          <p:cNvPr id="12" name="TextBox 15">
            <a:extLst>
              <a:ext uri="{FF2B5EF4-FFF2-40B4-BE49-F238E27FC236}">
                <a16:creationId xmlns:a16="http://schemas.microsoft.com/office/drawing/2014/main" id="{4E298874-7FDD-4332-B927-7F677957F5C8}"/>
              </a:ext>
            </a:extLst>
          </p:cNvPr>
          <p:cNvSpPr txBox="1"/>
          <p:nvPr/>
        </p:nvSpPr>
        <p:spPr>
          <a:xfrm>
            <a:off x="263234" y="4076103"/>
            <a:ext cx="8624453" cy="892552"/>
          </a:xfrm>
          <a:prstGeom prst="rect">
            <a:avLst/>
          </a:prstGeom>
          <a:noFill/>
        </p:spPr>
        <p:txBody>
          <a:bodyPr wrap="square" rtlCol="0">
            <a:spAutoFit/>
          </a:bodyPr>
          <a:lstStyle/>
          <a:p>
            <a:pPr algn="ctr"/>
            <a:r>
              <a:rPr lang="en-US" sz="2600">
                <a:solidFill>
                  <a:schemeClr val="bg1"/>
                </a:solidFill>
                <a:latin typeface="Calibri" panose="020F0502020204030204" pitchFamily="34" charset="0"/>
                <a:cs typeface="Calibri" panose="020F0502020204030204" pitchFamily="34" charset="0"/>
              </a:rPr>
              <a:t>Über den Link unten rechts kommen Sie direkt zur  deutschen oder englischen Version der Widerlegung.</a:t>
            </a:r>
          </a:p>
        </p:txBody>
      </p:sp>
      <p:sp>
        <p:nvSpPr>
          <p:cNvPr id="13" name="TextBox 8">
            <a:extLst>
              <a:ext uri="{FF2B5EF4-FFF2-40B4-BE49-F238E27FC236}">
                <a16:creationId xmlns:a16="http://schemas.microsoft.com/office/drawing/2014/main" id="{DE2E97A6-7510-4FEB-B305-1AEBB3593906}"/>
              </a:ext>
            </a:extLst>
          </p:cNvPr>
          <p:cNvSpPr txBox="1"/>
          <p:nvPr/>
        </p:nvSpPr>
        <p:spPr>
          <a:xfrm>
            <a:off x="1107663" y="948746"/>
            <a:ext cx="6935598" cy="492443"/>
          </a:xfrm>
          <a:prstGeom prst="rect">
            <a:avLst/>
          </a:prstGeom>
          <a:noFill/>
        </p:spPr>
        <p:txBody>
          <a:bodyPr wrap="square" rtlCol="0">
            <a:spAutoFit/>
          </a:bodyPr>
          <a:lstStyle/>
          <a:p>
            <a:pPr algn="ctr"/>
            <a:r>
              <a:rPr lang="en-US" sz="2600">
                <a:solidFill>
                  <a:schemeClr val="bg1"/>
                </a:solidFill>
                <a:latin typeface="Calibri" panose="020F0502020204030204" pitchFamily="34" charset="0"/>
                <a:cs typeface="Calibri" panose="020F0502020204030204" pitchFamily="34" charset="0"/>
              </a:rPr>
              <a:t>Die Folien basieren auf http://sks.to/fmf-de</a:t>
            </a:r>
          </a:p>
        </p:txBody>
      </p:sp>
      <p:sp>
        <p:nvSpPr>
          <p:cNvPr id="14" name="TextBox 8">
            <a:extLst>
              <a:ext uri="{FF2B5EF4-FFF2-40B4-BE49-F238E27FC236}">
                <a16:creationId xmlns:a16="http://schemas.microsoft.com/office/drawing/2014/main" id="{131C1286-7988-4582-832E-39BCC7BA5205}"/>
              </a:ext>
            </a:extLst>
          </p:cNvPr>
          <p:cNvSpPr txBox="1"/>
          <p:nvPr/>
        </p:nvSpPr>
        <p:spPr>
          <a:xfrm>
            <a:off x="263235" y="1530531"/>
            <a:ext cx="8624454" cy="892552"/>
          </a:xfrm>
          <a:prstGeom prst="rect">
            <a:avLst/>
          </a:prstGeom>
          <a:noFill/>
        </p:spPr>
        <p:txBody>
          <a:bodyPr wrap="square" rtlCol="0">
            <a:spAutoFit/>
          </a:bodyPr>
          <a:lstStyle/>
          <a:p>
            <a:pPr algn="ctr"/>
            <a:r>
              <a:rPr lang="en-US" sz="2600">
                <a:solidFill>
                  <a:schemeClr val="bg1"/>
                </a:solidFill>
                <a:latin typeface="Calibri" panose="020F0502020204030204" pitchFamily="34" charset="0"/>
                <a:cs typeface="Calibri" panose="020F0502020204030204" pitchFamily="34" charset="0"/>
              </a:rPr>
              <a:t>Die Begriffe auf der Indexseite stammen von hier: https://skepticalscience.com/shorturls.php</a:t>
            </a:r>
          </a:p>
        </p:txBody>
      </p:sp>
    </p:spTree>
    <p:extLst>
      <p:ext uri="{BB962C8B-B14F-4D97-AF65-F5344CB8AC3E}">
        <p14:creationId xmlns:p14="http://schemas.microsoft.com/office/powerpoint/2010/main" val="1282559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p:nvPr/>
        </p:nvSpPr>
        <p:spPr>
          <a:xfrm>
            <a:off x="1247168" y="647363"/>
            <a:ext cx="3086761"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Klimamodelle simulieren das Klima. Dies ist das über einen Zeitraum gemittelte Wetter.</a:t>
            </a:r>
            <a:endParaRPr/>
          </a:p>
        </p:txBody>
      </p:sp>
      <p:sp>
        <p:nvSpPr>
          <p:cNvPr id="392" name="Shape 392"/>
          <p:cNvSpPr txBox="1"/>
          <p:nvPr/>
        </p:nvSpPr>
        <p:spPr>
          <a:xfrm>
            <a:off x="1247168" y="2170122"/>
            <a:ext cx="3222175"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buClr>
                <a:schemeClr val="dk1"/>
              </a:buClr>
              <a:buSzPts val="1100"/>
            </a:pPr>
            <a:r>
              <a:rPr lang="de-DE" sz="1800">
                <a:solidFill>
                  <a:schemeClr val="lt1"/>
                </a:solidFill>
                <a:latin typeface="Calibri"/>
                <a:ea typeface="Calibri"/>
                <a:cs typeface="Calibri"/>
                <a:sym typeface="Calibri"/>
              </a:rPr>
              <a:t>Wissenschaftler können nicht einmal das Wetter vorhersagen.</a:t>
            </a:r>
            <a:endParaRPr sz="1800">
              <a:solidFill>
                <a:schemeClr val="lt1"/>
              </a:solidFill>
              <a:latin typeface="Calibri"/>
              <a:ea typeface="Calibri"/>
              <a:cs typeface="Calibri"/>
              <a:sym typeface="Calibri"/>
            </a:endParaRPr>
          </a:p>
        </p:txBody>
      </p:sp>
      <p:sp>
        <p:nvSpPr>
          <p:cNvPr id="393" name="Shape 393"/>
          <p:cNvSpPr txBox="1"/>
          <p:nvPr/>
        </p:nvSpPr>
        <p:spPr>
          <a:xfrm>
            <a:off x="1247167" y="3203658"/>
            <a:ext cx="3427491" cy="175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buClr>
                <a:schemeClr val="dk1"/>
              </a:buClr>
              <a:buSzPts val="1100"/>
            </a:pPr>
            <a:r>
              <a:rPr lang="de-DE" sz="1800">
                <a:solidFill>
                  <a:schemeClr val="lt1"/>
                </a:solidFill>
                <a:latin typeface="Calibri"/>
                <a:ea typeface="Calibri"/>
                <a:cs typeface="Calibri"/>
                <a:sym typeface="Calibri"/>
              </a:rPr>
              <a:t>Wetter mit Klima zu verwechseln, lenkt von der Tatsache ab, dass kurzfristige Vorhersagen wenig Relevanz für langfristige Klimavorhersagen haben.</a:t>
            </a:r>
            <a:endParaRPr sz="1800">
              <a:solidFill>
                <a:schemeClr val="lt1"/>
              </a:solidFill>
              <a:latin typeface="Calibri"/>
              <a:ea typeface="Calibri"/>
              <a:cs typeface="Calibri"/>
              <a:sym typeface="Calibri"/>
            </a:endParaRPr>
          </a:p>
        </p:txBody>
      </p:sp>
      <p:sp>
        <p:nvSpPr>
          <p:cNvPr id="398" name="Shape 398"/>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http://sks.to/weather-de</a:t>
            </a:r>
            <a:endParaRPr sz="1200">
              <a:solidFill>
                <a:schemeClr val="lt1"/>
              </a:solidFill>
              <a:latin typeface="Calibri"/>
              <a:ea typeface="Calibri"/>
              <a:cs typeface="Calibri"/>
              <a:sym typeface="Calibri"/>
            </a:endParaRPr>
          </a:p>
        </p:txBody>
      </p:sp>
      <p:sp>
        <p:nvSpPr>
          <p:cNvPr id="11" name="Shape 96">
            <a:hlinkClick r:id="rId3" action="ppaction://hlinksldjump"/>
            <a:extLst>
              <a:ext uri="{FF2B5EF4-FFF2-40B4-BE49-F238E27FC236}">
                <a16:creationId xmlns:a16="http://schemas.microsoft.com/office/drawing/2014/main" id="{BCDDBC77-CFDB-4F51-B35F-B369E25B93D5}"/>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357">
            <a:extLst>
              <a:ext uri="{FF2B5EF4-FFF2-40B4-BE49-F238E27FC236}">
                <a16:creationId xmlns:a16="http://schemas.microsoft.com/office/drawing/2014/main" id="{6AD941FB-E019-47C3-AEF7-BD8B2752A1F1}"/>
              </a:ext>
            </a:extLst>
          </p:cNvPr>
          <p:cNvSpPr txBox="1"/>
          <p:nvPr/>
        </p:nvSpPr>
        <p:spPr>
          <a:xfrm>
            <a:off x="4469343" y="3899382"/>
            <a:ext cx="4471132" cy="356418"/>
          </a:xfrm>
          <a:prstGeom prst="rect">
            <a:avLst/>
          </a:prstGeom>
          <a:noFill/>
          <a:ln>
            <a:noFill/>
          </a:ln>
        </p:spPr>
        <p:txBody>
          <a:bodyPr spcFirstLastPara="1" wrap="square" lIns="91425" tIns="45700" rIns="91425" bIns="45700" anchor="t" anchorCtr="0">
            <a:noAutofit/>
          </a:bodyPr>
          <a:lstStyle/>
          <a:p>
            <a:pPr algn="r"/>
            <a:r>
              <a:rPr lang="de-DE" sz="1000">
                <a:solidFill>
                  <a:srgbClr val="D9D9D9"/>
                </a:solidFill>
                <a:latin typeface="Calibri" panose="020F0502020204030204" pitchFamily="34" charset="0"/>
              </a:rPr>
              <a:t>Skeptical Science - https://skepticalscience.com/graphics.php?g=308</a:t>
            </a:r>
            <a:endParaRPr lang="de-DE" sz="1000"/>
          </a:p>
        </p:txBody>
      </p:sp>
      <p:pic>
        <p:nvPicPr>
          <p:cNvPr id="14" name="Grafik 13">
            <a:extLst>
              <a:ext uri="{FF2B5EF4-FFF2-40B4-BE49-F238E27FC236}">
                <a16:creationId xmlns:a16="http://schemas.microsoft.com/office/drawing/2014/main" id="{00496EF8-C181-41BD-BEAA-D52854A33E20}"/>
              </a:ext>
            </a:extLst>
          </p:cNvPr>
          <p:cNvPicPr>
            <a:picLocks noChangeAspect="1"/>
          </p:cNvPicPr>
          <p:nvPr/>
        </p:nvPicPr>
        <p:blipFill>
          <a:blip r:embed="rId4"/>
          <a:stretch>
            <a:fillRect/>
          </a:stretch>
        </p:blipFill>
        <p:spPr>
          <a:xfrm>
            <a:off x="4240871" y="4603068"/>
            <a:ext cx="651513" cy="481553"/>
          </a:xfrm>
          <a:prstGeom prst="rect">
            <a:avLst/>
          </a:prstGeom>
        </p:spPr>
      </p:pic>
      <p:pic>
        <p:nvPicPr>
          <p:cNvPr id="16" name="Shape 521" descr="redherring-fmf.png">
            <a:extLst>
              <a:ext uri="{FF2B5EF4-FFF2-40B4-BE49-F238E27FC236}">
                <a16:creationId xmlns:a16="http://schemas.microsoft.com/office/drawing/2014/main" id="{92D39042-D44B-4881-AA8A-F435272406F2}"/>
              </a:ext>
            </a:extLst>
          </p:cNvPr>
          <p:cNvPicPr preferRelativeResize="0"/>
          <p:nvPr/>
        </p:nvPicPr>
        <p:blipFill rotWithShape="1">
          <a:blip r:embed="rId5">
            <a:alphaModFix/>
          </a:blip>
          <a:srcRect t="367" b="367"/>
          <a:stretch/>
        </p:blipFill>
        <p:spPr>
          <a:xfrm>
            <a:off x="287314" y="3737947"/>
            <a:ext cx="810608" cy="804661"/>
          </a:xfrm>
          <a:prstGeom prst="rect">
            <a:avLst/>
          </a:prstGeom>
          <a:noFill/>
          <a:ln>
            <a:noFill/>
          </a:ln>
        </p:spPr>
      </p:pic>
      <p:pic>
        <p:nvPicPr>
          <p:cNvPr id="17" name="Shape 522">
            <a:extLst>
              <a:ext uri="{FF2B5EF4-FFF2-40B4-BE49-F238E27FC236}">
                <a16:creationId xmlns:a16="http://schemas.microsoft.com/office/drawing/2014/main" id="{12EDCC26-5F5F-48DB-8390-035B986E0354}"/>
              </a:ext>
            </a:extLst>
          </p:cNvPr>
          <p:cNvPicPr preferRelativeResize="0"/>
          <p:nvPr/>
        </p:nvPicPr>
        <p:blipFill rotWithShape="1">
          <a:blip r:embed="rId6">
            <a:alphaModFix/>
          </a:blip>
          <a:srcRect/>
          <a:stretch/>
        </p:blipFill>
        <p:spPr>
          <a:xfrm>
            <a:off x="299491" y="2828764"/>
            <a:ext cx="786255" cy="779940"/>
          </a:xfrm>
          <a:prstGeom prst="rect">
            <a:avLst/>
          </a:prstGeom>
          <a:noFill/>
          <a:ln>
            <a:noFill/>
          </a:ln>
        </p:spPr>
      </p:pic>
      <p:pic>
        <p:nvPicPr>
          <p:cNvPr id="4" name="Grafik 3">
            <a:extLst>
              <a:ext uri="{FF2B5EF4-FFF2-40B4-BE49-F238E27FC236}">
                <a16:creationId xmlns:a16="http://schemas.microsoft.com/office/drawing/2014/main" id="{7086CA10-4D41-44D5-9DE4-1C5E98D03C8C}"/>
              </a:ext>
            </a:extLst>
          </p:cNvPr>
          <p:cNvPicPr>
            <a:picLocks noChangeAspect="1"/>
          </p:cNvPicPr>
          <p:nvPr/>
        </p:nvPicPr>
        <p:blipFill>
          <a:blip r:embed="rId7"/>
          <a:stretch>
            <a:fillRect/>
          </a:stretch>
        </p:blipFill>
        <p:spPr>
          <a:xfrm>
            <a:off x="4674658" y="974036"/>
            <a:ext cx="4193699" cy="2936408"/>
          </a:xfrm>
          <a:prstGeom prst="rect">
            <a:avLst/>
          </a:prstGeom>
        </p:spPr>
      </p:pic>
      <p:sp>
        <p:nvSpPr>
          <p:cNvPr id="18" name="Textfeld 17">
            <a:extLst>
              <a:ext uri="{FF2B5EF4-FFF2-40B4-BE49-F238E27FC236}">
                <a16:creationId xmlns:a16="http://schemas.microsoft.com/office/drawing/2014/main" id="{98092DDA-3EF0-48C5-B659-A413FE4ADB39}"/>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Früherer und zukünftiger Klimawandel</a:t>
            </a:r>
          </a:p>
        </p:txBody>
      </p:sp>
      <p:sp>
        <p:nvSpPr>
          <p:cNvPr id="19" name="Shape 520">
            <a:extLst>
              <a:ext uri="{FF2B5EF4-FFF2-40B4-BE49-F238E27FC236}">
                <a16:creationId xmlns:a16="http://schemas.microsoft.com/office/drawing/2014/main" id="{28555700-AC33-4519-8D22-192D29E4A1B4}"/>
              </a:ext>
            </a:extLst>
          </p:cNvPr>
          <p:cNvSpPr txBox="1"/>
          <p:nvPr/>
        </p:nvSpPr>
        <p:spPr>
          <a:xfrm>
            <a:off x="48968" y="4542699"/>
            <a:ext cx="1287300"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Falsche</a:t>
            </a:r>
            <a:br>
              <a:rPr lang="en-US" sz="1600" b="1">
                <a:solidFill>
                  <a:schemeClr val="lt1"/>
                </a:solidFill>
                <a:latin typeface="Calibri"/>
                <a:ea typeface="Calibri"/>
                <a:cs typeface="Calibri"/>
                <a:sym typeface="Calibri"/>
              </a:rPr>
            </a:br>
            <a:r>
              <a:rPr lang="en-US" sz="1600" b="1">
                <a:solidFill>
                  <a:schemeClr val="lt1"/>
                </a:solidFill>
                <a:latin typeface="Calibri"/>
                <a:ea typeface="Calibri"/>
                <a:cs typeface="Calibri"/>
                <a:sym typeface="Calibri"/>
              </a:rPr>
              <a:t>Fährte</a:t>
            </a:r>
            <a:endParaRPr sz="16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p:nvPr/>
        </p:nvSpPr>
        <p:spPr>
          <a:xfrm>
            <a:off x="1247168" y="661430"/>
            <a:ext cx="36978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buClr>
                <a:schemeClr val="dk1"/>
              </a:buClr>
              <a:buSzPts val="1100"/>
            </a:pPr>
            <a:r>
              <a:rPr lang="de-DE" sz="1800">
                <a:solidFill>
                  <a:schemeClr val="lt1"/>
                </a:solidFill>
                <a:latin typeface="Calibri"/>
                <a:ea typeface="Calibri"/>
                <a:cs typeface="Calibri"/>
                <a:sym typeface="Calibri"/>
              </a:rPr>
              <a:t>In den 70er Jahren hat die Mehrzahl der Klimastudien eine Erwärmung vorhergesagt. </a:t>
            </a: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05" name="Shape 405"/>
          <p:cNvSpPr txBox="1"/>
          <p:nvPr/>
        </p:nvSpPr>
        <p:spPr>
          <a:xfrm>
            <a:off x="1251419" y="1994273"/>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buClr>
                <a:schemeClr val="dk1"/>
              </a:buClr>
              <a:buSzPts val="1100"/>
            </a:pPr>
            <a:r>
              <a:rPr lang="de-DE" sz="1800">
                <a:solidFill>
                  <a:schemeClr val="lt1"/>
                </a:solidFill>
                <a:latin typeface="Calibri"/>
                <a:ea typeface="Calibri"/>
                <a:cs typeface="Calibri"/>
                <a:sym typeface="Calibri"/>
              </a:rPr>
              <a:t>In den 70er Jahren haben Klima-wissenschaftler eine Eiszeit vorher-gesagt.</a:t>
            </a:r>
            <a:endParaRPr sz="1800">
              <a:solidFill>
                <a:schemeClr val="lt1"/>
              </a:solidFill>
              <a:latin typeface="Calibri"/>
              <a:ea typeface="Calibri"/>
              <a:cs typeface="Calibri"/>
              <a:sym typeface="Calibri"/>
            </a:endParaRPr>
          </a:p>
        </p:txBody>
      </p:sp>
      <p:sp>
        <p:nvSpPr>
          <p:cNvPr id="406" name="Shape 406"/>
          <p:cNvSpPr txBox="1"/>
          <p:nvPr/>
        </p:nvSpPr>
        <p:spPr>
          <a:xfrm>
            <a:off x="1303722" y="3421068"/>
            <a:ext cx="3379200" cy="14463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buSzPts val="1100"/>
            </a:pPr>
            <a:r>
              <a:rPr lang="de-DE" sz="1800">
                <a:solidFill>
                  <a:schemeClr val="lt1"/>
                </a:solidFill>
                <a:latin typeface="Calibri"/>
                <a:ea typeface="Calibri"/>
                <a:cs typeface="Calibri"/>
                <a:sym typeface="Calibri"/>
              </a:rPr>
              <a:t>Verwechselt Medienberichte mit wissenschaftlichen Studien, die zum größten Teil auf eine Erwärmung hinwießen.</a:t>
            </a:r>
            <a:endParaRPr sz="1800">
              <a:solidFill>
                <a:schemeClr val="lt1"/>
              </a:solidFill>
              <a:latin typeface="Calibri"/>
              <a:ea typeface="Calibri"/>
              <a:cs typeface="Calibri"/>
              <a:sym typeface="Calibri"/>
            </a:endParaRPr>
          </a:p>
        </p:txBody>
      </p:sp>
      <p:sp>
        <p:nvSpPr>
          <p:cNvPr id="411" name="Shape 411"/>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http://sks.to/1970s-de</a:t>
            </a:r>
            <a:endParaRPr sz="1200">
              <a:solidFill>
                <a:schemeClr val="lt1"/>
              </a:solidFill>
              <a:latin typeface="Calibri"/>
              <a:ea typeface="Calibri"/>
              <a:cs typeface="Calibri"/>
              <a:sym typeface="Calibri"/>
            </a:endParaRPr>
          </a:p>
        </p:txBody>
      </p:sp>
      <p:pic>
        <p:nvPicPr>
          <p:cNvPr id="412" name="Shape 412" descr="GlobalCooling.JPG"/>
          <p:cNvPicPr preferRelativeResize="0"/>
          <p:nvPr/>
        </p:nvPicPr>
        <p:blipFill>
          <a:blip r:embed="rId3">
            <a:alphaModFix/>
          </a:blip>
          <a:stretch>
            <a:fillRect/>
          </a:stretch>
        </p:blipFill>
        <p:spPr>
          <a:xfrm>
            <a:off x="4991175" y="1143000"/>
            <a:ext cx="3848025" cy="3188602"/>
          </a:xfrm>
          <a:prstGeom prst="rect">
            <a:avLst/>
          </a:prstGeom>
          <a:noFill/>
          <a:ln>
            <a:noFill/>
          </a:ln>
        </p:spPr>
      </p:pic>
      <p:sp>
        <p:nvSpPr>
          <p:cNvPr id="11" name="Shape 96">
            <a:hlinkClick r:id="rId4" action="ppaction://hlinksldjump"/>
            <a:extLst>
              <a:ext uri="{FF2B5EF4-FFF2-40B4-BE49-F238E27FC236}">
                <a16:creationId xmlns:a16="http://schemas.microsoft.com/office/drawing/2014/main" id="{3D1E4D8A-96EC-4257-83C0-3D41EE0B3EDE}"/>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3" name="Grafik 12">
            <a:extLst>
              <a:ext uri="{FF2B5EF4-FFF2-40B4-BE49-F238E27FC236}">
                <a16:creationId xmlns:a16="http://schemas.microsoft.com/office/drawing/2014/main" id="{75B004F9-FCE1-408D-8C88-4038639A4D5B}"/>
              </a:ext>
            </a:extLst>
          </p:cNvPr>
          <p:cNvPicPr>
            <a:picLocks noChangeAspect="1"/>
          </p:cNvPicPr>
          <p:nvPr/>
        </p:nvPicPr>
        <p:blipFill>
          <a:blip r:embed="rId5"/>
          <a:stretch>
            <a:fillRect/>
          </a:stretch>
        </p:blipFill>
        <p:spPr>
          <a:xfrm>
            <a:off x="4240871" y="4603068"/>
            <a:ext cx="651513" cy="481553"/>
          </a:xfrm>
          <a:prstGeom prst="rect">
            <a:avLst/>
          </a:prstGeom>
        </p:spPr>
      </p:pic>
      <p:pic>
        <p:nvPicPr>
          <p:cNvPr id="15" name="Shape 192">
            <a:extLst>
              <a:ext uri="{FF2B5EF4-FFF2-40B4-BE49-F238E27FC236}">
                <a16:creationId xmlns:a16="http://schemas.microsoft.com/office/drawing/2014/main" id="{98AE17A3-7751-4D83-B5B9-103F597BC7E1}"/>
              </a:ext>
            </a:extLst>
          </p:cNvPr>
          <p:cNvPicPr preferRelativeResize="0"/>
          <p:nvPr/>
        </p:nvPicPr>
        <p:blipFill rotWithShape="1">
          <a:blip r:embed="rId6">
            <a:alphaModFix/>
          </a:blip>
          <a:srcRect/>
          <a:stretch/>
        </p:blipFill>
        <p:spPr>
          <a:xfrm>
            <a:off x="292590" y="3727921"/>
            <a:ext cx="786255" cy="786255"/>
          </a:xfrm>
          <a:prstGeom prst="rect">
            <a:avLst/>
          </a:prstGeom>
          <a:noFill/>
          <a:ln>
            <a:noFill/>
          </a:ln>
        </p:spPr>
      </p:pic>
      <p:pic>
        <p:nvPicPr>
          <p:cNvPr id="16" name="Shape 193">
            <a:extLst>
              <a:ext uri="{FF2B5EF4-FFF2-40B4-BE49-F238E27FC236}">
                <a16:creationId xmlns:a16="http://schemas.microsoft.com/office/drawing/2014/main" id="{A2D61A0B-E3E5-40EA-A471-EDDA3D2EDBA7}"/>
              </a:ext>
            </a:extLst>
          </p:cNvPr>
          <p:cNvPicPr preferRelativeResize="0"/>
          <p:nvPr/>
        </p:nvPicPr>
        <p:blipFill rotWithShape="1">
          <a:blip r:embed="rId7">
            <a:alphaModFix/>
          </a:blip>
          <a:srcRect/>
          <a:stretch/>
        </p:blipFill>
        <p:spPr>
          <a:xfrm>
            <a:off x="280397" y="2849545"/>
            <a:ext cx="786255" cy="779940"/>
          </a:xfrm>
          <a:prstGeom prst="rect">
            <a:avLst/>
          </a:prstGeom>
          <a:noFill/>
          <a:ln>
            <a:noFill/>
          </a:ln>
        </p:spPr>
      </p:pic>
      <p:sp>
        <p:nvSpPr>
          <p:cNvPr id="17" name="Textfeld 16">
            <a:extLst>
              <a:ext uri="{FF2B5EF4-FFF2-40B4-BE49-F238E27FC236}">
                <a16:creationId xmlns:a16="http://schemas.microsoft.com/office/drawing/2014/main" id="{D98D97E1-3A50-4E25-9EF0-95E0F7AEFFA5}"/>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Früherer und zukünftiger Klimawandel</a:t>
            </a:r>
          </a:p>
        </p:txBody>
      </p:sp>
      <p:sp>
        <p:nvSpPr>
          <p:cNvPr id="18" name="Shape 191">
            <a:extLst>
              <a:ext uri="{FF2B5EF4-FFF2-40B4-BE49-F238E27FC236}">
                <a16:creationId xmlns:a16="http://schemas.microsoft.com/office/drawing/2014/main" id="{ECA22258-B8A3-4415-8A20-25BAA3F02706}"/>
              </a:ext>
            </a:extLst>
          </p:cNvPr>
          <p:cNvSpPr txBox="1"/>
          <p:nvPr/>
        </p:nvSpPr>
        <p:spPr>
          <a:xfrm>
            <a:off x="90536" y="4546501"/>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Verfälschte</a:t>
            </a:r>
            <a:br>
              <a:rPr lang="en-US" sz="1600" b="1">
                <a:solidFill>
                  <a:schemeClr val="lt1"/>
                </a:solidFill>
                <a:latin typeface="Calibri"/>
                <a:ea typeface="Calibri"/>
                <a:cs typeface="Calibri"/>
                <a:sym typeface="Calibri"/>
              </a:rPr>
            </a:br>
            <a:r>
              <a:rPr lang="en-US" sz="1600" b="1">
                <a:solidFill>
                  <a:schemeClr val="lt1"/>
                </a:solidFill>
                <a:latin typeface="Calibri"/>
                <a:ea typeface="Calibri"/>
                <a:cs typeface="Calibri"/>
                <a:sym typeface="Calibri"/>
              </a:rPr>
              <a:t>Darstellung</a:t>
            </a:r>
            <a:endParaRPr sz="16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p:nvPr/>
        </p:nvSpPr>
        <p:spPr>
          <a:xfrm>
            <a:off x="1226066" y="661431"/>
            <a:ext cx="36978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buClr>
                <a:schemeClr val="dk1"/>
              </a:buClr>
              <a:buSzPts val="1100"/>
            </a:pPr>
            <a:r>
              <a:rPr lang="de-DE" sz="1800">
                <a:solidFill>
                  <a:schemeClr val="lt1"/>
                </a:solidFill>
                <a:latin typeface="Calibri"/>
                <a:ea typeface="Calibri"/>
                <a:cs typeface="Calibri"/>
                <a:sym typeface="Calibri"/>
              </a:rPr>
              <a:t>Selbst wenn die Sonnenaktivität auf ein Maunderminimum fiele, würde dies die globale Erwärmung nur um ein Jahrzehnt hinauszögern. </a:t>
            </a:r>
            <a:endParaRPr/>
          </a:p>
        </p:txBody>
      </p:sp>
      <p:sp>
        <p:nvSpPr>
          <p:cNvPr id="418" name="Shape 418"/>
          <p:cNvSpPr txBox="1"/>
          <p:nvPr/>
        </p:nvSpPr>
        <p:spPr>
          <a:xfrm>
            <a:off x="1230317" y="2184190"/>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buClr>
                <a:schemeClr val="dk1"/>
              </a:buClr>
              <a:buSzPts val="1100"/>
            </a:pPr>
            <a:r>
              <a:rPr lang="de-DE" sz="1800">
                <a:solidFill>
                  <a:schemeClr val="lt1"/>
                </a:solidFill>
                <a:latin typeface="Calibri"/>
                <a:ea typeface="Calibri"/>
                <a:cs typeface="Calibri"/>
                <a:sym typeface="Calibri"/>
              </a:rPr>
              <a:t>Wir sind auf dem Weg in eine neue Eiszeit wegen der sich abkühlenden Sonne.</a:t>
            </a:r>
            <a:endParaRPr sz="1800">
              <a:solidFill>
                <a:schemeClr val="lt1"/>
              </a:solidFill>
              <a:latin typeface="Calibri"/>
              <a:ea typeface="Calibri"/>
              <a:cs typeface="Calibri"/>
              <a:sym typeface="Calibri"/>
            </a:endParaRPr>
          </a:p>
        </p:txBody>
      </p:sp>
      <p:sp>
        <p:nvSpPr>
          <p:cNvPr id="419" name="Shape 419"/>
          <p:cNvSpPr txBox="1"/>
          <p:nvPr/>
        </p:nvSpPr>
        <p:spPr>
          <a:xfrm>
            <a:off x="1282620" y="3421069"/>
            <a:ext cx="33792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sz="1800">
              <a:solidFill>
                <a:schemeClr val="lt1"/>
              </a:solidFill>
              <a:latin typeface="Calibri"/>
              <a:ea typeface="Calibri"/>
              <a:cs typeface="Calibri"/>
              <a:sym typeface="Calibri"/>
            </a:endParaRPr>
          </a:p>
          <a:p>
            <a:pPr lvl="0">
              <a:buClr>
                <a:schemeClr val="dk1"/>
              </a:buClr>
              <a:buSzPts val="1100"/>
            </a:pPr>
            <a:r>
              <a:rPr lang="de-DE" sz="1800">
                <a:solidFill>
                  <a:schemeClr val="lt1"/>
                </a:solidFill>
                <a:latin typeface="Calibri"/>
                <a:ea typeface="Calibri"/>
                <a:cs typeface="Calibri"/>
                <a:sym typeface="Calibri"/>
              </a:rPr>
              <a:t>Die Rolle der Sonne wird als zu groß dargestellt - sie hat aber nur einen geringen Effekt.</a:t>
            </a:r>
            <a:endParaRPr sz="1800">
              <a:solidFill>
                <a:schemeClr val="lt1"/>
              </a:solidFill>
              <a:latin typeface="Calibri"/>
              <a:ea typeface="Calibri"/>
              <a:cs typeface="Calibri"/>
              <a:sym typeface="Calibri"/>
            </a:endParaRPr>
          </a:p>
        </p:txBody>
      </p:sp>
      <p:sp>
        <p:nvSpPr>
          <p:cNvPr id="424" name="Shape 424"/>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http://sks.to/iceage-de</a:t>
            </a:r>
            <a:endParaRPr sz="1200">
              <a:solidFill>
                <a:schemeClr val="lt1"/>
              </a:solidFill>
              <a:latin typeface="Calibri"/>
              <a:ea typeface="Calibri"/>
              <a:cs typeface="Calibri"/>
              <a:sym typeface="Calibri"/>
            </a:endParaRPr>
          </a:p>
        </p:txBody>
      </p:sp>
      <p:sp>
        <p:nvSpPr>
          <p:cNvPr id="10" name="Shape 96">
            <a:hlinkClick r:id="rId3" action="ppaction://hlinksldjump"/>
            <a:extLst>
              <a:ext uri="{FF2B5EF4-FFF2-40B4-BE49-F238E27FC236}">
                <a16:creationId xmlns:a16="http://schemas.microsoft.com/office/drawing/2014/main" id="{B45D89C2-7791-48A2-B5A7-5CB05D68AEEB}"/>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 name="Grafik 2">
            <a:extLst>
              <a:ext uri="{FF2B5EF4-FFF2-40B4-BE49-F238E27FC236}">
                <a16:creationId xmlns:a16="http://schemas.microsoft.com/office/drawing/2014/main" id="{60B1C677-FF33-436C-B98B-CC1A5DAB00BB}"/>
              </a:ext>
            </a:extLst>
          </p:cNvPr>
          <p:cNvPicPr>
            <a:picLocks noChangeAspect="1"/>
          </p:cNvPicPr>
          <p:nvPr/>
        </p:nvPicPr>
        <p:blipFill>
          <a:blip r:embed="rId4"/>
          <a:stretch>
            <a:fillRect/>
          </a:stretch>
        </p:blipFill>
        <p:spPr>
          <a:xfrm>
            <a:off x="4916059" y="1000986"/>
            <a:ext cx="3957784" cy="2968338"/>
          </a:xfrm>
          <a:prstGeom prst="rect">
            <a:avLst/>
          </a:prstGeom>
        </p:spPr>
      </p:pic>
      <p:sp>
        <p:nvSpPr>
          <p:cNvPr id="12" name="Rechteck 11">
            <a:extLst>
              <a:ext uri="{FF2B5EF4-FFF2-40B4-BE49-F238E27FC236}">
                <a16:creationId xmlns:a16="http://schemas.microsoft.com/office/drawing/2014/main" id="{5C160AE1-D15B-4485-9175-26BB2A2978F8}"/>
              </a:ext>
            </a:extLst>
          </p:cNvPr>
          <p:cNvSpPr/>
          <p:nvPr/>
        </p:nvSpPr>
        <p:spPr>
          <a:xfrm>
            <a:off x="4933216" y="3981706"/>
            <a:ext cx="4020438" cy="246221"/>
          </a:xfrm>
          <a:prstGeom prst="rect">
            <a:avLst/>
          </a:prstGeom>
        </p:spPr>
        <p:txBody>
          <a:bodyPr wrap="square">
            <a:spAutoFit/>
          </a:bodyPr>
          <a:lstStyle/>
          <a:p>
            <a:pPr algn="r"/>
            <a:r>
              <a:rPr lang="de-DE" sz="1000" err="1">
                <a:solidFill>
                  <a:srgbClr val="D9D9D9"/>
                </a:solidFill>
                <a:latin typeface="Calibri" panose="020F0502020204030204" pitchFamily="34" charset="0"/>
              </a:rPr>
              <a:t>Skeptical</a:t>
            </a:r>
            <a:r>
              <a:rPr lang="de-DE" sz="1000">
                <a:solidFill>
                  <a:srgbClr val="D9D9D9"/>
                </a:solidFill>
                <a:latin typeface="Calibri" panose="020F0502020204030204" pitchFamily="34" charset="0"/>
              </a:rPr>
              <a:t> Science - https://skepticalscience.com/graphics.php?g=21</a:t>
            </a:r>
            <a:endParaRPr lang="de-DE" sz="1000"/>
          </a:p>
        </p:txBody>
      </p:sp>
      <p:pic>
        <p:nvPicPr>
          <p:cNvPr id="14" name="Grafik 13">
            <a:extLst>
              <a:ext uri="{FF2B5EF4-FFF2-40B4-BE49-F238E27FC236}">
                <a16:creationId xmlns:a16="http://schemas.microsoft.com/office/drawing/2014/main" id="{4A3D7C03-78A7-4786-895B-AA6E1F79BBAB}"/>
              </a:ext>
            </a:extLst>
          </p:cNvPr>
          <p:cNvPicPr>
            <a:picLocks noChangeAspect="1"/>
          </p:cNvPicPr>
          <p:nvPr/>
        </p:nvPicPr>
        <p:blipFill>
          <a:blip r:embed="rId5"/>
          <a:stretch>
            <a:fillRect/>
          </a:stretch>
        </p:blipFill>
        <p:spPr>
          <a:xfrm>
            <a:off x="4240871" y="4603068"/>
            <a:ext cx="651513" cy="481553"/>
          </a:xfrm>
          <a:prstGeom prst="rect">
            <a:avLst/>
          </a:prstGeom>
        </p:spPr>
      </p:pic>
      <p:pic>
        <p:nvPicPr>
          <p:cNvPr id="16" name="Shape 192">
            <a:extLst>
              <a:ext uri="{FF2B5EF4-FFF2-40B4-BE49-F238E27FC236}">
                <a16:creationId xmlns:a16="http://schemas.microsoft.com/office/drawing/2014/main" id="{32667B5E-ABC6-48A3-95CA-873A143C242B}"/>
              </a:ext>
            </a:extLst>
          </p:cNvPr>
          <p:cNvPicPr preferRelativeResize="0"/>
          <p:nvPr/>
        </p:nvPicPr>
        <p:blipFill rotWithShape="1">
          <a:blip r:embed="rId6">
            <a:alphaModFix/>
          </a:blip>
          <a:srcRect/>
          <a:stretch/>
        </p:blipFill>
        <p:spPr>
          <a:xfrm>
            <a:off x="292590" y="3727921"/>
            <a:ext cx="786255" cy="786255"/>
          </a:xfrm>
          <a:prstGeom prst="rect">
            <a:avLst/>
          </a:prstGeom>
          <a:noFill/>
          <a:ln>
            <a:noFill/>
          </a:ln>
        </p:spPr>
      </p:pic>
      <p:pic>
        <p:nvPicPr>
          <p:cNvPr id="17" name="Shape 193">
            <a:extLst>
              <a:ext uri="{FF2B5EF4-FFF2-40B4-BE49-F238E27FC236}">
                <a16:creationId xmlns:a16="http://schemas.microsoft.com/office/drawing/2014/main" id="{B8DB7B68-82FF-4F4D-AC2B-3CF8593421FB}"/>
              </a:ext>
            </a:extLst>
          </p:cNvPr>
          <p:cNvPicPr preferRelativeResize="0"/>
          <p:nvPr/>
        </p:nvPicPr>
        <p:blipFill rotWithShape="1">
          <a:blip r:embed="rId7">
            <a:alphaModFix/>
          </a:blip>
          <a:srcRect/>
          <a:stretch/>
        </p:blipFill>
        <p:spPr>
          <a:xfrm>
            <a:off x="280397" y="2849545"/>
            <a:ext cx="786255" cy="779940"/>
          </a:xfrm>
          <a:prstGeom prst="rect">
            <a:avLst/>
          </a:prstGeom>
          <a:noFill/>
          <a:ln>
            <a:noFill/>
          </a:ln>
        </p:spPr>
      </p:pic>
      <p:sp>
        <p:nvSpPr>
          <p:cNvPr id="18" name="Textfeld 17">
            <a:extLst>
              <a:ext uri="{FF2B5EF4-FFF2-40B4-BE49-F238E27FC236}">
                <a16:creationId xmlns:a16="http://schemas.microsoft.com/office/drawing/2014/main" id="{41FDC4E0-1EE0-4A85-96FB-8D9A3667FDC5}"/>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Früherer und zukünftiger Klimawandel</a:t>
            </a:r>
          </a:p>
        </p:txBody>
      </p:sp>
      <p:sp>
        <p:nvSpPr>
          <p:cNvPr id="19" name="Shape 191">
            <a:extLst>
              <a:ext uri="{FF2B5EF4-FFF2-40B4-BE49-F238E27FC236}">
                <a16:creationId xmlns:a16="http://schemas.microsoft.com/office/drawing/2014/main" id="{5BF58FE4-F377-48EC-AAD9-DA9A322B05A1}"/>
              </a:ext>
            </a:extLst>
          </p:cNvPr>
          <p:cNvSpPr txBox="1"/>
          <p:nvPr/>
        </p:nvSpPr>
        <p:spPr>
          <a:xfrm>
            <a:off x="90536" y="4546501"/>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Verfälschte</a:t>
            </a:r>
            <a:br>
              <a:rPr lang="en-US" sz="1600" b="1">
                <a:solidFill>
                  <a:schemeClr val="lt1"/>
                </a:solidFill>
                <a:latin typeface="Calibri"/>
                <a:ea typeface="Calibri"/>
                <a:cs typeface="Calibri"/>
                <a:sym typeface="Calibri"/>
              </a:rPr>
            </a:br>
            <a:r>
              <a:rPr lang="en-US" sz="1600" b="1">
                <a:solidFill>
                  <a:schemeClr val="lt1"/>
                </a:solidFill>
                <a:latin typeface="Calibri"/>
                <a:ea typeface="Calibri"/>
                <a:cs typeface="Calibri"/>
                <a:sym typeface="Calibri"/>
              </a:rPr>
              <a:t>Darstellung</a:t>
            </a:r>
            <a:endParaRPr sz="16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p:cNvSpPr txBox="1"/>
          <p:nvPr/>
        </p:nvSpPr>
        <p:spPr>
          <a:xfrm>
            <a:off x="1240134" y="640328"/>
            <a:ext cx="3852300" cy="170094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buClr>
                <a:schemeClr val="dk1"/>
              </a:buClr>
              <a:buSzPts val="1100"/>
            </a:pPr>
            <a:r>
              <a:rPr lang="de-DE" sz="1800">
                <a:solidFill>
                  <a:schemeClr val="lt1"/>
                </a:solidFill>
                <a:latin typeface="Calibri"/>
                <a:ea typeface="Calibri"/>
                <a:cs typeface="Calibri"/>
                <a:sym typeface="Calibri"/>
              </a:rPr>
              <a:t>Wieviel Wasserdampf sich in der Luft befindet, hängt von der Temperatur ab. Wärmere Luft hält mehr Wasser-dampf was zu mehr Erwärmung führt - eine sich verstärkende Rückkopplung.</a:t>
            </a:r>
            <a:endParaRPr/>
          </a:p>
        </p:txBody>
      </p:sp>
      <p:sp>
        <p:nvSpPr>
          <p:cNvPr id="441" name="Shape 441"/>
          <p:cNvSpPr txBox="1"/>
          <p:nvPr/>
        </p:nvSpPr>
        <p:spPr>
          <a:xfrm>
            <a:off x="1240134" y="2481952"/>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buClr>
                <a:schemeClr val="dk1"/>
              </a:buClr>
              <a:buSzPts val="1100"/>
            </a:pPr>
            <a:r>
              <a:rPr lang="de-DE" sz="1800">
                <a:solidFill>
                  <a:schemeClr val="lt1"/>
                </a:solidFill>
                <a:latin typeface="Calibri"/>
                <a:ea typeface="Calibri"/>
                <a:cs typeface="Calibri"/>
                <a:sym typeface="Calibri"/>
              </a:rPr>
              <a:t>Wasserdampf ist das stärkste Treib-hausgas.</a:t>
            </a:r>
            <a:endParaRPr sz="1800">
              <a:solidFill>
                <a:schemeClr val="lt1"/>
              </a:solidFill>
              <a:latin typeface="Calibri"/>
              <a:ea typeface="Calibri"/>
              <a:cs typeface="Calibri"/>
              <a:sym typeface="Calibri"/>
            </a:endParaRPr>
          </a:p>
        </p:txBody>
      </p:sp>
      <p:sp>
        <p:nvSpPr>
          <p:cNvPr id="442" name="Shape 442"/>
          <p:cNvSpPr txBox="1"/>
          <p:nvPr/>
        </p:nvSpPr>
        <p:spPr>
          <a:xfrm>
            <a:off x="1240134" y="3399967"/>
            <a:ext cx="3379200" cy="15026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sz="1800">
              <a:solidFill>
                <a:schemeClr val="lt1"/>
              </a:solidFill>
              <a:latin typeface="Calibri"/>
              <a:ea typeface="Calibri"/>
              <a:cs typeface="Calibri"/>
              <a:sym typeface="Calibri"/>
            </a:endParaRPr>
          </a:p>
          <a:p>
            <a:pPr lvl="0">
              <a:buSzPts val="1100"/>
            </a:pPr>
            <a:r>
              <a:rPr lang="de-DE" sz="1800">
                <a:solidFill>
                  <a:schemeClr val="lt1"/>
                </a:solidFill>
                <a:latin typeface="Calibri"/>
                <a:ea typeface="Calibri"/>
                <a:cs typeface="Calibri"/>
                <a:sym typeface="Calibri"/>
              </a:rPr>
              <a:t>Dass Wasserdampf ein starkes Treibhausgas ist, bedeutet dass es die Erwärmung durch andere Treibhausgase verstärkt.</a:t>
            </a:r>
            <a:endParaRPr sz="1800">
              <a:solidFill>
                <a:schemeClr val="lt1"/>
              </a:solidFill>
              <a:latin typeface="Calibri"/>
              <a:ea typeface="Calibri"/>
              <a:cs typeface="Calibri"/>
              <a:sym typeface="Calibri"/>
            </a:endParaRPr>
          </a:p>
        </p:txBody>
      </p:sp>
      <p:sp>
        <p:nvSpPr>
          <p:cNvPr id="446" name="Shape 446"/>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http://sks.to/vapor-de</a:t>
            </a:r>
            <a:endParaRPr sz="1200">
              <a:solidFill>
                <a:schemeClr val="lt1"/>
              </a:solidFill>
              <a:latin typeface="Calibri"/>
              <a:ea typeface="Calibri"/>
              <a:cs typeface="Calibri"/>
              <a:sym typeface="Calibri"/>
            </a:endParaRPr>
          </a:p>
        </p:txBody>
      </p:sp>
      <p:sp>
        <p:nvSpPr>
          <p:cNvPr id="9" name="Shape 96">
            <a:hlinkClick r:id="rId3" action="ppaction://hlinksldjump"/>
            <a:extLst>
              <a:ext uri="{FF2B5EF4-FFF2-40B4-BE49-F238E27FC236}">
                <a16:creationId xmlns:a16="http://schemas.microsoft.com/office/drawing/2014/main" id="{A5526261-2557-40EB-9BB0-43CD460D359B}"/>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 name="Grafik 2">
            <a:extLst>
              <a:ext uri="{FF2B5EF4-FFF2-40B4-BE49-F238E27FC236}">
                <a16:creationId xmlns:a16="http://schemas.microsoft.com/office/drawing/2014/main" id="{CC14A05A-AD8F-4E0F-BDCC-3C33E9412373}"/>
              </a:ext>
            </a:extLst>
          </p:cNvPr>
          <p:cNvPicPr>
            <a:picLocks noChangeAspect="1"/>
          </p:cNvPicPr>
          <p:nvPr/>
        </p:nvPicPr>
        <p:blipFill>
          <a:blip r:embed="rId4"/>
          <a:stretch>
            <a:fillRect/>
          </a:stretch>
        </p:blipFill>
        <p:spPr>
          <a:xfrm>
            <a:off x="5027944" y="1354121"/>
            <a:ext cx="3852300" cy="2741836"/>
          </a:xfrm>
          <a:prstGeom prst="rect">
            <a:avLst/>
          </a:prstGeom>
        </p:spPr>
      </p:pic>
      <p:sp>
        <p:nvSpPr>
          <p:cNvPr id="4" name="Rechteck 3">
            <a:extLst>
              <a:ext uri="{FF2B5EF4-FFF2-40B4-BE49-F238E27FC236}">
                <a16:creationId xmlns:a16="http://schemas.microsoft.com/office/drawing/2014/main" id="{30327821-B6A4-4014-80E6-234A5DAF3324}"/>
              </a:ext>
            </a:extLst>
          </p:cNvPr>
          <p:cNvSpPr/>
          <p:nvPr/>
        </p:nvSpPr>
        <p:spPr>
          <a:xfrm>
            <a:off x="4933216" y="4073577"/>
            <a:ext cx="4020438" cy="246221"/>
          </a:xfrm>
          <a:prstGeom prst="rect">
            <a:avLst/>
          </a:prstGeom>
        </p:spPr>
        <p:txBody>
          <a:bodyPr wrap="square">
            <a:spAutoFit/>
          </a:bodyPr>
          <a:lstStyle/>
          <a:p>
            <a:pPr algn="r"/>
            <a:r>
              <a:rPr lang="de-DE" sz="1000">
                <a:solidFill>
                  <a:srgbClr val="D9D9D9"/>
                </a:solidFill>
                <a:latin typeface="Calibri" panose="020F0502020204030204" pitchFamily="34" charset="0"/>
              </a:rPr>
              <a:t>Denial101x - 5.2.2 - </a:t>
            </a:r>
            <a:r>
              <a:rPr lang="de-DE" sz="1000" err="1">
                <a:solidFill>
                  <a:srgbClr val="D9D9D9"/>
                </a:solidFill>
                <a:latin typeface="Calibri" panose="020F0502020204030204" pitchFamily="34" charset="0"/>
              </a:rPr>
              <a:t>Water</a:t>
            </a:r>
            <a:r>
              <a:rPr lang="de-DE" sz="1000">
                <a:solidFill>
                  <a:srgbClr val="D9D9D9"/>
                </a:solidFill>
                <a:latin typeface="Calibri" panose="020F0502020204030204" pitchFamily="34" charset="0"/>
              </a:rPr>
              <a:t> </a:t>
            </a:r>
            <a:r>
              <a:rPr lang="de-DE" sz="1000" err="1">
                <a:solidFill>
                  <a:srgbClr val="D9D9D9"/>
                </a:solidFill>
                <a:latin typeface="Calibri" panose="020F0502020204030204" pitchFamily="34" charset="0"/>
              </a:rPr>
              <a:t>Vapor</a:t>
            </a:r>
            <a:endParaRPr lang="de-DE" sz="1000"/>
          </a:p>
        </p:txBody>
      </p:sp>
      <p:sp>
        <p:nvSpPr>
          <p:cNvPr id="11" name="Textfeld 10">
            <a:extLst>
              <a:ext uri="{FF2B5EF4-FFF2-40B4-BE49-F238E27FC236}">
                <a16:creationId xmlns:a16="http://schemas.microsoft.com/office/drawing/2014/main" id="{EF999DE6-22DC-4F16-9517-D7164F0008A0}"/>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Auswirkungen des Klimawandels</a:t>
            </a:r>
          </a:p>
        </p:txBody>
      </p:sp>
      <p:pic>
        <p:nvPicPr>
          <p:cNvPr id="12" name="Grafik 11">
            <a:extLst>
              <a:ext uri="{FF2B5EF4-FFF2-40B4-BE49-F238E27FC236}">
                <a16:creationId xmlns:a16="http://schemas.microsoft.com/office/drawing/2014/main" id="{745C4525-2EAA-4B1D-9B80-2346AA7B55E0}"/>
              </a:ext>
            </a:extLst>
          </p:cNvPr>
          <p:cNvPicPr>
            <a:picLocks noChangeAspect="1"/>
          </p:cNvPicPr>
          <p:nvPr/>
        </p:nvPicPr>
        <p:blipFill>
          <a:blip r:embed="rId5"/>
          <a:stretch>
            <a:fillRect/>
          </a:stretch>
        </p:blipFill>
        <p:spPr>
          <a:xfrm>
            <a:off x="4240871" y="4603068"/>
            <a:ext cx="651513" cy="481553"/>
          </a:xfrm>
          <a:prstGeom prst="rect">
            <a:avLst/>
          </a:prstGeom>
        </p:spPr>
      </p:pic>
      <p:pic>
        <p:nvPicPr>
          <p:cNvPr id="14" name="Shape 521" descr="redherring-fmf.png">
            <a:extLst>
              <a:ext uri="{FF2B5EF4-FFF2-40B4-BE49-F238E27FC236}">
                <a16:creationId xmlns:a16="http://schemas.microsoft.com/office/drawing/2014/main" id="{ABEE7451-2E0D-461D-B2D0-2169F5E308B5}"/>
              </a:ext>
            </a:extLst>
          </p:cNvPr>
          <p:cNvPicPr preferRelativeResize="0"/>
          <p:nvPr/>
        </p:nvPicPr>
        <p:blipFill rotWithShape="1">
          <a:blip r:embed="rId6">
            <a:alphaModFix/>
          </a:blip>
          <a:srcRect t="367" b="367"/>
          <a:stretch/>
        </p:blipFill>
        <p:spPr>
          <a:xfrm>
            <a:off x="287314" y="3737947"/>
            <a:ext cx="810608" cy="804661"/>
          </a:xfrm>
          <a:prstGeom prst="rect">
            <a:avLst/>
          </a:prstGeom>
          <a:noFill/>
          <a:ln>
            <a:noFill/>
          </a:ln>
        </p:spPr>
      </p:pic>
      <p:pic>
        <p:nvPicPr>
          <p:cNvPr id="15" name="Shape 522">
            <a:extLst>
              <a:ext uri="{FF2B5EF4-FFF2-40B4-BE49-F238E27FC236}">
                <a16:creationId xmlns:a16="http://schemas.microsoft.com/office/drawing/2014/main" id="{8403FAD9-BA37-4CEA-B099-6ED70CA06032}"/>
              </a:ext>
            </a:extLst>
          </p:cNvPr>
          <p:cNvPicPr preferRelativeResize="0"/>
          <p:nvPr/>
        </p:nvPicPr>
        <p:blipFill rotWithShape="1">
          <a:blip r:embed="rId7">
            <a:alphaModFix/>
          </a:blip>
          <a:srcRect/>
          <a:stretch/>
        </p:blipFill>
        <p:spPr>
          <a:xfrm>
            <a:off x="299491" y="2828764"/>
            <a:ext cx="786255" cy="779940"/>
          </a:xfrm>
          <a:prstGeom prst="rect">
            <a:avLst/>
          </a:prstGeom>
          <a:noFill/>
          <a:ln>
            <a:noFill/>
          </a:ln>
        </p:spPr>
      </p:pic>
      <p:sp>
        <p:nvSpPr>
          <p:cNvPr id="16" name="Shape 520">
            <a:extLst>
              <a:ext uri="{FF2B5EF4-FFF2-40B4-BE49-F238E27FC236}">
                <a16:creationId xmlns:a16="http://schemas.microsoft.com/office/drawing/2014/main" id="{08242189-F2FF-4B65-B1CA-D15EDFD6DB9E}"/>
              </a:ext>
            </a:extLst>
          </p:cNvPr>
          <p:cNvSpPr txBox="1"/>
          <p:nvPr/>
        </p:nvSpPr>
        <p:spPr>
          <a:xfrm>
            <a:off x="48968" y="4542699"/>
            <a:ext cx="1287300"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Falsche</a:t>
            </a:r>
            <a:br>
              <a:rPr lang="en-US" sz="1600" b="1">
                <a:solidFill>
                  <a:schemeClr val="lt1"/>
                </a:solidFill>
                <a:latin typeface="Calibri"/>
                <a:ea typeface="Calibri"/>
                <a:cs typeface="Calibri"/>
                <a:sym typeface="Calibri"/>
              </a:rPr>
            </a:br>
            <a:r>
              <a:rPr lang="en-US" sz="1600" b="1">
                <a:solidFill>
                  <a:schemeClr val="lt1"/>
                </a:solidFill>
                <a:latin typeface="Calibri"/>
                <a:ea typeface="Calibri"/>
                <a:cs typeface="Calibri"/>
                <a:sym typeface="Calibri"/>
              </a:rPr>
              <a:t>Fährte</a:t>
            </a:r>
            <a:endParaRPr sz="16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Shape 451"/>
          <p:cNvSpPr txBox="1"/>
          <p:nvPr/>
        </p:nvSpPr>
        <p:spPr>
          <a:xfrm>
            <a:off x="1247168" y="640329"/>
            <a:ext cx="3686048"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buSzPts val="1100"/>
            </a:pPr>
            <a:r>
              <a:rPr lang="de-DE" sz="1800">
                <a:solidFill>
                  <a:schemeClr val="lt1"/>
                </a:solidFill>
                <a:latin typeface="Calibri"/>
                <a:ea typeface="Calibri"/>
                <a:cs typeface="Calibri"/>
                <a:sym typeface="Calibri"/>
              </a:rPr>
              <a:t>Wolken sorgen für eine sich verstärkende Rückkopplung mit allerdings geringem Effekt. Sie spielen bei der Sensitivität nur eine kleine Rolle.</a:t>
            </a:r>
            <a:endParaRPr sz="1800">
              <a:solidFill>
                <a:schemeClr val="lt1"/>
              </a:solidFill>
              <a:latin typeface="Calibri"/>
              <a:ea typeface="Calibri"/>
              <a:cs typeface="Calibri"/>
              <a:sym typeface="Calibri"/>
            </a:endParaRPr>
          </a:p>
        </p:txBody>
      </p:sp>
      <p:sp>
        <p:nvSpPr>
          <p:cNvPr id="452" name="Shape 452"/>
          <p:cNvSpPr txBox="1"/>
          <p:nvPr/>
        </p:nvSpPr>
        <p:spPr>
          <a:xfrm>
            <a:off x="1247168" y="2423346"/>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buClr>
                <a:schemeClr val="dk1"/>
              </a:buClr>
              <a:buSzPts val="1100"/>
            </a:pPr>
            <a:r>
              <a:rPr lang="de-DE" sz="1800">
                <a:solidFill>
                  <a:schemeClr val="lt1"/>
                </a:solidFill>
                <a:latin typeface="Calibri"/>
                <a:ea typeface="Calibri"/>
                <a:cs typeface="Calibri"/>
                <a:sym typeface="Calibri"/>
              </a:rPr>
              <a:t>Wolken sorgen für eine negative Rückkopplung.</a:t>
            </a:r>
            <a:endParaRPr sz="1800">
              <a:solidFill>
                <a:schemeClr val="lt1"/>
              </a:solidFill>
              <a:latin typeface="Calibri"/>
              <a:ea typeface="Calibri"/>
              <a:cs typeface="Calibri"/>
              <a:sym typeface="Calibri"/>
            </a:endParaRPr>
          </a:p>
        </p:txBody>
      </p:sp>
      <p:sp>
        <p:nvSpPr>
          <p:cNvPr id="453" name="Shape 453"/>
          <p:cNvSpPr txBox="1"/>
          <p:nvPr/>
        </p:nvSpPr>
        <p:spPr>
          <a:xfrm>
            <a:off x="1247167" y="3399967"/>
            <a:ext cx="3852300" cy="12031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sz="1800">
              <a:solidFill>
                <a:schemeClr val="lt1"/>
              </a:solidFill>
              <a:latin typeface="Calibri"/>
              <a:ea typeface="Calibri"/>
              <a:cs typeface="Calibri"/>
              <a:sym typeface="Calibri"/>
            </a:endParaRPr>
          </a:p>
          <a:p>
            <a:pPr lvl="0">
              <a:buClr>
                <a:schemeClr val="dk1"/>
              </a:buClr>
              <a:buSzPts val="1100"/>
            </a:pPr>
            <a:r>
              <a:rPr lang="en-US" sz="1800">
                <a:solidFill>
                  <a:schemeClr val="lt1"/>
                </a:solidFill>
                <a:latin typeface="Calibri"/>
                <a:ea typeface="Calibri"/>
                <a:cs typeface="Calibri"/>
                <a:sym typeface="Calibri"/>
              </a:rPr>
              <a:t>S</a:t>
            </a:r>
            <a:r>
              <a:rPr lang="de-DE" sz="1800">
                <a:solidFill>
                  <a:schemeClr val="lt1"/>
                </a:solidFill>
                <a:latin typeface="Calibri"/>
                <a:ea typeface="Calibri"/>
                <a:cs typeface="Calibri"/>
                <a:sym typeface="Calibri"/>
              </a:rPr>
              <a:t>o zu tun als ob Wolken nur einen abkühlenden Effekt haben können, ignoriert, dass sie auch zur Erwärmung beitragen.</a:t>
            </a:r>
            <a:r>
              <a:rPr lang="en-US"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58" name="Shape 458"/>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http://sks.to/cloud</a:t>
            </a:r>
            <a:endParaRPr sz="1200">
              <a:solidFill>
                <a:schemeClr val="lt1"/>
              </a:solidFill>
              <a:latin typeface="Calibri"/>
              <a:ea typeface="Calibri"/>
              <a:cs typeface="Calibri"/>
              <a:sym typeface="Calibri"/>
            </a:endParaRPr>
          </a:p>
        </p:txBody>
      </p:sp>
      <p:pic>
        <p:nvPicPr>
          <p:cNvPr id="459" name="Shape 459" descr="Cloud_Feedback_500.jpg"/>
          <p:cNvPicPr preferRelativeResize="0"/>
          <p:nvPr/>
        </p:nvPicPr>
        <p:blipFill>
          <a:blip r:embed="rId3">
            <a:alphaModFix/>
          </a:blip>
          <a:stretch>
            <a:fillRect/>
          </a:stretch>
        </p:blipFill>
        <p:spPr>
          <a:xfrm>
            <a:off x="4832425" y="1048047"/>
            <a:ext cx="4055264" cy="3067305"/>
          </a:xfrm>
          <a:prstGeom prst="rect">
            <a:avLst/>
          </a:prstGeom>
          <a:noFill/>
          <a:ln>
            <a:noFill/>
          </a:ln>
        </p:spPr>
      </p:pic>
      <p:sp>
        <p:nvSpPr>
          <p:cNvPr id="11" name="Shape 96">
            <a:hlinkClick r:id="rId4" action="ppaction://hlinksldjump"/>
            <a:extLst>
              <a:ext uri="{FF2B5EF4-FFF2-40B4-BE49-F238E27FC236}">
                <a16:creationId xmlns:a16="http://schemas.microsoft.com/office/drawing/2014/main" id="{F287A3D8-564C-46BD-843C-2D198F1D944B}"/>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Rechteck 11">
            <a:extLst>
              <a:ext uri="{FF2B5EF4-FFF2-40B4-BE49-F238E27FC236}">
                <a16:creationId xmlns:a16="http://schemas.microsoft.com/office/drawing/2014/main" id="{8D67004B-8918-471E-9A8C-5C3AF77F38F6}"/>
              </a:ext>
            </a:extLst>
          </p:cNvPr>
          <p:cNvSpPr/>
          <p:nvPr/>
        </p:nvSpPr>
        <p:spPr>
          <a:xfrm>
            <a:off x="4933216" y="4115352"/>
            <a:ext cx="4020438" cy="246221"/>
          </a:xfrm>
          <a:prstGeom prst="rect">
            <a:avLst/>
          </a:prstGeom>
        </p:spPr>
        <p:txBody>
          <a:bodyPr wrap="square">
            <a:spAutoFit/>
          </a:bodyPr>
          <a:lstStyle/>
          <a:p>
            <a:pPr algn="r"/>
            <a:r>
              <a:rPr lang="de-DE" sz="1000" err="1">
                <a:solidFill>
                  <a:srgbClr val="D9D9D9"/>
                </a:solidFill>
                <a:latin typeface="Calibri" panose="020F0502020204030204" pitchFamily="34" charset="0"/>
              </a:rPr>
              <a:t>Skeptical</a:t>
            </a:r>
            <a:r>
              <a:rPr lang="de-DE" sz="1000">
                <a:solidFill>
                  <a:srgbClr val="D9D9D9"/>
                </a:solidFill>
                <a:latin typeface="Calibri" panose="020F0502020204030204" pitchFamily="34" charset="0"/>
              </a:rPr>
              <a:t> Science - https://skepticalscience.com/graphics.php?g=21</a:t>
            </a:r>
            <a:endParaRPr lang="de-DE" sz="1000"/>
          </a:p>
        </p:txBody>
      </p:sp>
      <p:pic>
        <p:nvPicPr>
          <p:cNvPr id="14" name="Grafik 13">
            <a:extLst>
              <a:ext uri="{FF2B5EF4-FFF2-40B4-BE49-F238E27FC236}">
                <a16:creationId xmlns:a16="http://schemas.microsoft.com/office/drawing/2014/main" id="{F678ECC5-24A3-45E1-83B3-A9CD202D61F7}"/>
              </a:ext>
            </a:extLst>
          </p:cNvPr>
          <p:cNvPicPr>
            <a:picLocks noChangeAspect="1"/>
          </p:cNvPicPr>
          <p:nvPr/>
        </p:nvPicPr>
        <p:blipFill>
          <a:blip r:embed="rId5"/>
          <a:stretch>
            <a:fillRect/>
          </a:stretch>
        </p:blipFill>
        <p:spPr>
          <a:xfrm>
            <a:off x="4240871" y="4603068"/>
            <a:ext cx="651513" cy="481553"/>
          </a:xfrm>
          <a:prstGeom prst="rect">
            <a:avLst/>
          </a:prstGeom>
        </p:spPr>
      </p:pic>
      <p:pic>
        <p:nvPicPr>
          <p:cNvPr id="19" name="Shape 533" descr="oversimplification-fmf.png">
            <a:extLst>
              <a:ext uri="{FF2B5EF4-FFF2-40B4-BE49-F238E27FC236}">
                <a16:creationId xmlns:a16="http://schemas.microsoft.com/office/drawing/2014/main" id="{D48C1874-762A-416D-8B1C-88A90850D9F2}"/>
              </a:ext>
            </a:extLst>
          </p:cNvPr>
          <p:cNvPicPr preferRelativeResize="0"/>
          <p:nvPr/>
        </p:nvPicPr>
        <p:blipFill rotWithShape="1">
          <a:blip r:embed="rId6">
            <a:alphaModFix/>
          </a:blip>
          <a:srcRect t="367" b="367"/>
          <a:stretch/>
        </p:blipFill>
        <p:spPr>
          <a:xfrm>
            <a:off x="301178" y="3744876"/>
            <a:ext cx="810608" cy="804661"/>
          </a:xfrm>
          <a:prstGeom prst="rect">
            <a:avLst/>
          </a:prstGeom>
          <a:noFill/>
          <a:ln>
            <a:noFill/>
          </a:ln>
        </p:spPr>
      </p:pic>
      <p:pic>
        <p:nvPicPr>
          <p:cNvPr id="20" name="Shape 534">
            <a:extLst>
              <a:ext uri="{FF2B5EF4-FFF2-40B4-BE49-F238E27FC236}">
                <a16:creationId xmlns:a16="http://schemas.microsoft.com/office/drawing/2014/main" id="{963C36CE-088C-4862-820E-84B67533BF7D}"/>
              </a:ext>
            </a:extLst>
          </p:cNvPr>
          <p:cNvPicPr preferRelativeResize="0"/>
          <p:nvPr/>
        </p:nvPicPr>
        <p:blipFill rotWithShape="1">
          <a:blip r:embed="rId7">
            <a:alphaModFix/>
          </a:blip>
          <a:srcRect/>
          <a:stretch/>
        </p:blipFill>
        <p:spPr>
          <a:xfrm>
            <a:off x="301178" y="2835693"/>
            <a:ext cx="786255" cy="779940"/>
          </a:xfrm>
          <a:prstGeom prst="rect">
            <a:avLst/>
          </a:prstGeom>
          <a:noFill/>
          <a:ln>
            <a:noFill/>
          </a:ln>
        </p:spPr>
      </p:pic>
      <p:sp>
        <p:nvSpPr>
          <p:cNvPr id="15" name="Textfeld 14">
            <a:extLst>
              <a:ext uri="{FF2B5EF4-FFF2-40B4-BE49-F238E27FC236}">
                <a16:creationId xmlns:a16="http://schemas.microsoft.com/office/drawing/2014/main" id="{523585D1-9D81-4D99-8C3E-3DBB99624DCD}"/>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Auswirkungen des Klimawandels</a:t>
            </a:r>
          </a:p>
        </p:txBody>
      </p:sp>
      <p:sp>
        <p:nvSpPr>
          <p:cNvPr id="16" name="Shape 532">
            <a:extLst>
              <a:ext uri="{FF2B5EF4-FFF2-40B4-BE49-F238E27FC236}">
                <a16:creationId xmlns:a16="http://schemas.microsoft.com/office/drawing/2014/main" id="{140789D9-0C2C-4CCD-AFBA-273F2F22D6C8}"/>
              </a:ext>
            </a:extLst>
          </p:cNvPr>
          <p:cNvSpPr txBox="1"/>
          <p:nvPr/>
        </p:nvSpPr>
        <p:spPr>
          <a:xfrm>
            <a:off x="-34635" y="4549628"/>
            <a:ext cx="1461655"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Übermäßige</a:t>
            </a:r>
            <a:endParaRPr sz="1600" b="1">
              <a:solidFill>
                <a:schemeClr val="lt1"/>
              </a:solidFill>
              <a:latin typeface="Calibri"/>
              <a:ea typeface="Calibri"/>
              <a:cs typeface="Calibri"/>
              <a:sym typeface="Calibri"/>
            </a:endParaRPr>
          </a:p>
          <a:p>
            <a:pPr marL="0" marR="0" lvl="0" indent="0" algn="ctr" rtl="0">
              <a:spcBef>
                <a:spcPts val="0"/>
              </a:spcBef>
              <a:spcAft>
                <a:spcPts val="0"/>
              </a:spcAft>
              <a:buNone/>
            </a:pPr>
            <a:r>
              <a:rPr lang="en-US" sz="1600" b="1">
                <a:solidFill>
                  <a:schemeClr val="lt1"/>
                </a:solidFill>
                <a:latin typeface="Calibri"/>
                <a:ea typeface="Calibri"/>
                <a:cs typeface="Calibri"/>
                <a:sym typeface="Calibri"/>
              </a:rPr>
              <a:t>Vereinfachung</a:t>
            </a:r>
            <a:endParaRPr sz="16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p:nvPr/>
        </p:nvSpPr>
        <p:spPr>
          <a:xfrm>
            <a:off x="1240133" y="506683"/>
            <a:ext cx="3781525" cy="194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Zu Massenaussterben kommt es, wenn sich das Klima zu schnell ändert als dass sich Arten anpassen könnten. Im Moment sterben Arten mit ähnlichen Raten aus wie bei früheren Massenaussterben.</a:t>
            </a:r>
            <a:endParaRPr/>
          </a:p>
        </p:txBody>
      </p:sp>
      <p:sp>
        <p:nvSpPr>
          <p:cNvPr id="465" name="Shape 465"/>
          <p:cNvSpPr txBox="1"/>
          <p:nvPr/>
        </p:nvSpPr>
        <p:spPr>
          <a:xfrm>
            <a:off x="1240134" y="2454994"/>
            <a:ext cx="3852300" cy="9168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de-DE" sz="1800">
                <a:solidFill>
                  <a:schemeClr val="lt1"/>
                </a:solidFill>
                <a:latin typeface="Calibri"/>
                <a:ea typeface="Calibri"/>
                <a:cs typeface="Calibri"/>
                <a:sym typeface="Calibri"/>
              </a:rPr>
              <a:t>Arten können sich an den Klimawandel anpassen.</a:t>
            </a:r>
            <a:endParaRPr sz="1800">
              <a:solidFill>
                <a:schemeClr val="lt1"/>
              </a:solidFill>
              <a:latin typeface="Calibri"/>
              <a:ea typeface="Calibri"/>
              <a:cs typeface="Calibri"/>
              <a:sym typeface="Calibri"/>
            </a:endParaRPr>
          </a:p>
        </p:txBody>
      </p:sp>
      <p:sp>
        <p:nvSpPr>
          <p:cNvPr id="466" name="Shape 466"/>
          <p:cNvSpPr txBox="1"/>
          <p:nvPr/>
        </p:nvSpPr>
        <p:spPr>
          <a:xfrm>
            <a:off x="1240133" y="3266321"/>
            <a:ext cx="3745359" cy="175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Nur weil Arten sich an manche Klima-veränderungen anpassen können, bedeutet nicht, dass sie sich an den aktuellen schnellen Klimawandel anpassen können.</a:t>
            </a:r>
            <a:endParaRPr/>
          </a:p>
        </p:txBody>
      </p:sp>
      <p:sp>
        <p:nvSpPr>
          <p:cNvPr id="471" name="Shape 471"/>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http://sks.to/species-de</a:t>
            </a:r>
            <a:endParaRPr sz="1200">
              <a:solidFill>
                <a:schemeClr val="lt1"/>
              </a:solidFill>
              <a:latin typeface="Calibri"/>
              <a:ea typeface="Calibri"/>
              <a:cs typeface="Calibri"/>
              <a:sym typeface="Calibri"/>
            </a:endParaRPr>
          </a:p>
        </p:txBody>
      </p:sp>
      <p:pic>
        <p:nvPicPr>
          <p:cNvPr id="472" name="Shape 472" descr="brook_impacts.gif"/>
          <p:cNvPicPr preferRelativeResize="0"/>
          <p:nvPr/>
        </p:nvPicPr>
        <p:blipFill>
          <a:blip r:embed="rId3">
            <a:alphaModFix/>
          </a:blip>
          <a:stretch>
            <a:fillRect/>
          </a:stretch>
        </p:blipFill>
        <p:spPr>
          <a:xfrm>
            <a:off x="5021659" y="536916"/>
            <a:ext cx="3848025" cy="3963466"/>
          </a:xfrm>
          <a:prstGeom prst="rect">
            <a:avLst/>
          </a:prstGeom>
          <a:noFill/>
          <a:ln>
            <a:noFill/>
          </a:ln>
        </p:spPr>
      </p:pic>
      <p:sp>
        <p:nvSpPr>
          <p:cNvPr id="473" name="Shape 473"/>
          <p:cNvSpPr txBox="1"/>
          <p:nvPr/>
        </p:nvSpPr>
        <p:spPr>
          <a:xfrm>
            <a:off x="5273234" y="4503116"/>
            <a:ext cx="3697800" cy="400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100"/>
              <a:buNone/>
            </a:pPr>
            <a:r>
              <a:rPr lang="en-US" sz="1000">
                <a:solidFill>
                  <a:srgbClr val="D9D9D9"/>
                </a:solidFill>
                <a:latin typeface="Calibri"/>
                <a:ea typeface="Calibri"/>
                <a:cs typeface="Calibri"/>
                <a:sym typeface="Calibri"/>
              </a:rPr>
              <a:t>Abbildung: </a:t>
            </a:r>
            <a:r>
              <a:rPr lang="en-US" sz="1000" u="sng">
                <a:solidFill>
                  <a:schemeClr val="bg1"/>
                </a:solidFill>
                <a:highlight>
                  <a:srgbClr val="C0C0C0"/>
                </a:highlight>
                <a:latin typeface="Calibri"/>
                <a:ea typeface="Calibri"/>
                <a:cs typeface="Calibri"/>
                <a:sym typeface="Calibri"/>
                <a:hlinkClick r:id="rId4"/>
              </a:rPr>
              <a:t>Millennium Ecosystem Assessment</a:t>
            </a:r>
            <a:endParaRPr sz="1000">
              <a:solidFill>
                <a:schemeClr val="bg1"/>
              </a:solidFill>
              <a:highlight>
                <a:srgbClr val="C0C0C0"/>
              </a:highlight>
              <a:latin typeface="Calibri"/>
              <a:ea typeface="Calibri"/>
              <a:cs typeface="Calibri"/>
              <a:sym typeface="Calibri"/>
            </a:endParaRPr>
          </a:p>
          <a:p>
            <a:pPr marL="0" marR="0" lvl="0" indent="0" algn="r" rtl="0">
              <a:spcBef>
                <a:spcPts val="0"/>
              </a:spcBef>
              <a:spcAft>
                <a:spcPts val="0"/>
              </a:spcAft>
              <a:buNone/>
            </a:pPr>
            <a:endParaRPr sz="1000">
              <a:solidFill>
                <a:srgbClr val="D9D9D9"/>
              </a:solidFill>
              <a:latin typeface="Calibri"/>
              <a:ea typeface="Calibri"/>
              <a:cs typeface="Calibri"/>
              <a:sym typeface="Calibri"/>
            </a:endParaRPr>
          </a:p>
        </p:txBody>
      </p:sp>
      <p:sp>
        <p:nvSpPr>
          <p:cNvPr id="12" name="Shape 96">
            <a:hlinkClick r:id="rId5" action="ppaction://hlinksldjump"/>
            <a:extLst>
              <a:ext uri="{FF2B5EF4-FFF2-40B4-BE49-F238E27FC236}">
                <a16:creationId xmlns:a16="http://schemas.microsoft.com/office/drawing/2014/main" id="{FD9826E7-5AAD-4D23-89A8-A72BCA7FE11F}"/>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4" name="Grafik 13">
            <a:extLst>
              <a:ext uri="{FF2B5EF4-FFF2-40B4-BE49-F238E27FC236}">
                <a16:creationId xmlns:a16="http://schemas.microsoft.com/office/drawing/2014/main" id="{83CEAEA5-1704-46DE-AEF7-B4071CE03EC3}"/>
              </a:ext>
            </a:extLst>
          </p:cNvPr>
          <p:cNvPicPr>
            <a:picLocks noChangeAspect="1"/>
          </p:cNvPicPr>
          <p:nvPr/>
        </p:nvPicPr>
        <p:blipFill>
          <a:blip r:embed="rId6"/>
          <a:stretch>
            <a:fillRect/>
          </a:stretch>
        </p:blipFill>
        <p:spPr>
          <a:xfrm>
            <a:off x="4240871" y="4603068"/>
            <a:ext cx="651513" cy="481553"/>
          </a:xfrm>
          <a:prstGeom prst="rect">
            <a:avLst/>
          </a:prstGeom>
        </p:spPr>
      </p:pic>
      <p:pic>
        <p:nvPicPr>
          <p:cNvPr id="16" name="Shape 192">
            <a:extLst>
              <a:ext uri="{FF2B5EF4-FFF2-40B4-BE49-F238E27FC236}">
                <a16:creationId xmlns:a16="http://schemas.microsoft.com/office/drawing/2014/main" id="{C26FC4AB-C14D-4D27-8EB6-E3555C2B6B7E}"/>
              </a:ext>
            </a:extLst>
          </p:cNvPr>
          <p:cNvPicPr preferRelativeResize="0"/>
          <p:nvPr/>
        </p:nvPicPr>
        <p:blipFill rotWithShape="1">
          <a:blip r:embed="rId7">
            <a:alphaModFix/>
          </a:blip>
          <a:srcRect/>
          <a:stretch/>
        </p:blipFill>
        <p:spPr>
          <a:xfrm>
            <a:off x="292590" y="3727921"/>
            <a:ext cx="786255" cy="786255"/>
          </a:xfrm>
          <a:prstGeom prst="rect">
            <a:avLst/>
          </a:prstGeom>
          <a:noFill/>
          <a:ln>
            <a:noFill/>
          </a:ln>
        </p:spPr>
      </p:pic>
      <p:pic>
        <p:nvPicPr>
          <p:cNvPr id="17" name="Shape 193">
            <a:extLst>
              <a:ext uri="{FF2B5EF4-FFF2-40B4-BE49-F238E27FC236}">
                <a16:creationId xmlns:a16="http://schemas.microsoft.com/office/drawing/2014/main" id="{2012A679-F97E-4F30-9F5B-D6E1D118FCD9}"/>
              </a:ext>
            </a:extLst>
          </p:cNvPr>
          <p:cNvPicPr preferRelativeResize="0"/>
          <p:nvPr/>
        </p:nvPicPr>
        <p:blipFill rotWithShape="1">
          <a:blip r:embed="rId8">
            <a:alphaModFix/>
          </a:blip>
          <a:srcRect/>
          <a:stretch/>
        </p:blipFill>
        <p:spPr>
          <a:xfrm>
            <a:off x="280397" y="2849545"/>
            <a:ext cx="786255" cy="779940"/>
          </a:xfrm>
          <a:prstGeom prst="rect">
            <a:avLst/>
          </a:prstGeom>
          <a:noFill/>
          <a:ln>
            <a:noFill/>
          </a:ln>
        </p:spPr>
      </p:pic>
      <p:sp>
        <p:nvSpPr>
          <p:cNvPr id="18" name="Textfeld 17">
            <a:extLst>
              <a:ext uri="{FF2B5EF4-FFF2-40B4-BE49-F238E27FC236}">
                <a16:creationId xmlns:a16="http://schemas.microsoft.com/office/drawing/2014/main" id="{50A1682C-4637-48AD-9F5D-640C638618E1}"/>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Auswirkungen des Klimawandels</a:t>
            </a:r>
          </a:p>
        </p:txBody>
      </p:sp>
      <p:sp>
        <p:nvSpPr>
          <p:cNvPr id="19" name="Shape 191">
            <a:extLst>
              <a:ext uri="{FF2B5EF4-FFF2-40B4-BE49-F238E27FC236}">
                <a16:creationId xmlns:a16="http://schemas.microsoft.com/office/drawing/2014/main" id="{719CE03B-6B46-4659-8915-278CEBA6EFD5}"/>
              </a:ext>
            </a:extLst>
          </p:cNvPr>
          <p:cNvSpPr txBox="1"/>
          <p:nvPr/>
        </p:nvSpPr>
        <p:spPr>
          <a:xfrm>
            <a:off x="90536" y="4546501"/>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Verfälschte</a:t>
            </a:r>
            <a:br>
              <a:rPr lang="en-US" sz="1600" b="1">
                <a:solidFill>
                  <a:schemeClr val="lt1"/>
                </a:solidFill>
                <a:latin typeface="Calibri"/>
                <a:ea typeface="Calibri"/>
                <a:cs typeface="Calibri"/>
                <a:sym typeface="Calibri"/>
              </a:rPr>
            </a:br>
            <a:r>
              <a:rPr lang="en-US" sz="1600" b="1">
                <a:solidFill>
                  <a:schemeClr val="lt1"/>
                </a:solidFill>
                <a:latin typeface="Calibri"/>
                <a:ea typeface="Calibri"/>
                <a:cs typeface="Calibri"/>
                <a:sym typeface="Calibri"/>
              </a:rPr>
              <a:t>Darstellung</a:t>
            </a:r>
            <a:endParaRPr sz="16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p:nvPr/>
        </p:nvSpPr>
        <p:spPr>
          <a:xfrm>
            <a:off x="1240134" y="633292"/>
            <a:ext cx="36978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Eisbären benötigen das Meereis, um jagen zu können. Deshalb sind ihre Populationen durch das Zurückgehen des arktischen Meereises gefährdet.</a:t>
            </a:r>
            <a:endParaRPr/>
          </a:p>
        </p:txBody>
      </p:sp>
      <p:sp>
        <p:nvSpPr>
          <p:cNvPr id="479" name="Shape 479"/>
          <p:cNvSpPr txBox="1"/>
          <p:nvPr/>
        </p:nvSpPr>
        <p:spPr>
          <a:xfrm>
            <a:off x="1240134" y="2050549"/>
            <a:ext cx="365225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de-DE" sz="1800">
                <a:solidFill>
                  <a:schemeClr val="lt1"/>
                </a:solidFill>
                <a:latin typeface="Calibri"/>
                <a:ea typeface="Calibri"/>
                <a:cs typeface="Calibri"/>
                <a:sym typeface="Calibri"/>
              </a:rPr>
              <a:t>Die Zahl der Eisbären ist gestiegen. Sie sind also durch die globale Erwärmung nicht gefährdet.</a:t>
            </a:r>
            <a:endParaRPr sz="1800">
              <a:solidFill>
                <a:schemeClr val="lt1"/>
              </a:solidFill>
              <a:latin typeface="Calibri"/>
              <a:ea typeface="Calibri"/>
              <a:cs typeface="Calibri"/>
              <a:sym typeface="Calibri"/>
            </a:endParaRPr>
          </a:p>
        </p:txBody>
      </p:sp>
      <p:sp>
        <p:nvSpPr>
          <p:cNvPr id="480" name="Shape 480"/>
          <p:cNvSpPr txBox="1"/>
          <p:nvPr/>
        </p:nvSpPr>
        <p:spPr>
          <a:xfrm>
            <a:off x="1240133" y="3392930"/>
            <a:ext cx="3545099" cy="144635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Eine Gefahr (die Jagd) gibt es nicht mehr. Sie wurde aber durch eine stärker werdende Gefahr abgelöst (schmelzendes Meereis).</a:t>
            </a:r>
            <a:endParaRPr/>
          </a:p>
        </p:txBody>
      </p:sp>
      <p:sp>
        <p:nvSpPr>
          <p:cNvPr id="485" name="Shape 485"/>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http://sks.to/bear-de</a:t>
            </a:r>
            <a:endParaRPr sz="1200">
              <a:solidFill>
                <a:schemeClr val="lt1"/>
              </a:solidFill>
              <a:latin typeface="Calibri"/>
              <a:ea typeface="Calibri"/>
              <a:cs typeface="Calibri"/>
              <a:sym typeface="Calibri"/>
            </a:endParaRPr>
          </a:p>
        </p:txBody>
      </p:sp>
      <p:pic>
        <p:nvPicPr>
          <p:cNvPr id="486" name="Shape 486"/>
          <p:cNvPicPr preferRelativeResize="0"/>
          <p:nvPr/>
        </p:nvPicPr>
        <p:blipFill>
          <a:blip r:embed="rId3">
            <a:alphaModFix/>
          </a:blip>
          <a:stretch>
            <a:fillRect/>
          </a:stretch>
        </p:blipFill>
        <p:spPr>
          <a:xfrm>
            <a:off x="4937934" y="1645920"/>
            <a:ext cx="4065691" cy="2269720"/>
          </a:xfrm>
          <a:prstGeom prst="rect">
            <a:avLst/>
          </a:prstGeom>
          <a:noFill/>
          <a:ln>
            <a:noFill/>
          </a:ln>
        </p:spPr>
      </p:pic>
      <p:sp>
        <p:nvSpPr>
          <p:cNvPr id="11" name="Shape 96">
            <a:hlinkClick r:id="rId4" action="ppaction://hlinksldjump"/>
            <a:extLst>
              <a:ext uri="{FF2B5EF4-FFF2-40B4-BE49-F238E27FC236}">
                <a16:creationId xmlns:a16="http://schemas.microsoft.com/office/drawing/2014/main" id="{FD77A7CE-139A-4A92-AAA2-8B63A570B80B}"/>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3" name="Grafik 12">
            <a:extLst>
              <a:ext uri="{FF2B5EF4-FFF2-40B4-BE49-F238E27FC236}">
                <a16:creationId xmlns:a16="http://schemas.microsoft.com/office/drawing/2014/main" id="{03AFAD49-1C43-4237-AB34-509CD7B621BB}"/>
              </a:ext>
            </a:extLst>
          </p:cNvPr>
          <p:cNvPicPr>
            <a:picLocks noChangeAspect="1"/>
          </p:cNvPicPr>
          <p:nvPr/>
        </p:nvPicPr>
        <p:blipFill>
          <a:blip r:embed="rId5"/>
          <a:stretch>
            <a:fillRect/>
          </a:stretch>
        </p:blipFill>
        <p:spPr>
          <a:xfrm>
            <a:off x="4240871" y="4603068"/>
            <a:ext cx="651513" cy="481553"/>
          </a:xfrm>
          <a:prstGeom prst="rect">
            <a:avLst/>
          </a:prstGeom>
        </p:spPr>
      </p:pic>
      <p:pic>
        <p:nvPicPr>
          <p:cNvPr id="18" name="Shape 533" descr="oversimplification-fmf.png">
            <a:extLst>
              <a:ext uri="{FF2B5EF4-FFF2-40B4-BE49-F238E27FC236}">
                <a16:creationId xmlns:a16="http://schemas.microsoft.com/office/drawing/2014/main" id="{CC38F1F2-5556-456B-B7CF-79F60213852C}"/>
              </a:ext>
            </a:extLst>
          </p:cNvPr>
          <p:cNvPicPr preferRelativeResize="0"/>
          <p:nvPr/>
        </p:nvPicPr>
        <p:blipFill rotWithShape="1">
          <a:blip r:embed="rId6">
            <a:alphaModFix/>
          </a:blip>
          <a:srcRect t="367" b="367"/>
          <a:stretch/>
        </p:blipFill>
        <p:spPr>
          <a:xfrm>
            <a:off x="301178" y="3744876"/>
            <a:ext cx="810608" cy="804661"/>
          </a:xfrm>
          <a:prstGeom prst="rect">
            <a:avLst/>
          </a:prstGeom>
          <a:noFill/>
          <a:ln>
            <a:noFill/>
          </a:ln>
        </p:spPr>
      </p:pic>
      <p:pic>
        <p:nvPicPr>
          <p:cNvPr id="19" name="Shape 534">
            <a:extLst>
              <a:ext uri="{FF2B5EF4-FFF2-40B4-BE49-F238E27FC236}">
                <a16:creationId xmlns:a16="http://schemas.microsoft.com/office/drawing/2014/main" id="{12BF324A-016D-4B37-A582-C2C77849F51F}"/>
              </a:ext>
            </a:extLst>
          </p:cNvPr>
          <p:cNvPicPr preferRelativeResize="0"/>
          <p:nvPr/>
        </p:nvPicPr>
        <p:blipFill rotWithShape="1">
          <a:blip r:embed="rId7">
            <a:alphaModFix/>
          </a:blip>
          <a:srcRect/>
          <a:stretch/>
        </p:blipFill>
        <p:spPr>
          <a:xfrm>
            <a:off x="301178" y="2835693"/>
            <a:ext cx="786255" cy="779940"/>
          </a:xfrm>
          <a:prstGeom prst="rect">
            <a:avLst/>
          </a:prstGeom>
          <a:noFill/>
          <a:ln>
            <a:noFill/>
          </a:ln>
        </p:spPr>
      </p:pic>
      <p:sp>
        <p:nvSpPr>
          <p:cNvPr id="14" name="Textfeld 13">
            <a:extLst>
              <a:ext uri="{FF2B5EF4-FFF2-40B4-BE49-F238E27FC236}">
                <a16:creationId xmlns:a16="http://schemas.microsoft.com/office/drawing/2014/main" id="{1D74E53A-9C5B-48D7-9B42-2CA5356EE642}"/>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Auswirkungen des Klimawandels</a:t>
            </a:r>
          </a:p>
        </p:txBody>
      </p:sp>
      <p:sp>
        <p:nvSpPr>
          <p:cNvPr id="15" name="Shape 532">
            <a:extLst>
              <a:ext uri="{FF2B5EF4-FFF2-40B4-BE49-F238E27FC236}">
                <a16:creationId xmlns:a16="http://schemas.microsoft.com/office/drawing/2014/main" id="{6C009316-8398-4024-90DA-D4C07DF52B3B}"/>
              </a:ext>
            </a:extLst>
          </p:cNvPr>
          <p:cNvSpPr txBox="1"/>
          <p:nvPr/>
        </p:nvSpPr>
        <p:spPr>
          <a:xfrm>
            <a:off x="-34635" y="4549628"/>
            <a:ext cx="1461655"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Übermäßige</a:t>
            </a:r>
            <a:endParaRPr sz="1600" b="1">
              <a:solidFill>
                <a:schemeClr val="lt1"/>
              </a:solidFill>
              <a:latin typeface="Calibri"/>
              <a:ea typeface="Calibri"/>
              <a:cs typeface="Calibri"/>
              <a:sym typeface="Calibri"/>
            </a:endParaRPr>
          </a:p>
          <a:p>
            <a:pPr marL="0" marR="0" lvl="0" indent="0" algn="ctr" rtl="0">
              <a:spcBef>
                <a:spcPts val="0"/>
              </a:spcBef>
              <a:spcAft>
                <a:spcPts val="0"/>
              </a:spcAft>
              <a:buNone/>
            </a:pPr>
            <a:r>
              <a:rPr lang="en-US" sz="1600" b="1">
                <a:solidFill>
                  <a:schemeClr val="lt1"/>
                </a:solidFill>
                <a:latin typeface="Calibri"/>
                <a:ea typeface="Calibri"/>
                <a:cs typeface="Calibri"/>
                <a:sym typeface="Calibri"/>
              </a:rPr>
              <a:t>Vereinfachung</a:t>
            </a:r>
            <a:endParaRPr sz="16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Shape 491"/>
          <p:cNvSpPr txBox="1"/>
          <p:nvPr/>
        </p:nvSpPr>
        <p:spPr>
          <a:xfrm>
            <a:off x="1240949" y="641360"/>
            <a:ext cx="3848024"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Die Ozeanversauerung hat um 30% zugenommen und ist eine ernste Gefahr für Korallenriffe, die auch durch Erwärmung der Meere und Korallenbleiche gefährdet sind.</a:t>
            </a:r>
            <a:endParaRPr/>
          </a:p>
        </p:txBody>
      </p:sp>
      <p:sp>
        <p:nvSpPr>
          <p:cNvPr id="492" name="Shape 492"/>
          <p:cNvSpPr txBox="1"/>
          <p:nvPr/>
        </p:nvSpPr>
        <p:spPr>
          <a:xfrm>
            <a:off x="1240949" y="2431411"/>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de-DE" sz="1800">
                <a:solidFill>
                  <a:schemeClr val="lt1"/>
                </a:solidFill>
                <a:latin typeface="Calibri"/>
                <a:ea typeface="Calibri"/>
                <a:cs typeface="Calibri"/>
                <a:sym typeface="Calibri"/>
              </a:rPr>
              <a:t>Die Versauerung der Meere ist nichts Ernstes.</a:t>
            </a:r>
            <a:endParaRPr sz="1800">
              <a:solidFill>
                <a:schemeClr val="lt1"/>
              </a:solidFill>
              <a:latin typeface="Calibri"/>
              <a:ea typeface="Calibri"/>
              <a:cs typeface="Calibri"/>
              <a:sym typeface="Calibri"/>
            </a:endParaRPr>
          </a:p>
        </p:txBody>
      </p:sp>
      <p:sp>
        <p:nvSpPr>
          <p:cNvPr id="493" name="Shape 493"/>
          <p:cNvSpPr txBox="1"/>
          <p:nvPr/>
        </p:nvSpPr>
        <p:spPr>
          <a:xfrm>
            <a:off x="1240949" y="3400998"/>
            <a:ext cx="3691060" cy="14545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Versauerung der Ozeane bedeutet, dass sich ihr pH-Wert verringert. Sie werden also saurer auch wenn sie nicht wirklich sauer sind.</a:t>
            </a:r>
            <a:endParaRPr/>
          </a:p>
        </p:txBody>
      </p:sp>
      <p:sp>
        <p:nvSpPr>
          <p:cNvPr id="498" name="Shape 498"/>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http://sks.to/acid-de</a:t>
            </a:r>
            <a:endParaRPr sz="1200">
              <a:solidFill>
                <a:schemeClr val="lt1"/>
              </a:solidFill>
              <a:latin typeface="Calibri"/>
              <a:ea typeface="Calibri"/>
              <a:cs typeface="Calibri"/>
              <a:sym typeface="Calibri"/>
            </a:endParaRPr>
          </a:p>
        </p:txBody>
      </p:sp>
      <p:pic>
        <p:nvPicPr>
          <p:cNvPr id="499" name="Shape 499" descr="chart.png"/>
          <p:cNvPicPr preferRelativeResize="0"/>
          <p:nvPr/>
        </p:nvPicPr>
        <p:blipFill>
          <a:blip r:embed="rId3">
            <a:alphaModFix/>
          </a:blip>
          <a:stretch>
            <a:fillRect/>
          </a:stretch>
        </p:blipFill>
        <p:spPr>
          <a:xfrm>
            <a:off x="4991175" y="1295400"/>
            <a:ext cx="3848024" cy="2560809"/>
          </a:xfrm>
          <a:prstGeom prst="rect">
            <a:avLst/>
          </a:prstGeom>
          <a:noFill/>
          <a:ln>
            <a:noFill/>
          </a:ln>
        </p:spPr>
      </p:pic>
      <p:sp>
        <p:nvSpPr>
          <p:cNvPr id="500" name="Shape 500"/>
          <p:cNvSpPr txBox="1"/>
          <p:nvPr/>
        </p:nvSpPr>
        <p:spPr>
          <a:xfrm>
            <a:off x="5166550" y="3847796"/>
            <a:ext cx="3697800" cy="400500"/>
          </a:xfrm>
          <a:prstGeom prst="rect">
            <a:avLst/>
          </a:prstGeom>
          <a:noFill/>
          <a:ln>
            <a:noFill/>
          </a:ln>
        </p:spPr>
        <p:txBody>
          <a:bodyPr spcFirstLastPara="1" wrap="square" lIns="91425" tIns="45700" rIns="91425" bIns="45700" anchor="t" anchorCtr="0">
            <a:noAutofit/>
          </a:bodyPr>
          <a:lstStyle/>
          <a:p>
            <a:pPr lvl="0" algn="r">
              <a:buClr>
                <a:schemeClr val="dk1"/>
              </a:buClr>
              <a:buSzPts val="1100"/>
            </a:pPr>
            <a:r>
              <a:rPr lang="en-US" sz="1000">
                <a:solidFill>
                  <a:srgbClr val="FFFFFF"/>
                </a:solidFill>
                <a:latin typeface="Calibri"/>
                <a:ea typeface="Calibri"/>
                <a:cs typeface="Calibri"/>
                <a:sym typeface="Calibri"/>
              </a:rPr>
              <a:t>Jährliche Schwankungen des </a:t>
            </a:r>
            <a:r>
              <a:rPr lang="de-DE" sz="1000">
                <a:solidFill>
                  <a:schemeClr val="lt1"/>
                </a:solidFill>
                <a:latin typeface="Calibri"/>
                <a:ea typeface="Calibri"/>
                <a:cs typeface="Calibri"/>
                <a:sym typeface="Calibri"/>
              </a:rPr>
              <a:t>CO</a:t>
            </a:r>
            <a:r>
              <a:rPr lang="de-DE" sz="1000" baseline="-25000">
                <a:solidFill>
                  <a:schemeClr val="lt1"/>
                </a:solidFill>
                <a:latin typeface="Calibri"/>
                <a:ea typeface="Calibri"/>
                <a:cs typeface="Calibri"/>
                <a:sym typeface="Calibri"/>
              </a:rPr>
              <a:t>2</a:t>
            </a:r>
            <a:r>
              <a:rPr lang="en-US" sz="1000">
                <a:solidFill>
                  <a:srgbClr val="FFFFFF"/>
                </a:solidFill>
                <a:latin typeface="Calibri"/>
                <a:ea typeface="Calibri"/>
                <a:cs typeface="Calibri"/>
                <a:sym typeface="Calibri"/>
              </a:rPr>
              <a:t>-Gehalts der Atmosphäre und der Ozeane sowie des pH-Werts an der Meeresoberfläche. Deutliche Trends für ansteigende </a:t>
            </a:r>
            <a:r>
              <a:rPr lang="de-DE" sz="1000">
                <a:solidFill>
                  <a:schemeClr val="lt1"/>
                </a:solidFill>
                <a:latin typeface="Calibri"/>
                <a:ea typeface="Calibri"/>
                <a:cs typeface="Calibri"/>
                <a:sym typeface="Calibri"/>
              </a:rPr>
              <a:t>CO</a:t>
            </a:r>
            <a:r>
              <a:rPr lang="de-DE" sz="1000" baseline="-25000">
                <a:solidFill>
                  <a:schemeClr val="lt1"/>
                </a:solidFill>
                <a:latin typeface="Calibri"/>
                <a:ea typeface="Calibri"/>
                <a:cs typeface="Calibri"/>
                <a:sym typeface="Calibri"/>
              </a:rPr>
              <a:t>2</a:t>
            </a:r>
            <a:r>
              <a:rPr lang="en-US" sz="1000">
                <a:solidFill>
                  <a:srgbClr val="FFFFFF"/>
                </a:solidFill>
                <a:latin typeface="Calibri"/>
                <a:ea typeface="Calibri"/>
                <a:cs typeface="Calibri"/>
                <a:sym typeface="Calibri"/>
              </a:rPr>
              <a:t>- und fallende pH-Werte.</a:t>
            </a:r>
            <a:endParaRPr sz="1000">
              <a:solidFill>
                <a:srgbClr val="FFFFFF"/>
              </a:solidFill>
              <a:latin typeface="Calibri"/>
              <a:ea typeface="Calibri"/>
              <a:cs typeface="Calibri"/>
              <a:sym typeface="Calibri"/>
            </a:endParaRPr>
          </a:p>
          <a:p>
            <a:pPr marL="0" marR="0" lvl="0" indent="0" algn="r" rtl="0">
              <a:spcBef>
                <a:spcPts val="0"/>
              </a:spcBef>
              <a:spcAft>
                <a:spcPts val="0"/>
              </a:spcAft>
              <a:buNone/>
            </a:pPr>
            <a:endParaRPr sz="1000">
              <a:solidFill>
                <a:srgbClr val="D9D9D9"/>
              </a:solidFill>
              <a:latin typeface="Calibri"/>
              <a:ea typeface="Calibri"/>
              <a:cs typeface="Calibri"/>
              <a:sym typeface="Calibri"/>
            </a:endParaRPr>
          </a:p>
        </p:txBody>
      </p:sp>
      <p:sp>
        <p:nvSpPr>
          <p:cNvPr id="12" name="Shape 96">
            <a:hlinkClick r:id="rId4" action="ppaction://hlinksldjump"/>
            <a:extLst>
              <a:ext uri="{FF2B5EF4-FFF2-40B4-BE49-F238E27FC236}">
                <a16:creationId xmlns:a16="http://schemas.microsoft.com/office/drawing/2014/main" id="{59495F0F-19C6-4637-81AD-36A9CFB7E4E8}"/>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4" name="Grafik 13">
            <a:extLst>
              <a:ext uri="{FF2B5EF4-FFF2-40B4-BE49-F238E27FC236}">
                <a16:creationId xmlns:a16="http://schemas.microsoft.com/office/drawing/2014/main" id="{07EC7EE4-D4EF-4176-979C-982FBBE129FB}"/>
              </a:ext>
            </a:extLst>
          </p:cNvPr>
          <p:cNvPicPr>
            <a:picLocks noChangeAspect="1"/>
          </p:cNvPicPr>
          <p:nvPr/>
        </p:nvPicPr>
        <p:blipFill>
          <a:blip r:embed="rId5"/>
          <a:stretch>
            <a:fillRect/>
          </a:stretch>
        </p:blipFill>
        <p:spPr>
          <a:xfrm>
            <a:off x="4240871" y="4603068"/>
            <a:ext cx="651513" cy="481553"/>
          </a:xfrm>
          <a:prstGeom prst="rect">
            <a:avLst/>
          </a:prstGeom>
        </p:spPr>
      </p:pic>
      <p:pic>
        <p:nvPicPr>
          <p:cNvPr id="16" name="Shape 192">
            <a:extLst>
              <a:ext uri="{FF2B5EF4-FFF2-40B4-BE49-F238E27FC236}">
                <a16:creationId xmlns:a16="http://schemas.microsoft.com/office/drawing/2014/main" id="{2D23D870-7F76-4E87-8BC1-53A233876C51}"/>
              </a:ext>
            </a:extLst>
          </p:cNvPr>
          <p:cNvPicPr preferRelativeResize="0"/>
          <p:nvPr/>
        </p:nvPicPr>
        <p:blipFill rotWithShape="1">
          <a:blip r:embed="rId6">
            <a:alphaModFix/>
          </a:blip>
          <a:srcRect/>
          <a:stretch/>
        </p:blipFill>
        <p:spPr>
          <a:xfrm>
            <a:off x="292590" y="3727921"/>
            <a:ext cx="786255" cy="786255"/>
          </a:xfrm>
          <a:prstGeom prst="rect">
            <a:avLst/>
          </a:prstGeom>
          <a:noFill/>
          <a:ln>
            <a:noFill/>
          </a:ln>
        </p:spPr>
      </p:pic>
      <p:pic>
        <p:nvPicPr>
          <p:cNvPr id="17" name="Shape 193">
            <a:extLst>
              <a:ext uri="{FF2B5EF4-FFF2-40B4-BE49-F238E27FC236}">
                <a16:creationId xmlns:a16="http://schemas.microsoft.com/office/drawing/2014/main" id="{FFF7A087-6E2D-43CD-B1EC-1A524E7B6DA0}"/>
              </a:ext>
            </a:extLst>
          </p:cNvPr>
          <p:cNvPicPr preferRelativeResize="0"/>
          <p:nvPr/>
        </p:nvPicPr>
        <p:blipFill rotWithShape="1">
          <a:blip r:embed="rId7">
            <a:alphaModFix/>
          </a:blip>
          <a:srcRect/>
          <a:stretch/>
        </p:blipFill>
        <p:spPr>
          <a:xfrm>
            <a:off x="280397" y="2849545"/>
            <a:ext cx="786255" cy="779940"/>
          </a:xfrm>
          <a:prstGeom prst="rect">
            <a:avLst/>
          </a:prstGeom>
          <a:noFill/>
          <a:ln>
            <a:noFill/>
          </a:ln>
        </p:spPr>
      </p:pic>
      <p:sp>
        <p:nvSpPr>
          <p:cNvPr id="18" name="Textfeld 17">
            <a:extLst>
              <a:ext uri="{FF2B5EF4-FFF2-40B4-BE49-F238E27FC236}">
                <a16:creationId xmlns:a16="http://schemas.microsoft.com/office/drawing/2014/main" id="{119EA9E5-21B4-4857-AF1B-BFD4BDAB26A5}"/>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Auswirkungen des Klimawandels</a:t>
            </a:r>
          </a:p>
        </p:txBody>
      </p:sp>
      <p:sp>
        <p:nvSpPr>
          <p:cNvPr id="19" name="Shape 191">
            <a:extLst>
              <a:ext uri="{FF2B5EF4-FFF2-40B4-BE49-F238E27FC236}">
                <a16:creationId xmlns:a16="http://schemas.microsoft.com/office/drawing/2014/main" id="{AF1EE87A-EAE3-4444-88D6-6B580C2BD03B}"/>
              </a:ext>
            </a:extLst>
          </p:cNvPr>
          <p:cNvSpPr txBox="1"/>
          <p:nvPr/>
        </p:nvSpPr>
        <p:spPr>
          <a:xfrm>
            <a:off x="90536" y="4546501"/>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Verfälschte</a:t>
            </a:r>
            <a:br>
              <a:rPr lang="en-US" sz="1600" b="1">
                <a:solidFill>
                  <a:schemeClr val="lt1"/>
                </a:solidFill>
                <a:latin typeface="Calibri"/>
                <a:ea typeface="Calibri"/>
                <a:cs typeface="Calibri"/>
                <a:sym typeface="Calibri"/>
              </a:rPr>
            </a:br>
            <a:r>
              <a:rPr lang="en-US" sz="1600" b="1">
                <a:solidFill>
                  <a:schemeClr val="lt1"/>
                </a:solidFill>
                <a:latin typeface="Calibri"/>
                <a:ea typeface="Calibri"/>
                <a:cs typeface="Calibri"/>
                <a:sym typeface="Calibri"/>
              </a:rPr>
              <a:t>Darstellung</a:t>
            </a:r>
            <a:endParaRPr sz="16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p:cNvSpPr txBox="1"/>
          <p:nvPr/>
        </p:nvSpPr>
        <p:spPr>
          <a:xfrm>
            <a:off x="1240949" y="641362"/>
            <a:ext cx="36978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Der Klimawandel hat negative Auswirkungen auf alle Teile der Gesellschaft. </a:t>
            </a:r>
            <a:endParaRPr/>
          </a:p>
        </p:txBody>
      </p:sp>
      <p:sp>
        <p:nvSpPr>
          <p:cNvPr id="506" name="Shape 506"/>
          <p:cNvSpPr txBox="1"/>
          <p:nvPr/>
        </p:nvSpPr>
        <p:spPr>
          <a:xfrm>
            <a:off x="1240949" y="2164121"/>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en-US" sz="1800">
                <a:solidFill>
                  <a:schemeClr val="lt1"/>
                </a:solidFill>
                <a:latin typeface="Calibri"/>
                <a:ea typeface="Calibri"/>
                <a:cs typeface="Calibri"/>
                <a:sym typeface="Calibri"/>
              </a:rPr>
              <a:t>D</a:t>
            </a:r>
            <a:r>
              <a:rPr lang="de-DE" sz="1800">
                <a:solidFill>
                  <a:schemeClr val="lt1"/>
                </a:solidFill>
                <a:latin typeface="Calibri"/>
                <a:ea typeface="Calibri"/>
                <a:cs typeface="Calibri"/>
                <a:sym typeface="Calibri"/>
              </a:rPr>
              <a:t>ie globale Erwärmung ist gut.</a:t>
            </a:r>
            <a:endParaRPr sz="1800">
              <a:solidFill>
                <a:schemeClr val="lt1"/>
              </a:solidFill>
              <a:latin typeface="Calibri"/>
              <a:ea typeface="Calibri"/>
              <a:cs typeface="Calibri"/>
              <a:sym typeface="Calibri"/>
            </a:endParaRPr>
          </a:p>
        </p:txBody>
      </p:sp>
      <p:sp>
        <p:nvSpPr>
          <p:cNvPr id="507" name="Shape 507"/>
          <p:cNvSpPr txBox="1"/>
          <p:nvPr/>
        </p:nvSpPr>
        <p:spPr>
          <a:xfrm>
            <a:off x="1240948" y="3211082"/>
            <a:ext cx="4213761" cy="14687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Ein paar positive Auswirkungen werden herausgepickt während die überwiegende Zahl an negativen Auswirkungen ignoriert wird.</a:t>
            </a:r>
            <a:endParaRPr/>
          </a:p>
        </p:txBody>
      </p:sp>
      <p:sp>
        <p:nvSpPr>
          <p:cNvPr id="511" name="Shape 511"/>
          <p:cNvSpPr txBox="1"/>
          <p:nvPr/>
        </p:nvSpPr>
        <p:spPr>
          <a:xfrm>
            <a:off x="5995309"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http://sks.to/impacts-de</a:t>
            </a:r>
            <a:endParaRPr sz="1200">
              <a:solidFill>
                <a:schemeClr val="lt1"/>
              </a:solidFill>
              <a:latin typeface="Calibri"/>
              <a:ea typeface="Calibri"/>
              <a:cs typeface="Calibri"/>
              <a:sym typeface="Calibri"/>
            </a:endParaRPr>
          </a:p>
        </p:txBody>
      </p:sp>
      <p:pic>
        <p:nvPicPr>
          <p:cNvPr id="512" name="Shape 512" descr="Smith09Embers.jpg"/>
          <p:cNvPicPr preferRelativeResize="0"/>
          <p:nvPr/>
        </p:nvPicPr>
        <p:blipFill>
          <a:blip r:embed="rId3">
            <a:alphaModFix/>
          </a:blip>
          <a:stretch>
            <a:fillRect/>
          </a:stretch>
        </p:blipFill>
        <p:spPr>
          <a:xfrm>
            <a:off x="5368683" y="822249"/>
            <a:ext cx="3496123" cy="3622101"/>
          </a:xfrm>
          <a:prstGeom prst="rect">
            <a:avLst/>
          </a:prstGeom>
          <a:noFill/>
          <a:ln>
            <a:noFill/>
          </a:ln>
        </p:spPr>
      </p:pic>
      <p:sp>
        <p:nvSpPr>
          <p:cNvPr id="10" name="Shape 96">
            <a:hlinkClick r:id="rId4" action="ppaction://hlinksldjump"/>
            <a:extLst>
              <a:ext uri="{FF2B5EF4-FFF2-40B4-BE49-F238E27FC236}">
                <a16:creationId xmlns:a16="http://schemas.microsoft.com/office/drawing/2014/main" id="{3B69E67B-F50B-4F6C-AE79-4BC11C65E0B6}"/>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500">
            <a:extLst>
              <a:ext uri="{FF2B5EF4-FFF2-40B4-BE49-F238E27FC236}">
                <a16:creationId xmlns:a16="http://schemas.microsoft.com/office/drawing/2014/main" id="{5C8AA430-8923-482F-AE0D-CFD827552809}"/>
              </a:ext>
            </a:extLst>
          </p:cNvPr>
          <p:cNvSpPr txBox="1"/>
          <p:nvPr/>
        </p:nvSpPr>
        <p:spPr>
          <a:xfrm>
            <a:off x="5258696" y="4420942"/>
            <a:ext cx="3697800" cy="26535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dk1"/>
              </a:buClr>
              <a:buSzPts val="1100"/>
              <a:buFont typeface="Arial"/>
              <a:buNone/>
            </a:pPr>
            <a:r>
              <a:rPr lang="en-US" sz="1000">
                <a:solidFill>
                  <a:srgbClr val="FFFFFF"/>
                </a:solidFill>
                <a:latin typeface="Calibri"/>
                <a:ea typeface="Calibri"/>
                <a:cs typeface="Calibri"/>
                <a:sym typeface="Calibri"/>
              </a:rPr>
              <a:t>“Burning embers” from </a:t>
            </a:r>
            <a:r>
              <a:rPr lang="en-US" sz="1000" err="1">
                <a:solidFill>
                  <a:srgbClr val="FFFFFF"/>
                </a:solidFill>
                <a:latin typeface="Calibri"/>
                <a:ea typeface="Calibri"/>
                <a:cs typeface="Calibri"/>
                <a:sym typeface="Calibri"/>
              </a:rPr>
              <a:t>iPCC</a:t>
            </a:r>
            <a:r>
              <a:rPr lang="en-US" sz="1000">
                <a:solidFill>
                  <a:srgbClr val="FFFFFF"/>
                </a:solidFill>
                <a:latin typeface="Calibri"/>
                <a:ea typeface="Calibri"/>
                <a:cs typeface="Calibri"/>
                <a:sym typeface="Calibri"/>
              </a:rPr>
              <a:t> AR5 WGII 2013</a:t>
            </a:r>
            <a:endParaRPr sz="1000">
              <a:solidFill>
                <a:srgbClr val="FFFFFF"/>
              </a:solidFill>
              <a:latin typeface="Calibri"/>
              <a:ea typeface="Calibri"/>
              <a:cs typeface="Calibri"/>
              <a:sym typeface="Calibri"/>
            </a:endParaRPr>
          </a:p>
          <a:p>
            <a:pPr marL="0" marR="0" lvl="0" indent="0" algn="r" rtl="0">
              <a:spcBef>
                <a:spcPts val="0"/>
              </a:spcBef>
              <a:spcAft>
                <a:spcPts val="0"/>
              </a:spcAft>
              <a:buNone/>
            </a:pPr>
            <a:endParaRPr sz="1000">
              <a:solidFill>
                <a:srgbClr val="D9D9D9"/>
              </a:solidFill>
              <a:latin typeface="Calibri"/>
              <a:ea typeface="Calibri"/>
              <a:cs typeface="Calibri"/>
              <a:sym typeface="Calibri"/>
            </a:endParaRPr>
          </a:p>
        </p:txBody>
      </p:sp>
      <p:pic>
        <p:nvPicPr>
          <p:cNvPr id="13" name="Grafik 12">
            <a:extLst>
              <a:ext uri="{FF2B5EF4-FFF2-40B4-BE49-F238E27FC236}">
                <a16:creationId xmlns:a16="http://schemas.microsoft.com/office/drawing/2014/main" id="{A336D2C4-0822-4014-8CFF-48D2D89DCBAD}"/>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6" name="Shape 90">
            <a:extLst>
              <a:ext uri="{FF2B5EF4-FFF2-40B4-BE49-F238E27FC236}">
                <a16:creationId xmlns:a16="http://schemas.microsoft.com/office/drawing/2014/main" id="{1B3881AA-09C7-4258-A264-57FC654AA06B}"/>
              </a:ext>
            </a:extLst>
          </p:cNvPr>
          <p:cNvSpPr txBox="1"/>
          <p:nvPr/>
        </p:nvSpPr>
        <p:spPr>
          <a:xfrm>
            <a:off x="100043" y="4534229"/>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2F2F2"/>
                </a:solidFill>
                <a:latin typeface="Calibri"/>
                <a:ea typeface="Calibri"/>
                <a:cs typeface="Calibri"/>
                <a:sym typeface="Calibri"/>
              </a:rPr>
              <a:t>Rosinen-</a:t>
            </a:r>
            <a:br>
              <a:rPr lang="en-US" sz="1600" b="1">
                <a:solidFill>
                  <a:srgbClr val="F2F2F2"/>
                </a:solidFill>
                <a:latin typeface="Calibri"/>
                <a:ea typeface="Calibri"/>
                <a:cs typeface="Calibri"/>
                <a:sym typeface="Calibri"/>
              </a:rPr>
            </a:br>
            <a:r>
              <a:rPr lang="en-US" sz="1600" b="1">
                <a:solidFill>
                  <a:srgbClr val="F2F2F2"/>
                </a:solidFill>
                <a:latin typeface="Calibri"/>
                <a:ea typeface="Calibri"/>
                <a:cs typeface="Calibri"/>
                <a:sym typeface="Calibri"/>
              </a:rPr>
              <a:t>pickerei</a:t>
            </a:r>
            <a:endParaRPr sz="1600" b="1">
              <a:solidFill>
                <a:srgbClr val="F2F2F2"/>
              </a:solidFill>
              <a:latin typeface="Calibri"/>
              <a:ea typeface="Calibri"/>
              <a:cs typeface="Calibri"/>
              <a:sym typeface="Calibri"/>
            </a:endParaRPr>
          </a:p>
        </p:txBody>
      </p:sp>
      <p:pic>
        <p:nvPicPr>
          <p:cNvPr id="17" name="Shape 95">
            <a:extLst>
              <a:ext uri="{FF2B5EF4-FFF2-40B4-BE49-F238E27FC236}">
                <a16:creationId xmlns:a16="http://schemas.microsoft.com/office/drawing/2014/main" id="{3F34A468-52D1-4E37-83A8-DEF4E9D5FD0D}"/>
              </a:ext>
            </a:extLst>
          </p:cNvPr>
          <p:cNvPicPr preferRelativeResize="0"/>
          <p:nvPr/>
        </p:nvPicPr>
        <p:blipFill>
          <a:blip r:embed="rId6"/>
          <a:stretch>
            <a:fillRect/>
          </a:stretch>
        </p:blipFill>
        <p:spPr>
          <a:xfrm>
            <a:off x="295973" y="3735584"/>
            <a:ext cx="798618" cy="798618"/>
          </a:xfrm>
          <a:prstGeom prst="rect">
            <a:avLst/>
          </a:prstGeom>
          <a:noFill/>
          <a:ln>
            <a:noFill/>
          </a:ln>
        </p:spPr>
      </p:pic>
      <p:sp>
        <p:nvSpPr>
          <p:cNvPr id="18" name="Textfeld 17">
            <a:extLst>
              <a:ext uri="{FF2B5EF4-FFF2-40B4-BE49-F238E27FC236}">
                <a16:creationId xmlns:a16="http://schemas.microsoft.com/office/drawing/2014/main" id="{257D3640-0FBD-4C8E-A81F-1452BC15EC35}"/>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Auswirkungen des Klimawandels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Shape 517"/>
          <p:cNvSpPr txBox="1"/>
          <p:nvPr/>
        </p:nvSpPr>
        <p:spPr>
          <a:xfrm>
            <a:off x="1233863" y="634270"/>
            <a:ext cx="36978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Ein Schadstoff ist eine Substanz, die der Umwelt schadet - 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 macht dies durch das Zurückhalten von Wärme. </a:t>
            </a:r>
            <a:endParaRPr/>
          </a:p>
        </p:txBody>
      </p:sp>
      <p:sp>
        <p:nvSpPr>
          <p:cNvPr id="518" name="Shape 518"/>
          <p:cNvSpPr txBox="1"/>
          <p:nvPr/>
        </p:nvSpPr>
        <p:spPr>
          <a:xfrm>
            <a:off x="1238114" y="2100757"/>
            <a:ext cx="3852300" cy="87500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de-DE" sz="1800">
                <a:solidFill>
                  <a:schemeClr val="lt1"/>
                </a:solidFill>
                <a:latin typeface="Calibri"/>
                <a:ea typeface="Calibri"/>
                <a:cs typeface="Calibri"/>
                <a:sym typeface="Calibri"/>
              </a:rPr>
              <a:t>CO</a:t>
            </a:r>
            <a:r>
              <a:rPr lang="de-DE"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ist kein Schadstoff.</a:t>
            </a:r>
            <a:endParaRPr sz="1800">
              <a:solidFill>
                <a:schemeClr val="lt1"/>
              </a:solidFill>
              <a:latin typeface="Calibri"/>
              <a:ea typeface="Calibri"/>
              <a:cs typeface="Calibri"/>
              <a:sym typeface="Calibri"/>
            </a:endParaRPr>
          </a:p>
        </p:txBody>
      </p:sp>
      <p:sp>
        <p:nvSpPr>
          <p:cNvPr id="519" name="Shape 519"/>
          <p:cNvSpPr txBox="1"/>
          <p:nvPr/>
        </p:nvSpPr>
        <p:spPr>
          <a:xfrm>
            <a:off x="1290416" y="3026514"/>
            <a:ext cx="3559417" cy="175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Wortklaubereien über technische Definitionen des Begriffs Schadstoff lenken nur von den tatsächlichen und negativen Auswirkungen der globalen Erwärmung ab.</a:t>
            </a:r>
            <a:endParaRPr/>
          </a:p>
        </p:txBody>
      </p:sp>
      <p:pic>
        <p:nvPicPr>
          <p:cNvPr id="521" name="Shape 521" descr="redherring-fmf.png"/>
          <p:cNvPicPr preferRelativeResize="0"/>
          <p:nvPr/>
        </p:nvPicPr>
        <p:blipFill rotWithShape="1">
          <a:blip r:embed="rId3">
            <a:alphaModFix/>
          </a:blip>
          <a:srcRect t="367" b="367"/>
          <a:stretch/>
        </p:blipFill>
        <p:spPr>
          <a:xfrm>
            <a:off x="287314" y="3737947"/>
            <a:ext cx="810608" cy="804661"/>
          </a:xfrm>
          <a:prstGeom prst="rect">
            <a:avLst/>
          </a:prstGeom>
          <a:noFill/>
          <a:ln>
            <a:noFill/>
          </a:ln>
        </p:spPr>
      </p:pic>
      <p:pic>
        <p:nvPicPr>
          <p:cNvPr id="522" name="Shape 522"/>
          <p:cNvPicPr preferRelativeResize="0"/>
          <p:nvPr/>
        </p:nvPicPr>
        <p:blipFill rotWithShape="1">
          <a:blip r:embed="rId4">
            <a:alphaModFix/>
          </a:blip>
          <a:srcRect/>
          <a:stretch/>
        </p:blipFill>
        <p:spPr>
          <a:xfrm>
            <a:off x="299491" y="2828764"/>
            <a:ext cx="786255" cy="779940"/>
          </a:xfrm>
          <a:prstGeom prst="rect">
            <a:avLst/>
          </a:prstGeom>
          <a:noFill/>
          <a:ln>
            <a:noFill/>
          </a:ln>
        </p:spPr>
      </p:pic>
      <p:sp>
        <p:nvSpPr>
          <p:cNvPr id="524" name="Shape 524"/>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http://sks.to/pollutant</a:t>
            </a:r>
            <a:endParaRPr sz="1200">
              <a:solidFill>
                <a:schemeClr val="lt1"/>
              </a:solidFill>
              <a:latin typeface="Calibri"/>
              <a:ea typeface="Calibri"/>
              <a:cs typeface="Calibri"/>
              <a:sym typeface="Calibri"/>
            </a:endParaRPr>
          </a:p>
        </p:txBody>
      </p:sp>
      <p:sp>
        <p:nvSpPr>
          <p:cNvPr id="10" name="Shape 96">
            <a:hlinkClick r:id="rId5" action="ppaction://hlinksldjump"/>
            <a:extLst>
              <a:ext uri="{FF2B5EF4-FFF2-40B4-BE49-F238E27FC236}">
                <a16:creationId xmlns:a16="http://schemas.microsoft.com/office/drawing/2014/main" id="{6A111832-39A6-4FF5-ABDD-D9D0F180EE25}"/>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 name="Grafik 2">
            <a:extLst>
              <a:ext uri="{FF2B5EF4-FFF2-40B4-BE49-F238E27FC236}">
                <a16:creationId xmlns:a16="http://schemas.microsoft.com/office/drawing/2014/main" id="{36C9EF3D-483C-43DE-B4F4-12E9FB564265}"/>
              </a:ext>
            </a:extLst>
          </p:cNvPr>
          <p:cNvPicPr>
            <a:picLocks noChangeAspect="1"/>
          </p:cNvPicPr>
          <p:nvPr/>
        </p:nvPicPr>
        <p:blipFill>
          <a:blip r:embed="rId6"/>
          <a:stretch>
            <a:fillRect/>
          </a:stretch>
        </p:blipFill>
        <p:spPr>
          <a:xfrm>
            <a:off x="4889459" y="1153751"/>
            <a:ext cx="3983736" cy="2876257"/>
          </a:xfrm>
          <a:prstGeom prst="rect">
            <a:avLst/>
          </a:prstGeom>
        </p:spPr>
      </p:pic>
      <p:sp>
        <p:nvSpPr>
          <p:cNvPr id="13" name="Rechteck 12">
            <a:extLst>
              <a:ext uri="{FF2B5EF4-FFF2-40B4-BE49-F238E27FC236}">
                <a16:creationId xmlns:a16="http://schemas.microsoft.com/office/drawing/2014/main" id="{7A5951E1-5DEC-4B49-A646-D09E591F4D33}"/>
              </a:ext>
            </a:extLst>
          </p:cNvPr>
          <p:cNvSpPr/>
          <p:nvPr/>
        </p:nvSpPr>
        <p:spPr>
          <a:xfrm>
            <a:off x="4933216" y="4002808"/>
            <a:ext cx="4020438" cy="246221"/>
          </a:xfrm>
          <a:prstGeom prst="rect">
            <a:avLst/>
          </a:prstGeom>
        </p:spPr>
        <p:txBody>
          <a:bodyPr wrap="square">
            <a:spAutoFit/>
          </a:bodyPr>
          <a:lstStyle/>
          <a:p>
            <a:pPr algn="r"/>
            <a:r>
              <a:rPr lang="de-DE" sz="1000" err="1">
                <a:solidFill>
                  <a:srgbClr val="D9D9D9"/>
                </a:solidFill>
                <a:latin typeface="Calibri" panose="020F0502020204030204" pitchFamily="34" charset="0"/>
              </a:rPr>
              <a:t>Skeptical</a:t>
            </a:r>
            <a:r>
              <a:rPr lang="de-DE" sz="1000">
                <a:solidFill>
                  <a:srgbClr val="D9D9D9"/>
                </a:solidFill>
                <a:latin typeface="Calibri" panose="020F0502020204030204" pitchFamily="34" charset="0"/>
              </a:rPr>
              <a:t> Science - https://skepticalscience.com/graphics.php?g=21</a:t>
            </a:r>
            <a:endParaRPr lang="de-DE" sz="1000"/>
          </a:p>
        </p:txBody>
      </p:sp>
      <p:pic>
        <p:nvPicPr>
          <p:cNvPr id="14" name="Grafik 13">
            <a:extLst>
              <a:ext uri="{FF2B5EF4-FFF2-40B4-BE49-F238E27FC236}">
                <a16:creationId xmlns:a16="http://schemas.microsoft.com/office/drawing/2014/main" id="{3E30D096-CE80-4C91-8F55-66D6FCC9D113}"/>
              </a:ext>
            </a:extLst>
          </p:cNvPr>
          <p:cNvPicPr>
            <a:picLocks noChangeAspect="1"/>
          </p:cNvPicPr>
          <p:nvPr/>
        </p:nvPicPr>
        <p:blipFill>
          <a:blip r:embed="rId7"/>
          <a:stretch>
            <a:fillRect/>
          </a:stretch>
        </p:blipFill>
        <p:spPr>
          <a:xfrm>
            <a:off x="4240871" y="4603068"/>
            <a:ext cx="651513" cy="481553"/>
          </a:xfrm>
          <a:prstGeom prst="rect">
            <a:avLst/>
          </a:prstGeom>
        </p:spPr>
      </p:pic>
      <p:sp>
        <p:nvSpPr>
          <p:cNvPr id="15" name="Textfeld 14">
            <a:extLst>
              <a:ext uri="{FF2B5EF4-FFF2-40B4-BE49-F238E27FC236}">
                <a16:creationId xmlns:a16="http://schemas.microsoft.com/office/drawing/2014/main" id="{7F5E8F1C-037F-46A0-837F-680E902D8F4A}"/>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Auswirkungen des Klimawandels</a:t>
            </a:r>
          </a:p>
        </p:txBody>
      </p:sp>
      <p:sp>
        <p:nvSpPr>
          <p:cNvPr id="16" name="Shape 520">
            <a:extLst>
              <a:ext uri="{FF2B5EF4-FFF2-40B4-BE49-F238E27FC236}">
                <a16:creationId xmlns:a16="http://schemas.microsoft.com/office/drawing/2014/main" id="{A5DE0200-61E1-4EF4-9157-309219AAAD04}"/>
              </a:ext>
            </a:extLst>
          </p:cNvPr>
          <p:cNvSpPr txBox="1"/>
          <p:nvPr/>
        </p:nvSpPr>
        <p:spPr>
          <a:xfrm>
            <a:off x="48968" y="4542699"/>
            <a:ext cx="1287300"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Calibri"/>
                <a:ea typeface="Calibri"/>
                <a:cs typeface="Calibri"/>
                <a:sym typeface="Calibri"/>
              </a:rPr>
              <a:t>Falsche</a:t>
            </a:r>
            <a:br>
              <a:rPr lang="en-US" sz="1600" b="1">
                <a:solidFill>
                  <a:schemeClr val="lt1"/>
                </a:solidFill>
                <a:latin typeface="Calibri"/>
                <a:ea typeface="Calibri"/>
                <a:cs typeface="Calibri"/>
                <a:sym typeface="Calibri"/>
              </a:rPr>
            </a:br>
            <a:r>
              <a:rPr lang="en-US" sz="1600" b="1">
                <a:solidFill>
                  <a:schemeClr val="lt1"/>
                </a:solidFill>
                <a:latin typeface="Calibri"/>
                <a:ea typeface="Calibri"/>
                <a:cs typeface="Calibri"/>
                <a:sym typeface="Calibri"/>
              </a:rPr>
              <a:t>Fährte</a:t>
            </a:r>
            <a:endParaRPr sz="16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53" name="Shape 53">
            <a:hlinkClick r:id="rId3" action="ppaction://hlinksldjump"/>
          </p:cNvPr>
          <p:cNvSpPr txBox="1"/>
          <p:nvPr/>
        </p:nvSpPr>
        <p:spPr>
          <a:xfrm>
            <a:off x="4569135" y="85950"/>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bg1"/>
                </a:solidFill>
              </a:rPr>
              <a:t>Glacier</a:t>
            </a:r>
            <a:endParaRPr>
              <a:solidFill>
                <a:schemeClr val="bg1"/>
              </a:solidFill>
            </a:endParaRPr>
          </a:p>
        </p:txBody>
      </p:sp>
      <p:sp>
        <p:nvSpPr>
          <p:cNvPr id="49" name="Shape 49">
            <a:hlinkClick r:id="rId4" action="ppaction://hlinksldjump"/>
          </p:cNvPr>
          <p:cNvSpPr txBox="1"/>
          <p:nvPr/>
        </p:nvSpPr>
        <p:spPr>
          <a:xfrm>
            <a:off x="3131210" y="82788"/>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Cold</a:t>
            </a:r>
            <a:endParaRPr>
              <a:solidFill>
                <a:srgbClr val="F3F3F3"/>
              </a:solidFill>
            </a:endParaRPr>
          </a:p>
        </p:txBody>
      </p:sp>
      <p:sp>
        <p:nvSpPr>
          <p:cNvPr id="55" name="Shape 55">
            <a:hlinkClick r:id="rId5" action="ppaction://hlinksldjump"/>
          </p:cNvPr>
          <p:cNvSpPr txBox="1"/>
          <p:nvPr/>
        </p:nvSpPr>
        <p:spPr>
          <a:xfrm>
            <a:off x="1669685" y="80925"/>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bg1"/>
                </a:solidFill>
              </a:rPr>
              <a:t>1998</a:t>
            </a:r>
            <a:endParaRPr>
              <a:solidFill>
                <a:schemeClr val="bg1"/>
              </a:solidFill>
            </a:endParaRPr>
          </a:p>
        </p:txBody>
      </p:sp>
      <p:sp>
        <p:nvSpPr>
          <p:cNvPr id="48" name="Shape 48">
            <a:hlinkClick r:id="rId6" action="ppaction://hlinksldjump"/>
          </p:cNvPr>
          <p:cNvSpPr txBox="1"/>
          <p:nvPr/>
        </p:nvSpPr>
        <p:spPr>
          <a:xfrm>
            <a:off x="7466087" y="2047404"/>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US">
                <a:solidFill>
                  <a:srgbClr val="F3F3F3"/>
                </a:solidFill>
              </a:rPr>
              <a:t>Consensus</a:t>
            </a:r>
            <a:endParaRPr>
              <a:solidFill>
                <a:srgbClr val="F3F3F3"/>
              </a:solidFill>
            </a:endParaRPr>
          </a:p>
        </p:txBody>
      </p:sp>
      <p:sp>
        <p:nvSpPr>
          <p:cNvPr id="50" name="Shape 50">
            <a:hlinkClick r:id="rId7" action="ppaction://hlinksldjump"/>
          </p:cNvPr>
          <p:cNvSpPr txBox="1"/>
          <p:nvPr/>
        </p:nvSpPr>
        <p:spPr>
          <a:xfrm>
            <a:off x="3121335" y="735932"/>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UHI</a:t>
            </a:r>
            <a:endParaRPr>
              <a:solidFill>
                <a:srgbClr val="F3F3F3"/>
              </a:solidFill>
            </a:endParaRPr>
          </a:p>
        </p:txBody>
      </p:sp>
      <p:sp>
        <p:nvSpPr>
          <p:cNvPr id="51" name="Shape 51">
            <a:hlinkClick r:id="rId8" action="ppaction://hlinksldjump"/>
          </p:cNvPr>
          <p:cNvSpPr txBox="1"/>
          <p:nvPr/>
        </p:nvSpPr>
        <p:spPr>
          <a:xfrm>
            <a:off x="6012385" y="735943"/>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Name</a:t>
            </a:r>
            <a:endParaRPr>
              <a:solidFill>
                <a:srgbClr val="F3F3F3"/>
              </a:solidFill>
            </a:endParaRPr>
          </a:p>
        </p:txBody>
      </p:sp>
      <p:sp>
        <p:nvSpPr>
          <p:cNvPr id="52" name="Shape 52">
            <a:hlinkClick r:id="rId9" action="ppaction://hlinksldjump"/>
          </p:cNvPr>
          <p:cNvSpPr txBox="1"/>
          <p:nvPr/>
        </p:nvSpPr>
        <p:spPr>
          <a:xfrm>
            <a:off x="3119410" y="1389077"/>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Volcano</a:t>
            </a:r>
            <a:endParaRPr>
              <a:solidFill>
                <a:srgbClr val="F3F3F3"/>
              </a:solidFill>
            </a:endParaRPr>
          </a:p>
        </p:txBody>
      </p:sp>
      <p:sp>
        <p:nvSpPr>
          <p:cNvPr id="54" name="Shape 54">
            <a:hlinkClick r:id="rId10" action="ppaction://hlinksldjump"/>
          </p:cNvPr>
          <p:cNvSpPr txBox="1"/>
          <p:nvPr/>
        </p:nvSpPr>
        <p:spPr>
          <a:xfrm>
            <a:off x="1676460" y="735932"/>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Temp</a:t>
            </a:r>
            <a:endParaRPr>
              <a:solidFill>
                <a:srgbClr val="F3F3F3"/>
              </a:solidFill>
            </a:endParaRPr>
          </a:p>
        </p:txBody>
      </p:sp>
      <p:sp>
        <p:nvSpPr>
          <p:cNvPr id="56" name="Shape 56">
            <a:hlinkClick r:id="rId11" action="ppaction://hlinksldjump"/>
          </p:cNvPr>
          <p:cNvSpPr txBox="1"/>
          <p:nvPr/>
        </p:nvSpPr>
        <p:spPr>
          <a:xfrm>
            <a:off x="4569135" y="1393586"/>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Residence</a:t>
            </a:r>
            <a:endParaRPr>
              <a:solidFill>
                <a:srgbClr val="F3F3F3"/>
              </a:solidFill>
            </a:endParaRPr>
          </a:p>
        </p:txBody>
      </p:sp>
      <p:sp>
        <p:nvSpPr>
          <p:cNvPr id="57" name="Shape 57">
            <a:hlinkClick r:id="rId12" action="ppaction://hlinksldjump"/>
          </p:cNvPr>
          <p:cNvSpPr txBox="1"/>
          <p:nvPr/>
        </p:nvSpPr>
        <p:spPr>
          <a:xfrm>
            <a:off x="6007060" y="82800"/>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Greenland</a:t>
            </a:r>
            <a:endParaRPr>
              <a:solidFill>
                <a:srgbClr val="F3F3F3"/>
              </a:solidFill>
            </a:endParaRPr>
          </a:p>
        </p:txBody>
      </p:sp>
      <p:sp>
        <p:nvSpPr>
          <p:cNvPr id="58" name="Shape 58">
            <a:hlinkClick r:id="rId13" action="ppaction://hlinksldjump"/>
          </p:cNvPr>
          <p:cNvSpPr txBox="1"/>
          <p:nvPr/>
        </p:nvSpPr>
        <p:spPr>
          <a:xfrm>
            <a:off x="7444985" y="85950"/>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Antarctica</a:t>
            </a:r>
            <a:endParaRPr>
              <a:solidFill>
                <a:srgbClr val="F3F3F3"/>
              </a:solidFill>
            </a:endParaRPr>
          </a:p>
        </p:txBody>
      </p:sp>
      <p:sp>
        <p:nvSpPr>
          <p:cNvPr id="59" name="Shape 59">
            <a:hlinkClick r:id="rId14" action="ppaction://hlinksldjump"/>
          </p:cNvPr>
          <p:cNvSpPr txBox="1"/>
          <p:nvPr/>
        </p:nvSpPr>
        <p:spPr>
          <a:xfrm>
            <a:off x="6016935" y="2042229"/>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Sun</a:t>
            </a:r>
            <a:endParaRPr>
              <a:solidFill>
                <a:srgbClr val="F3F3F3"/>
              </a:solidFill>
            </a:endParaRPr>
          </a:p>
        </p:txBody>
      </p:sp>
      <p:sp>
        <p:nvSpPr>
          <p:cNvPr id="60" name="Shape 60">
            <a:hlinkClick r:id="rId15" action="ppaction://hlinksldjump"/>
          </p:cNvPr>
          <p:cNvSpPr txBox="1"/>
          <p:nvPr/>
        </p:nvSpPr>
        <p:spPr>
          <a:xfrm>
            <a:off x="1669685" y="1389077"/>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lvl="0" algn="ctr"/>
            <a:r>
              <a:rPr lang="en-US">
                <a:solidFill>
                  <a:schemeClr val="lt1"/>
                </a:solidFill>
                <a:latin typeface="Calibri"/>
                <a:ea typeface="Calibri"/>
                <a:cs typeface="Calibri"/>
                <a:sym typeface="Calibri"/>
              </a:rPr>
              <a:t>CO</a:t>
            </a:r>
            <a:r>
              <a:rPr lang="en-US" baseline="-25000">
                <a:solidFill>
                  <a:schemeClr val="lt1"/>
                </a:solidFill>
                <a:latin typeface="Calibri"/>
                <a:ea typeface="Calibri"/>
                <a:cs typeface="Calibri"/>
                <a:sym typeface="Calibri"/>
              </a:rPr>
              <a:t>2</a:t>
            </a:r>
            <a:endParaRPr>
              <a:solidFill>
                <a:srgbClr val="F3F3F3"/>
              </a:solidFill>
            </a:endParaRPr>
          </a:p>
        </p:txBody>
      </p:sp>
      <p:sp>
        <p:nvSpPr>
          <p:cNvPr id="61" name="Shape 61">
            <a:hlinkClick r:id="rId16" action="ppaction://hlinksldjump"/>
          </p:cNvPr>
          <p:cNvSpPr txBox="1"/>
          <p:nvPr/>
        </p:nvSpPr>
        <p:spPr>
          <a:xfrm>
            <a:off x="4566860" y="739768"/>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Winter</a:t>
            </a:r>
            <a:endParaRPr>
              <a:solidFill>
                <a:srgbClr val="F3F3F3"/>
              </a:solidFill>
            </a:endParaRPr>
          </a:p>
        </p:txBody>
      </p:sp>
      <p:sp>
        <p:nvSpPr>
          <p:cNvPr id="62" name="Shape 62">
            <a:hlinkClick r:id="rId17" action="ppaction://hlinksldjump"/>
          </p:cNvPr>
          <p:cNvSpPr txBox="1"/>
          <p:nvPr/>
        </p:nvSpPr>
        <p:spPr>
          <a:xfrm>
            <a:off x="3131210" y="2695366"/>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LIA</a:t>
            </a:r>
            <a:endParaRPr>
              <a:solidFill>
                <a:srgbClr val="F3F3F3"/>
              </a:solidFill>
            </a:endParaRPr>
          </a:p>
        </p:txBody>
      </p:sp>
      <p:sp>
        <p:nvSpPr>
          <p:cNvPr id="63" name="Shape 63">
            <a:hlinkClick r:id="rId18" action="ppaction://hlinksldjump"/>
          </p:cNvPr>
          <p:cNvSpPr txBox="1"/>
          <p:nvPr/>
        </p:nvSpPr>
        <p:spPr>
          <a:xfrm>
            <a:off x="6016935" y="1389086"/>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err="1">
                <a:solidFill>
                  <a:srgbClr val="F3F3F3"/>
                </a:solidFill>
              </a:rPr>
              <a:t>Thermo</a:t>
            </a:r>
            <a:endParaRPr>
              <a:solidFill>
                <a:srgbClr val="F3F3F3"/>
              </a:solidFill>
            </a:endParaRPr>
          </a:p>
        </p:txBody>
      </p:sp>
      <p:sp>
        <p:nvSpPr>
          <p:cNvPr id="64" name="Shape 64">
            <a:hlinkClick r:id="rId19" action="ppaction://hlinksldjump"/>
          </p:cNvPr>
          <p:cNvSpPr txBox="1"/>
          <p:nvPr/>
        </p:nvSpPr>
        <p:spPr>
          <a:xfrm>
            <a:off x="7464735" y="1393575"/>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Saturate</a:t>
            </a:r>
            <a:endParaRPr>
              <a:solidFill>
                <a:srgbClr val="F3F3F3"/>
              </a:solidFill>
            </a:endParaRPr>
          </a:p>
        </p:txBody>
      </p:sp>
      <p:sp>
        <p:nvSpPr>
          <p:cNvPr id="65" name="Shape 65">
            <a:hlinkClick r:id="rId20" action="ppaction://hlinksldjump"/>
          </p:cNvPr>
          <p:cNvSpPr txBox="1"/>
          <p:nvPr/>
        </p:nvSpPr>
        <p:spPr>
          <a:xfrm>
            <a:off x="1669685" y="2042221"/>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Lag</a:t>
            </a:r>
            <a:endParaRPr>
              <a:solidFill>
                <a:srgbClr val="F3F3F3"/>
              </a:solidFill>
            </a:endParaRPr>
          </a:p>
        </p:txBody>
      </p:sp>
      <p:sp>
        <p:nvSpPr>
          <p:cNvPr id="66" name="Shape 66">
            <a:hlinkClick r:id="rId21" action="ppaction://hlinksldjump"/>
          </p:cNvPr>
          <p:cNvSpPr txBox="1"/>
          <p:nvPr/>
        </p:nvSpPr>
        <p:spPr>
          <a:xfrm>
            <a:off x="3119410" y="2042221"/>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Hotspot</a:t>
            </a:r>
            <a:endParaRPr>
              <a:solidFill>
                <a:srgbClr val="F3F3F3"/>
              </a:solidFill>
            </a:endParaRPr>
          </a:p>
        </p:txBody>
      </p:sp>
      <p:sp>
        <p:nvSpPr>
          <p:cNvPr id="67" name="Shape 67">
            <a:hlinkClick r:id="rId22" action="ppaction://hlinksldjump"/>
          </p:cNvPr>
          <p:cNvSpPr txBox="1"/>
          <p:nvPr/>
        </p:nvSpPr>
        <p:spPr>
          <a:xfrm>
            <a:off x="4595035" y="2047404"/>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Trace</a:t>
            </a:r>
            <a:endParaRPr>
              <a:solidFill>
                <a:srgbClr val="F3F3F3"/>
              </a:solidFill>
            </a:endParaRPr>
          </a:p>
        </p:txBody>
      </p:sp>
      <p:sp>
        <p:nvSpPr>
          <p:cNvPr id="68" name="Shape 68">
            <a:hlinkClick r:id="rId23" action="ppaction://hlinksldjump"/>
          </p:cNvPr>
          <p:cNvSpPr txBox="1"/>
          <p:nvPr/>
        </p:nvSpPr>
        <p:spPr>
          <a:xfrm>
            <a:off x="1669685" y="2695366"/>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Past</a:t>
            </a:r>
            <a:endParaRPr>
              <a:solidFill>
                <a:srgbClr val="F3F3F3"/>
              </a:solidFill>
            </a:endParaRPr>
          </a:p>
        </p:txBody>
      </p:sp>
      <p:sp>
        <p:nvSpPr>
          <p:cNvPr id="69" name="Shape 69">
            <a:hlinkClick r:id="rId24" action="ppaction://hlinksldjump"/>
          </p:cNvPr>
          <p:cNvSpPr txBox="1"/>
          <p:nvPr/>
        </p:nvSpPr>
        <p:spPr>
          <a:xfrm>
            <a:off x="4566860" y="2701221"/>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lvl="0" algn="ctr"/>
            <a:r>
              <a:rPr lang="en-US">
                <a:solidFill>
                  <a:srgbClr val="F3F3F3"/>
                </a:solidFill>
              </a:rPr>
              <a:t>Past</a:t>
            </a:r>
            <a:r>
              <a:rPr lang="en-US">
                <a:solidFill>
                  <a:schemeClr val="lt1"/>
                </a:solidFill>
                <a:latin typeface="Calibri"/>
                <a:ea typeface="Calibri"/>
                <a:cs typeface="Calibri"/>
                <a:sym typeface="Calibri"/>
              </a:rPr>
              <a:t> CO</a:t>
            </a:r>
            <a:r>
              <a:rPr lang="en-US" baseline="-25000">
                <a:solidFill>
                  <a:schemeClr val="lt1"/>
                </a:solidFill>
                <a:latin typeface="Calibri"/>
                <a:ea typeface="Calibri"/>
                <a:cs typeface="Calibri"/>
                <a:sym typeface="Calibri"/>
              </a:rPr>
              <a:t>2</a:t>
            </a:r>
            <a:endParaRPr>
              <a:solidFill>
                <a:srgbClr val="F3F3F3"/>
              </a:solidFill>
            </a:endParaRPr>
          </a:p>
        </p:txBody>
      </p:sp>
      <p:sp>
        <p:nvSpPr>
          <p:cNvPr id="70" name="Shape 70">
            <a:hlinkClick r:id="rId25" action="ppaction://hlinksldjump"/>
          </p:cNvPr>
          <p:cNvSpPr txBox="1"/>
          <p:nvPr/>
        </p:nvSpPr>
        <p:spPr>
          <a:xfrm>
            <a:off x="6002510" y="2695371"/>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MWP</a:t>
            </a:r>
            <a:endParaRPr>
              <a:solidFill>
                <a:srgbClr val="F3F3F3"/>
              </a:solidFill>
            </a:endParaRPr>
          </a:p>
        </p:txBody>
      </p:sp>
      <p:sp>
        <p:nvSpPr>
          <p:cNvPr id="71" name="Shape 71">
            <a:hlinkClick r:id="rId26" action="ppaction://hlinksldjump"/>
          </p:cNvPr>
          <p:cNvSpPr txBox="1"/>
          <p:nvPr/>
        </p:nvSpPr>
        <p:spPr>
          <a:xfrm>
            <a:off x="7464035" y="2695375"/>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Model</a:t>
            </a:r>
            <a:endParaRPr>
              <a:solidFill>
                <a:srgbClr val="F3F3F3"/>
              </a:solidFill>
            </a:endParaRPr>
          </a:p>
        </p:txBody>
      </p:sp>
      <p:sp>
        <p:nvSpPr>
          <p:cNvPr id="72" name="Shape 72">
            <a:hlinkClick r:id="rId27" action="ppaction://hlinksldjump"/>
          </p:cNvPr>
          <p:cNvSpPr txBox="1"/>
          <p:nvPr/>
        </p:nvSpPr>
        <p:spPr>
          <a:xfrm>
            <a:off x="1669685" y="3348511"/>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Hansen1988</a:t>
            </a:r>
            <a:endParaRPr>
              <a:solidFill>
                <a:srgbClr val="F3F3F3"/>
              </a:solidFill>
            </a:endParaRPr>
          </a:p>
        </p:txBody>
      </p:sp>
      <p:sp>
        <p:nvSpPr>
          <p:cNvPr id="73" name="Shape 73">
            <a:hlinkClick r:id="rId28" action="ppaction://hlinksldjump"/>
          </p:cNvPr>
          <p:cNvSpPr txBox="1"/>
          <p:nvPr/>
        </p:nvSpPr>
        <p:spPr>
          <a:xfrm>
            <a:off x="3121335" y="3348511"/>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Weather</a:t>
            </a:r>
            <a:endParaRPr>
              <a:solidFill>
                <a:srgbClr val="F3F3F3"/>
              </a:solidFill>
            </a:endParaRPr>
          </a:p>
        </p:txBody>
      </p:sp>
      <p:sp>
        <p:nvSpPr>
          <p:cNvPr id="74" name="Shape 74">
            <a:hlinkClick r:id="rId29" action="ppaction://hlinksldjump"/>
          </p:cNvPr>
          <p:cNvSpPr txBox="1"/>
          <p:nvPr/>
        </p:nvSpPr>
        <p:spPr>
          <a:xfrm>
            <a:off x="4572985" y="3355039"/>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1970s</a:t>
            </a:r>
            <a:endParaRPr>
              <a:solidFill>
                <a:srgbClr val="F3F3F3"/>
              </a:solidFill>
            </a:endParaRPr>
          </a:p>
        </p:txBody>
      </p:sp>
      <p:sp>
        <p:nvSpPr>
          <p:cNvPr id="76" name="Shape 76">
            <a:hlinkClick r:id="rId30" action="ppaction://hlinksldjump"/>
          </p:cNvPr>
          <p:cNvSpPr txBox="1"/>
          <p:nvPr/>
        </p:nvSpPr>
        <p:spPr>
          <a:xfrm>
            <a:off x="3131210" y="4001655"/>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Cloud</a:t>
            </a:r>
            <a:endParaRPr>
              <a:solidFill>
                <a:srgbClr val="F3F3F3"/>
              </a:solidFill>
            </a:endParaRPr>
          </a:p>
        </p:txBody>
      </p:sp>
      <p:sp>
        <p:nvSpPr>
          <p:cNvPr id="77" name="Shape 77">
            <a:hlinkClick r:id="rId31" action="ppaction://hlinksldjump"/>
          </p:cNvPr>
          <p:cNvSpPr txBox="1"/>
          <p:nvPr/>
        </p:nvSpPr>
        <p:spPr>
          <a:xfrm>
            <a:off x="1669685" y="4001655"/>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Vapor</a:t>
            </a:r>
            <a:endParaRPr>
              <a:solidFill>
                <a:srgbClr val="F3F3F3"/>
              </a:solidFill>
            </a:endParaRPr>
          </a:p>
        </p:txBody>
      </p:sp>
      <p:sp>
        <p:nvSpPr>
          <p:cNvPr id="78" name="Shape 78">
            <a:hlinkClick r:id="rId32" action="ppaction://hlinksldjump"/>
          </p:cNvPr>
          <p:cNvSpPr txBox="1"/>
          <p:nvPr/>
        </p:nvSpPr>
        <p:spPr>
          <a:xfrm>
            <a:off x="4566860" y="4008857"/>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Species</a:t>
            </a:r>
            <a:endParaRPr>
              <a:solidFill>
                <a:srgbClr val="F3F3F3"/>
              </a:solidFill>
            </a:endParaRPr>
          </a:p>
        </p:txBody>
      </p:sp>
      <p:sp>
        <p:nvSpPr>
          <p:cNvPr id="79" name="Shape 79">
            <a:hlinkClick r:id="rId33" action="ppaction://hlinksldjump"/>
          </p:cNvPr>
          <p:cNvSpPr txBox="1"/>
          <p:nvPr/>
        </p:nvSpPr>
        <p:spPr>
          <a:xfrm>
            <a:off x="6002510" y="4001657"/>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Bear</a:t>
            </a:r>
            <a:r>
              <a:rPr lang="en-US" i="1">
                <a:solidFill>
                  <a:srgbClr val="F3F3F3"/>
                </a:solidFill>
              </a:rPr>
              <a:t> </a:t>
            </a:r>
            <a:endParaRPr i="1">
              <a:solidFill>
                <a:srgbClr val="F3F3F3"/>
              </a:solidFill>
            </a:endParaRPr>
          </a:p>
        </p:txBody>
      </p:sp>
      <p:sp>
        <p:nvSpPr>
          <p:cNvPr id="80" name="Shape 80">
            <a:hlinkClick r:id="rId34" action="ppaction://hlinksldjump"/>
          </p:cNvPr>
          <p:cNvSpPr txBox="1"/>
          <p:nvPr/>
        </p:nvSpPr>
        <p:spPr>
          <a:xfrm>
            <a:off x="7438160" y="3997175"/>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Acid</a:t>
            </a:r>
            <a:endParaRPr>
              <a:solidFill>
                <a:srgbClr val="F3F3F3"/>
              </a:solidFill>
            </a:endParaRPr>
          </a:p>
        </p:txBody>
      </p:sp>
      <p:sp>
        <p:nvSpPr>
          <p:cNvPr id="81" name="Shape 81">
            <a:hlinkClick r:id="rId35" action="ppaction://hlinksldjump"/>
          </p:cNvPr>
          <p:cNvSpPr txBox="1"/>
          <p:nvPr/>
        </p:nvSpPr>
        <p:spPr>
          <a:xfrm>
            <a:off x="1669685" y="4654800"/>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Impacts</a:t>
            </a:r>
            <a:endParaRPr>
              <a:solidFill>
                <a:srgbClr val="F3F3F3"/>
              </a:solidFill>
            </a:endParaRPr>
          </a:p>
        </p:txBody>
      </p:sp>
      <p:sp>
        <p:nvSpPr>
          <p:cNvPr id="82" name="Shape 82">
            <a:hlinkClick r:id="rId36" action="ppaction://hlinksldjump"/>
          </p:cNvPr>
          <p:cNvSpPr txBox="1"/>
          <p:nvPr/>
        </p:nvSpPr>
        <p:spPr>
          <a:xfrm>
            <a:off x="3121335" y="4654800"/>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Pollutant</a:t>
            </a:r>
            <a:endParaRPr>
              <a:solidFill>
                <a:srgbClr val="F3F3F3"/>
              </a:solidFill>
            </a:endParaRPr>
          </a:p>
        </p:txBody>
      </p:sp>
      <p:sp>
        <p:nvSpPr>
          <p:cNvPr id="83" name="Shape 83">
            <a:hlinkClick r:id="rId37" action="ppaction://hlinksldjump"/>
          </p:cNvPr>
          <p:cNvSpPr txBox="1"/>
          <p:nvPr/>
        </p:nvSpPr>
        <p:spPr>
          <a:xfrm>
            <a:off x="4572985" y="4662675"/>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3F3F3"/>
                </a:solidFill>
              </a:rPr>
              <a:t>Plant</a:t>
            </a:r>
            <a:endParaRPr>
              <a:solidFill>
                <a:srgbClr val="F3F3F3"/>
              </a:solidFill>
            </a:endParaRPr>
          </a:p>
        </p:txBody>
      </p:sp>
      <p:sp>
        <p:nvSpPr>
          <p:cNvPr id="84" name="Shape 84">
            <a:hlinkClick r:id="rId38" action="ppaction://hlinksldjump"/>
          </p:cNvPr>
          <p:cNvSpPr txBox="1"/>
          <p:nvPr/>
        </p:nvSpPr>
        <p:spPr>
          <a:xfrm>
            <a:off x="6024635" y="4654800"/>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a:solidFill>
                  <a:srgbClr val="F3F3F3"/>
                </a:solidFill>
              </a:rPr>
              <a:t>Extreme</a:t>
            </a:r>
            <a:endParaRPr sz="1200">
              <a:solidFill>
                <a:srgbClr val="F3F3F3"/>
              </a:solidFill>
            </a:endParaRPr>
          </a:p>
        </p:txBody>
      </p:sp>
      <p:sp>
        <p:nvSpPr>
          <p:cNvPr id="85" name="Shape 85">
            <a:hlinkClick r:id="rId39" action="ppaction://hlinksldjump"/>
          </p:cNvPr>
          <p:cNvSpPr txBox="1"/>
          <p:nvPr/>
        </p:nvSpPr>
        <p:spPr>
          <a:xfrm>
            <a:off x="6002510" y="3348502"/>
            <a:ext cx="1191900" cy="3999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err="1">
                <a:solidFill>
                  <a:srgbClr val="F3F3F3"/>
                </a:solidFill>
              </a:rPr>
              <a:t>Iceage</a:t>
            </a:r>
            <a:endParaRPr>
              <a:solidFill>
                <a:srgbClr val="F3F3F3"/>
              </a:solidFill>
            </a:endParaRPr>
          </a:p>
        </p:txBody>
      </p:sp>
      <p:sp>
        <p:nvSpPr>
          <p:cNvPr id="40" name="Shape 55">
            <a:extLst>
              <a:ext uri="{FF2B5EF4-FFF2-40B4-BE49-F238E27FC236}">
                <a16:creationId xmlns:a16="http://schemas.microsoft.com/office/drawing/2014/main" id="{7927E051-6C0F-44E1-AA86-4B70976D4209}"/>
              </a:ext>
            </a:extLst>
          </p:cNvPr>
          <p:cNvSpPr txBox="1"/>
          <p:nvPr/>
        </p:nvSpPr>
        <p:spPr>
          <a:xfrm>
            <a:off x="223658" y="80924"/>
            <a:ext cx="1191900" cy="1054907"/>
          </a:xfrm>
          <a:prstGeom prst="rect">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bg1"/>
                </a:solidFill>
              </a:rPr>
              <a:t>Die globale Erwärmung findet statt</a:t>
            </a:r>
            <a:endParaRPr>
              <a:solidFill>
                <a:schemeClr val="bg1"/>
              </a:solidFill>
            </a:endParaRPr>
          </a:p>
        </p:txBody>
      </p:sp>
      <p:sp>
        <p:nvSpPr>
          <p:cNvPr id="41" name="Shape 55">
            <a:extLst>
              <a:ext uri="{FF2B5EF4-FFF2-40B4-BE49-F238E27FC236}">
                <a16:creationId xmlns:a16="http://schemas.microsoft.com/office/drawing/2014/main" id="{EA2802F3-155D-460A-8AF0-E0C1F46995A9}"/>
              </a:ext>
            </a:extLst>
          </p:cNvPr>
          <p:cNvSpPr txBox="1"/>
          <p:nvPr/>
        </p:nvSpPr>
        <p:spPr>
          <a:xfrm>
            <a:off x="235378" y="1407977"/>
            <a:ext cx="1191900" cy="1054907"/>
          </a:xfrm>
          <a:prstGeom prst="rect">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bg1"/>
                </a:solidFill>
              </a:rPr>
              <a:t>Wir verursachen die globale Erwärmung</a:t>
            </a:r>
            <a:endParaRPr>
              <a:solidFill>
                <a:schemeClr val="bg1"/>
              </a:solidFill>
            </a:endParaRPr>
          </a:p>
        </p:txBody>
      </p:sp>
      <p:sp>
        <p:nvSpPr>
          <p:cNvPr id="42" name="Shape 55">
            <a:extLst>
              <a:ext uri="{FF2B5EF4-FFF2-40B4-BE49-F238E27FC236}">
                <a16:creationId xmlns:a16="http://schemas.microsoft.com/office/drawing/2014/main" id="{82552081-EF28-4907-8BB1-856BA534DE98}"/>
              </a:ext>
            </a:extLst>
          </p:cNvPr>
          <p:cNvSpPr txBox="1"/>
          <p:nvPr/>
        </p:nvSpPr>
        <p:spPr>
          <a:xfrm>
            <a:off x="221310" y="2702202"/>
            <a:ext cx="1191900" cy="1054907"/>
          </a:xfrm>
          <a:prstGeom prst="rect">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bg1"/>
                </a:solidFill>
              </a:rPr>
              <a:t>Früherer und zukünftiger Klimawandel</a:t>
            </a:r>
            <a:endParaRPr>
              <a:solidFill>
                <a:schemeClr val="bg1"/>
              </a:solidFill>
            </a:endParaRPr>
          </a:p>
        </p:txBody>
      </p:sp>
      <p:sp>
        <p:nvSpPr>
          <p:cNvPr id="43" name="Shape 55">
            <a:extLst>
              <a:ext uri="{FF2B5EF4-FFF2-40B4-BE49-F238E27FC236}">
                <a16:creationId xmlns:a16="http://schemas.microsoft.com/office/drawing/2014/main" id="{937D7739-8E7A-4771-83DC-E43B626404E8}"/>
              </a:ext>
            </a:extLst>
          </p:cNvPr>
          <p:cNvSpPr txBox="1"/>
          <p:nvPr/>
        </p:nvSpPr>
        <p:spPr>
          <a:xfrm>
            <a:off x="228344" y="3996429"/>
            <a:ext cx="1191900" cy="1054907"/>
          </a:xfrm>
          <a:prstGeom prst="rect">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bg1"/>
                </a:solidFill>
              </a:rPr>
              <a:t>Auswir-kungen des Klima-wandels</a:t>
            </a:r>
            <a:endParaRPr>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Shape 529"/>
          <p:cNvSpPr txBox="1"/>
          <p:nvPr/>
        </p:nvSpPr>
        <p:spPr>
          <a:xfrm>
            <a:off x="1248036" y="598827"/>
            <a:ext cx="3842313"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Der Klimawandel beeinträchtigt die Landwirtschaft durch Extremwetter: Hitzestress und Überschwemmungen.</a:t>
            </a:r>
            <a:endParaRPr/>
          </a:p>
        </p:txBody>
      </p:sp>
      <p:sp>
        <p:nvSpPr>
          <p:cNvPr id="530" name="Shape 530"/>
          <p:cNvSpPr txBox="1"/>
          <p:nvPr/>
        </p:nvSpPr>
        <p:spPr>
          <a:xfrm>
            <a:off x="1248037" y="2037178"/>
            <a:ext cx="3852300"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en-US" sz="1800">
                <a:solidFill>
                  <a:schemeClr val="lt1"/>
                </a:solidFill>
                <a:latin typeface="Calibri"/>
                <a:ea typeface="Calibri"/>
                <a:cs typeface="Calibri"/>
                <a:sym typeface="Calibri"/>
              </a:rPr>
              <a:t>CO</a:t>
            </a:r>
            <a:r>
              <a:rPr lang="en-US" sz="1800" baseline="-25000">
                <a:solidFill>
                  <a:schemeClr val="lt1"/>
                </a:solidFill>
                <a:latin typeface="Calibri"/>
                <a:ea typeface="Calibri"/>
                <a:cs typeface="Calibri"/>
                <a:sym typeface="Calibri"/>
              </a:rPr>
              <a:t>2</a:t>
            </a:r>
            <a:r>
              <a:rPr lang="en-US" sz="1800">
                <a:solidFill>
                  <a:schemeClr val="lt1"/>
                </a:solidFill>
                <a:latin typeface="Calibri"/>
                <a:ea typeface="Calibri"/>
                <a:cs typeface="Calibri"/>
                <a:sym typeface="Calibri"/>
              </a:rPr>
              <a:t> ist Pflanzennahrung.</a:t>
            </a:r>
            <a:endParaRPr sz="1800">
              <a:solidFill>
                <a:schemeClr val="lt1"/>
              </a:solidFill>
              <a:latin typeface="Calibri"/>
              <a:ea typeface="Calibri"/>
              <a:cs typeface="Calibri"/>
              <a:sym typeface="Calibri"/>
            </a:endParaRPr>
          </a:p>
        </p:txBody>
      </p:sp>
      <p:sp>
        <p:nvSpPr>
          <p:cNvPr id="531" name="Shape 531"/>
          <p:cNvSpPr txBox="1"/>
          <p:nvPr/>
        </p:nvSpPr>
        <p:spPr>
          <a:xfrm>
            <a:off x="1248037" y="2992706"/>
            <a:ext cx="3817960" cy="16273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CO</a:t>
            </a:r>
            <a:r>
              <a:rPr lang="de-DE" sz="1800" baseline="-25000">
                <a:solidFill>
                  <a:schemeClr val="lt1"/>
                </a:solidFill>
                <a:latin typeface="Calibri"/>
                <a:ea typeface="Calibri"/>
                <a:cs typeface="Calibri"/>
                <a:sym typeface="Calibri"/>
              </a:rPr>
              <a:t>2</a:t>
            </a:r>
            <a:r>
              <a:rPr lang="de-DE" sz="1800">
                <a:solidFill>
                  <a:schemeClr val="lt1"/>
                </a:solidFill>
                <a:latin typeface="Calibri"/>
                <a:ea typeface="Calibri"/>
                <a:cs typeface="Calibri"/>
                <a:sym typeface="Calibri"/>
              </a:rPr>
              <a:t>-Düngung ist nur ein Faktor beim Pflanzenwachstum. Das ganze Bild zeigt, dass die negativen Auswir-kungen die positiven übersteigen.</a:t>
            </a:r>
            <a:endParaRPr/>
          </a:p>
        </p:txBody>
      </p:sp>
      <p:sp>
        <p:nvSpPr>
          <p:cNvPr id="536" name="Shape 536"/>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http://sks.to/plant</a:t>
            </a:r>
            <a:endParaRPr sz="1200">
              <a:solidFill>
                <a:schemeClr val="lt1"/>
              </a:solidFill>
              <a:latin typeface="Calibri"/>
              <a:ea typeface="Calibri"/>
              <a:cs typeface="Calibri"/>
              <a:sym typeface="Calibri"/>
            </a:endParaRPr>
          </a:p>
        </p:txBody>
      </p:sp>
      <p:pic>
        <p:nvPicPr>
          <p:cNvPr id="537" name="Shape 537" descr="taub_figure2_ksm.jpg"/>
          <p:cNvPicPr preferRelativeResize="0"/>
          <p:nvPr/>
        </p:nvPicPr>
        <p:blipFill>
          <a:blip r:embed="rId3">
            <a:alphaModFix/>
          </a:blip>
          <a:stretch>
            <a:fillRect/>
          </a:stretch>
        </p:blipFill>
        <p:spPr>
          <a:xfrm>
            <a:off x="4914975" y="1219200"/>
            <a:ext cx="3848025" cy="2955283"/>
          </a:xfrm>
          <a:prstGeom prst="rect">
            <a:avLst/>
          </a:prstGeom>
          <a:noFill/>
          <a:ln>
            <a:noFill/>
          </a:ln>
        </p:spPr>
      </p:pic>
      <p:sp>
        <p:nvSpPr>
          <p:cNvPr id="538" name="Shape 538"/>
          <p:cNvSpPr txBox="1"/>
          <p:nvPr/>
        </p:nvSpPr>
        <p:spPr>
          <a:xfrm>
            <a:off x="5090350" y="4194800"/>
            <a:ext cx="3697800" cy="400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a:solidFill>
                  <a:srgbClr val="D9D9D9"/>
                </a:solidFill>
                <a:latin typeface="Calibri"/>
                <a:ea typeface="Calibri"/>
                <a:cs typeface="Calibri"/>
                <a:sym typeface="Calibri"/>
              </a:rPr>
              <a:t>Vereinfachte Gegenüberstellung der C3 gegenüber C4 Photosythese von Pflanzen. </a:t>
            </a:r>
            <a:r>
              <a:rPr lang="en-US" sz="1000">
                <a:solidFill>
                  <a:schemeClr val="bg1"/>
                </a:solidFill>
                <a:latin typeface="Calibri"/>
                <a:ea typeface="Calibri"/>
                <a:cs typeface="Calibri"/>
                <a:sym typeface="Calibri"/>
              </a:rPr>
              <a:t>Quelle: </a:t>
            </a:r>
            <a:r>
              <a:rPr lang="en-US" sz="1000" u="sng">
                <a:solidFill>
                  <a:schemeClr val="bg1"/>
                </a:solidFill>
                <a:highlight>
                  <a:srgbClr val="C0C0C0"/>
                </a:highlight>
                <a:latin typeface="Calibri"/>
                <a:ea typeface="Calibri"/>
                <a:cs typeface="Calibri"/>
                <a:sym typeface="Calibri"/>
                <a:hlinkClick r:id="rId4"/>
              </a:rPr>
              <a:t>Nature Magazine</a:t>
            </a:r>
            <a:r>
              <a:rPr lang="en-US" sz="1000">
                <a:solidFill>
                  <a:srgbClr val="D9D9D9"/>
                </a:solidFill>
                <a:latin typeface="Calibri"/>
                <a:ea typeface="Calibri"/>
                <a:cs typeface="Calibri"/>
                <a:sym typeface="Calibri"/>
              </a:rPr>
              <a:t>.</a:t>
            </a:r>
            <a:endParaRPr sz="1000">
              <a:solidFill>
                <a:srgbClr val="D9D9D9"/>
              </a:solidFill>
              <a:latin typeface="Calibri"/>
              <a:ea typeface="Calibri"/>
              <a:cs typeface="Calibri"/>
              <a:sym typeface="Calibri"/>
            </a:endParaRPr>
          </a:p>
        </p:txBody>
      </p:sp>
      <p:sp>
        <p:nvSpPr>
          <p:cNvPr id="12" name="Shape 96">
            <a:hlinkClick r:id="rId5" action="ppaction://hlinksldjump"/>
            <a:extLst>
              <a:ext uri="{FF2B5EF4-FFF2-40B4-BE49-F238E27FC236}">
                <a16:creationId xmlns:a16="http://schemas.microsoft.com/office/drawing/2014/main" id="{13399060-03CC-4042-B380-86AE49B7425A}"/>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4" name="Grafik 13">
            <a:extLst>
              <a:ext uri="{FF2B5EF4-FFF2-40B4-BE49-F238E27FC236}">
                <a16:creationId xmlns:a16="http://schemas.microsoft.com/office/drawing/2014/main" id="{0FE86481-1CF0-4A82-9570-A7AED312B959}"/>
              </a:ext>
            </a:extLst>
          </p:cNvPr>
          <p:cNvPicPr>
            <a:picLocks noChangeAspect="1"/>
          </p:cNvPicPr>
          <p:nvPr/>
        </p:nvPicPr>
        <p:blipFill>
          <a:blip r:embed="rId6"/>
          <a:stretch>
            <a:fillRect/>
          </a:stretch>
        </p:blipFill>
        <p:spPr>
          <a:xfrm>
            <a:off x="4240871" y="4603068"/>
            <a:ext cx="651513" cy="481553"/>
          </a:xfrm>
          <a:prstGeom prst="rect">
            <a:avLst/>
          </a:prstGeom>
        </p:spPr>
      </p:pic>
      <p:pic>
        <p:nvPicPr>
          <p:cNvPr id="16" name="Shape 533" descr="oversimplification-fmf.png">
            <a:extLst>
              <a:ext uri="{FF2B5EF4-FFF2-40B4-BE49-F238E27FC236}">
                <a16:creationId xmlns:a16="http://schemas.microsoft.com/office/drawing/2014/main" id="{41EC0646-7F54-4A93-A62D-4E8A8BC17FA3}"/>
              </a:ext>
            </a:extLst>
          </p:cNvPr>
          <p:cNvPicPr preferRelativeResize="0"/>
          <p:nvPr/>
        </p:nvPicPr>
        <p:blipFill rotWithShape="1">
          <a:blip r:embed="rId7">
            <a:alphaModFix/>
          </a:blip>
          <a:srcRect t="367" b="367"/>
          <a:stretch/>
        </p:blipFill>
        <p:spPr>
          <a:xfrm>
            <a:off x="301178" y="3744876"/>
            <a:ext cx="810608" cy="804661"/>
          </a:xfrm>
          <a:prstGeom prst="rect">
            <a:avLst/>
          </a:prstGeom>
          <a:noFill/>
          <a:ln>
            <a:noFill/>
          </a:ln>
        </p:spPr>
      </p:pic>
      <p:pic>
        <p:nvPicPr>
          <p:cNvPr id="17" name="Shape 534">
            <a:extLst>
              <a:ext uri="{FF2B5EF4-FFF2-40B4-BE49-F238E27FC236}">
                <a16:creationId xmlns:a16="http://schemas.microsoft.com/office/drawing/2014/main" id="{C5F61A60-B3C7-48C0-8434-D001A03ADB9E}"/>
              </a:ext>
            </a:extLst>
          </p:cNvPr>
          <p:cNvPicPr preferRelativeResize="0"/>
          <p:nvPr/>
        </p:nvPicPr>
        <p:blipFill rotWithShape="1">
          <a:blip r:embed="rId8">
            <a:alphaModFix/>
          </a:blip>
          <a:srcRect/>
          <a:stretch/>
        </p:blipFill>
        <p:spPr>
          <a:xfrm>
            <a:off x="301178" y="2835693"/>
            <a:ext cx="786255" cy="779940"/>
          </a:xfrm>
          <a:prstGeom prst="rect">
            <a:avLst/>
          </a:prstGeom>
          <a:noFill/>
          <a:ln>
            <a:noFill/>
          </a:ln>
        </p:spPr>
      </p:pic>
      <p:sp>
        <p:nvSpPr>
          <p:cNvPr id="18" name="Textfeld 17">
            <a:extLst>
              <a:ext uri="{FF2B5EF4-FFF2-40B4-BE49-F238E27FC236}">
                <a16:creationId xmlns:a16="http://schemas.microsoft.com/office/drawing/2014/main" id="{281C9B65-A5D9-4CE5-8FB5-37F04548D396}"/>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Auswirkungen des Klimawandels</a:t>
            </a:r>
          </a:p>
        </p:txBody>
      </p:sp>
      <p:sp>
        <p:nvSpPr>
          <p:cNvPr id="19" name="Shape 532">
            <a:extLst>
              <a:ext uri="{FF2B5EF4-FFF2-40B4-BE49-F238E27FC236}">
                <a16:creationId xmlns:a16="http://schemas.microsoft.com/office/drawing/2014/main" id="{18A9CCD3-BABB-4544-87CD-28A5BF75EFEF}"/>
              </a:ext>
            </a:extLst>
          </p:cNvPr>
          <p:cNvSpPr txBox="1"/>
          <p:nvPr/>
        </p:nvSpPr>
        <p:spPr>
          <a:xfrm>
            <a:off x="-34635" y="4549628"/>
            <a:ext cx="1461655"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Übermäßige</a:t>
            </a:r>
            <a:endParaRPr sz="1600" b="1">
              <a:solidFill>
                <a:schemeClr val="lt1"/>
              </a:solidFill>
              <a:latin typeface="Calibri"/>
              <a:ea typeface="Calibri"/>
              <a:cs typeface="Calibri"/>
              <a:sym typeface="Calibri"/>
            </a:endParaRPr>
          </a:p>
          <a:p>
            <a:pPr marL="0" marR="0" lvl="0" indent="0" algn="ctr" rtl="0">
              <a:spcBef>
                <a:spcPts val="0"/>
              </a:spcBef>
              <a:spcAft>
                <a:spcPts val="0"/>
              </a:spcAft>
              <a:buNone/>
            </a:pPr>
            <a:r>
              <a:rPr lang="en-US" sz="1600" b="1">
                <a:solidFill>
                  <a:schemeClr val="lt1"/>
                </a:solidFill>
                <a:latin typeface="Calibri"/>
                <a:ea typeface="Calibri"/>
                <a:cs typeface="Calibri"/>
                <a:sym typeface="Calibri"/>
              </a:rPr>
              <a:t>Vereinfachung</a:t>
            </a:r>
            <a:endParaRPr sz="16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Shape 543"/>
          <p:cNvSpPr txBox="1"/>
          <p:nvPr/>
        </p:nvSpPr>
        <p:spPr>
          <a:xfrm>
            <a:off x="1240950" y="627184"/>
            <a:ext cx="3584268"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Das Risiko für Extremwetter nimmt zu obwohl der Zusammenhang mit der globalen Erwärmung bei einigen Arten von Extremwetter bereits gesicherter ist als bei anderen.</a:t>
            </a:r>
            <a:endParaRPr/>
          </a:p>
        </p:txBody>
      </p:sp>
      <p:sp>
        <p:nvSpPr>
          <p:cNvPr id="544" name="Shape 544"/>
          <p:cNvSpPr txBox="1"/>
          <p:nvPr/>
        </p:nvSpPr>
        <p:spPr>
          <a:xfrm>
            <a:off x="1240950" y="2427781"/>
            <a:ext cx="3508159" cy="11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de-DE" sz="1800">
                <a:solidFill>
                  <a:schemeClr val="lt1"/>
                </a:solidFill>
                <a:latin typeface="Calibri"/>
                <a:ea typeface="Calibri"/>
                <a:cs typeface="Calibri"/>
                <a:sym typeface="Calibri"/>
              </a:rPr>
              <a:t>Extremwetter hat nichts mit der globalen Erwärmung zu tun.</a:t>
            </a:r>
            <a:endParaRPr sz="1800">
              <a:solidFill>
                <a:schemeClr val="lt1"/>
              </a:solidFill>
              <a:latin typeface="Calibri"/>
              <a:ea typeface="Calibri"/>
              <a:cs typeface="Calibri"/>
              <a:sym typeface="Calibri"/>
            </a:endParaRPr>
          </a:p>
        </p:txBody>
      </p:sp>
      <p:sp>
        <p:nvSpPr>
          <p:cNvPr id="545" name="Shape 545"/>
          <p:cNvSpPr txBox="1"/>
          <p:nvPr/>
        </p:nvSpPr>
        <p:spPr>
          <a:xfrm>
            <a:off x="1240949" y="3386822"/>
            <a:ext cx="3791211" cy="14332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Nur weil es auch früher schon Extrem-wetter gegeben hat, bedeutet dies nicht, dass der Klimawandel heute keinen Einfluss darauf hat.</a:t>
            </a:r>
            <a:endParaRPr/>
          </a:p>
        </p:txBody>
      </p:sp>
      <p:pic>
        <p:nvPicPr>
          <p:cNvPr id="547" name="Shape 547" descr="jumpingtoconclusions-fmf.png"/>
          <p:cNvPicPr preferRelativeResize="0"/>
          <p:nvPr/>
        </p:nvPicPr>
        <p:blipFill rotWithShape="1">
          <a:blip r:embed="rId3">
            <a:alphaModFix/>
          </a:blip>
          <a:srcRect l="9" r="9"/>
          <a:stretch/>
        </p:blipFill>
        <p:spPr>
          <a:xfrm>
            <a:off x="301178" y="3724092"/>
            <a:ext cx="810608" cy="804661"/>
          </a:xfrm>
          <a:prstGeom prst="rect">
            <a:avLst/>
          </a:prstGeom>
          <a:noFill/>
          <a:ln>
            <a:noFill/>
          </a:ln>
        </p:spPr>
      </p:pic>
      <p:pic>
        <p:nvPicPr>
          <p:cNvPr id="548" name="Shape 548"/>
          <p:cNvPicPr preferRelativeResize="0"/>
          <p:nvPr/>
        </p:nvPicPr>
        <p:blipFill rotWithShape="1">
          <a:blip r:embed="rId4">
            <a:alphaModFix/>
          </a:blip>
          <a:srcRect/>
          <a:stretch/>
        </p:blipFill>
        <p:spPr>
          <a:xfrm>
            <a:off x="301178" y="2814909"/>
            <a:ext cx="786255" cy="779940"/>
          </a:xfrm>
          <a:prstGeom prst="rect">
            <a:avLst/>
          </a:prstGeom>
          <a:noFill/>
          <a:ln>
            <a:noFill/>
          </a:ln>
        </p:spPr>
      </p:pic>
      <p:sp>
        <p:nvSpPr>
          <p:cNvPr id="550" name="Shape 550"/>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http://sks.to/extreme-de</a:t>
            </a:r>
            <a:endParaRPr sz="1200">
              <a:solidFill>
                <a:schemeClr val="lt1"/>
              </a:solidFill>
              <a:latin typeface="Calibri"/>
              <a:ea typeface="Calibri"/>
              <a:cs typeface="Calibri"/>
              <a:sym typeface="Calibri"/>
            </a:endParaRPr>
          </a:p>
        </p:txBody>
      </p:sp>
      <p:sp>
        <p:nvSpPr>
          <p:cNvPr id="10" name="Shape 96">
            <a:hlinkClick r:id="rId5" action="ppaction://hlinksldjump"/>
            <a:extLst>
              <a:ext uri="{FF2B5EF4-FFF2-40B4-BE49-F238E27FC236}">
                <a16:creationId xmlns:a16="http://schemas.microsoft.com/office/drawing/2014/main" id="{601ED862-DC79-4F68-868B-05DAFCBF5D17}"/>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 name="Grafik 2">
            <a:extLst>
              <a:ext uri="{FF2B5EF4-FFF2-40B4-BE49-F238E27FC236}">
                <a16:creationId xmlns:a16="http://schemas.microsoft.com/office/drawing/2014/main" id="{CEFE819C-CD3B-4502-9EF7-17E8112A03AD}"/>
              </a:ext>
            </a:extLst>
          </p:cNvPr>
          <p:cNvPicPr>
            <a:picLocks noChangeAspect="1"/>
          </p:cNvPicPr>
          <p:nvPr/>
        </p:nvPicPr>
        <p:blipFill>
          <a:blip r:embed="rId6"/>
          <a:stretch>
            <a:fillRect/>
          </a:stretch>
        </p:blipFill>
        <p:spPr>
          <a:xfrm>
            <a:off x="4749109" y="1218706"/>
            <a:ext cx="4135318" cy="2245641"/>
          </a:xfrm>
          <a:prstGeom prst="rect">
            <a:avLst/>
          </a:prstGeom>
        </p:spPr>
      </p:pic>
      <p:sp>
        <p:nvSpPr>
          <p:cNvPr id="12" name="Shape 538">
            <a:extLst>
              <a:ext uri="{FF2B5EF4-FFF2-40B4-BE49-F238E27FC236}">
                <a16:creationId xmlns:a16="http://schemas.microsoft.com/office/drawing/2014/main" id="{4DB6DE08-B7A8-44B5-A384-1B88EA6FBBC3}"/>
              </a:ext>
            </a:extLst>
          </p:cNvPr>
          <p:cNvSpPr txBox="1"/>
          <p:nvPr/>
        </p:nvSpPr>
        <p:spPr>
          <a:xfrm>
            <a:off x="4902626" y="3460506"/>
            <a:ext cx="4079487" cy="532942"/>
          </a:xfrm>
          <a:prstGeom prst="rect">
            <a:avLst/>
          </a:prstGeom>
          <a:noFill/>
          <a:ln>
            <a:noFill/>
          </a:ln>
        </p:spPr>
        <p:txBody>
          <a:bodyPr spcFirstLastPara="1" wrap="square" lIns="91425" tIns="45700" rIns="91425" bIns="45700" anchor="t" anchorCtr="0">
            <a:noAutofit/>
          </a:bodyPr>
          <a:lstStyle/>
          <a:p>
            <a:pPr lvl="0" algn="r"/>
            <a:r>
              <a:rPr lang="en-US" sz="1000">
                <a:solidFill>
                  <a:srgbClr val="D9D9D9"/>
                </a:solidFill>
                <a:latin typeface="Calibri"/>
                <a:ea typeface="Calibri"/>
                <a:cs typeface="Calibri"/>
                <a:sym typeface="Calibri"/>
              </a:rPr>
              <a:t>“Mapped: How climate change affects extreme weather around the world”</a:t>
            </a:r>
            <a:br>
              <a:rPr lang="en-US" sz="1000">
                <a:solidFill>
                  <a:srgbClr val="D9D9D9"/>
                </a:solidFill>
                <a:latin typeface="Calibri"/>
                <a:ea typeface="Calibri"/>
                <a:cs typeface="Calibri"/>
                <a:sym typeface="Calibri"/>
              </a:rPr>
            </a:br>
            <a:r>
              <a:rPr lang="en-US" sz="1000">
                <a:solidFill>
                  <a:srgbClr val="D9D9D9"/>
                </a:solidFill>
                <a:latin typeface="Calibri"/>
                <a:ea typeface="Calibri"/>
                <a:cs typeface="Calibri"/>
                <a:sym typeface="Calibri"/>
              </a:rPr>
              <a:t>https://www.carbonbrief.org/mapped-how-climate-change-affects-extreme-weather-around-the-world</a:t>
            </a:r>
            <a:endParaRPr sz="1000">
              <a:solidFill>
                <a:srgbClr val="D9D9D9"/>
              </a:solidFill>
              <a:latin typeface="Calibri"/>
              <a:ea typeface="Calibri"/>
              <a:cs typeface="Calibri"/>
              <a:sym typeface="Calibri"/>
            </a:endParaRPr>
          </a:p>
        </p:txBody>
      </p:sp>
      <p:pic>
        <p:nvPicPr>
          <p:cNvPr id="14" name="Grafik 13">
            <a:extLst>
              <a:ext uri="{FF2B5EF4-FFF2-40B4-BE49-F238E27FC236}">
                <a16:creationId xmlns:a16="http://schemas.microsoft.com/office/drawing/2014/main" id="{9C55B263-E32E-4992-892A-6DD4BEC707AB}"/>
              </a:ext>
            </a:extLst>
          </p:cNvPr>
          <p:cNvPicPr>
            <a:picLocks noChangeAspect="1"/>
          </p:cNvPicPr>
          <p:nvPr/>
        </p:nvPicPr>
        <p:blipFill>
          <a:blip r:embed="rId7"/>
          <a:stretch>
            <a:fillRect/>
          </a:stretch>
        </p:blipFill>
        <p:spPr>
          <a:xfrm>
            <a:off x="4240871" y="4603068"/>
            <a:ext cx="651513" cy="481553"/>
          </a:xfrm>
          <a:prstGeom prst="rect">
            <a:avLst/>
          </a:prstGeom>
        </p:spPr>
      </p:pic>
      <p:sp>
        <p:nvSpPr>
          <p:cNvPr id="15" name="Textfeld 14">
            <a:extLst>
              <a:ext uri="{FF2B5EF4-FFF2-40B4-BE49-F238E27FC236}">
                <a16:creationId xmlns:a16="http://schemas.microsoft.com/office/drawing/2014/main" id="{CCEE7753-605D-48DD-B660-738C06CC7DD1}"/>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Auswirkungen des Klimawandels</a:t>
            </a:r>
          </a:p>
        </p:txBody>
      </p:sp>
      <p:sp>
        <p:nvSpPr>
          <p:cNvPr id="16" name="Shape 546">
            <a:extLst>
              <a:ext uri="{FF2B5EF4-FFF2-40B4-BE49-F238E27FC236}">
                <a16:creationId xmlns:a16="http://schemas.microsoft.com/office/drawing/2014/main" id="{D110CDF1-0C8F-4877-BADF-E30D16178EC1}"/>
              </a:ext>
            </a:extLst>
          </p:cNvPr>
          <p:cNvSpPr txBox="1"/>
          <p:nvPr/>
        </p:nvSpPr>
        <p:spPr>
          <a:xfrm>
            <a:off x="-131616" y="4528844"/>
            <a:ext cx="1655618" cy="59733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500" b="1">
                <a:solidFill>
                  <a:schemeClr val="lt1"/>
                </a:solidFill>
                <a:latin typeface="Calibri"/>
                <a:ea typeface="Calibri"/>
                <a:cs typeface="Calibri"/>
                <a:sym typeface="Calibri"/>
              </a:rPr>
              <a:t>Voreilige Schlussfolgerung</a:t>
            </a:r>
            <a:endParaRPr sz="1500"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16664" y="1287759"/>
            <a:ext cx="6935598" cy="646331"/>
          </a:xfrm>
          <a:prstGeom prst="rect">
            <a:avLst/>
          </a:prstGeom>
          <a:noFill/>
        </p:spPr>
        <p:txBody>
          <a:bodyPr wrap="square" rtlCol="0">
            <a:spAutoFit/>
          </a:bodyPr>
          <a:lstStyle/>
          <a:p>
            <a:pPr algn="ctr"/>
            <a:r>
              <a:rPr lang="en-US" sz="3600">
                <a:solidFill>
                  <a:schemeClr val="bg1"/>
                </a:solidFill>
                <a:latin typeface="Calibri" panose="020F0502020204030204" pitchFamily="34" charset="0"/>
                <a:cs typeface="Calibri" panose="020F0502020204030204" pitchFamily="34" charset="0"/>
              </a:rPr>
              <a:t>Bärbel Winkler</a:t>
            </a:r>
          </a:p>
        </p:txBody>
      </p:sp>
      <p:sp>
        <p:nvSpPr>
          <p:cNvPr id="9" name="TextBox 8"/>
          <p:cNvSpPr txBox="1"/>
          <p:nvPr/>
        </p:nvSpPr>
        <p:spPr>
          <a:xfrm>
            <a:off x="1110976" y="2493516"/>
            <a:ext cx="6935598" cy="492443"/>
          </a:xfrm>
          <a:prstGeom prst="rect">
            <a:avLst/>
          </a:prstGeom>
          <a:noFill/>
        </p:spPr>
        <p:txBody>
          <a:bodyPr wrap="square" rtlCol="0">
            <a:spAutoFit/>
          </a:bodyPr>
          <a:lstStyle/>
          <a:p>
            <a:pPr algn="ctr"/>
            <a:r>
              <a:rPr lang="en-US" sz="2600">
                <a:solidFill>
                  <a:schemeClr val="bg1"/>
                </a:solidFill>
                <a:latin typeface="Calibri" panose="020F0502020204030204" pitchFamily="34" charset="0"/>
                <a:cs typeface="Calibri" panose="020F0502020204030204" pitchFamily="34" charset="0"/>
              </a:rPr>
              <a:t>Email – </a:t>
            </a:r>
            <a:r>
              <a:rPr lang="en-US" sz="2600" err="1">
                <a:solidFill>
                  <a:schemeClr val="bg1"/>
                </a:solidFill>
                <a:latin typeface="Calibri" panose="020F0502020204030204" pitchFamily="34" charset="0"/>
                <a:cs typeface="Calibri" panose="020F0502020204030204" pitchFamily="34" charset="0"/>
              </a:rPr>
              <a:t>baerbelw</a:t>
            </a:r>
            <a:r>
              <a:rPr lang="en-US" sz="2600">
                <a:solidFill>
                  <a:schemeClr val="bg1"/>
                </a:solidFill>
                <a:latin typeface="Calibri" panose="020F0502020204030204" pitchFamily="34" charset="0"/>
                <a:cs typeface="Calibri" panose="020F0502020204030204" pitchFamily="34" charset="0"/>
              </a:rPr>
              <a:t>[AT]</a:t>
            </a:r>
            <a:r>
              <a:rPr lang="en-US" sz="2600" err="1">
                <a:solidFill>
                  <a:schemeClr val="bg1"/>
                </a:solidFill>
                <a:latin typeface="Calibri" panose="020F0502020204030204" pitchFamily="34" charset="0"/>
                <a:cs typeface="Calibri" panose="020F0502020204030204" pitchFamily="34" charset="0"/>
              </a:rPr>
              <a:t>skepticalscience</a:t>
            </a:r>
            <a:r>
              <a:rPr lang="en-US" sz="2600">
                <a:solidFill>
                  <a:schemeClr val="bg1"/>
                </a:solidFill>
                <a:latin typeface="Calibri" panose="020F0502020204030204" pitchFamily="34" charset="0"/>
                <a:cs typeface="Calibri" panose="020F0502020204030204" pitchFamily="34" charset="0"/>
              </a:rPr>
              <a:t>[DOT]com</a:t>
            </a:r>
          </a:p>
        </p:txBody>
      </p:sp>
      <p:sp>
        <p:nvSpPr>
          <p:cNvPr id="10" name="TextBox 9"/>
          <p:cNvSpPr txBox="1"/>
          <p:nvPr/>
        </p:nvSpPr>
        <p:spPr>
          <a:xfrm>
            <a:off x="1110976" y="3396174"/>
            <a:ext cx="6935598" cy="492443"/>
          </a:xfrm>
          <a:prstGeom prst="rect">
            <a:avLst/>
          </a:prstGeom>
          <a:noFill/>
        </p:spPr>
        <p:txBody>
          <a:bodyPr wrap="square" rtlCol="0">
            <a:spAutoFit/>
          </a:bodyPr>
          <a:lstStyle/>
          <a:p>
            <a:pPr algn="ctr"/>
            <a:r>
              <a:rPr lang="en-US" sz="2600">
                <a:solidFill>
                  <a:schemeClr val="bg1"/>
                </a:solidFill>
                <a:latin typeface="Calibri" panose="020F0502020204030204" pitchFamily="34" charset="0"/>
                <a:cs typeface="Calibri" panose="020F0502020204030204" pitchFamily="34" charset="0"/>
              </a:rPr>
              <a:t>Web - http://www.skepticalscience.com</a:t>
            </a:r>
          </a:p>
        </p:txBody>
      </p:sp>
      <p:sp>
        <p:nvSpPr>
          <p:cNvPr id="11" name="TextBox 10"/>
          <p:cNvSpPr txBox="1"/>
          <p:nvPr/>
        </p:nvSpPr>
        <p:spPr>
          <a:xfrm>
            <a:off x="1110976" y="2944845"/>
            <a:ext cx="6935598" cy="492443"/>
          </a:xfrm>
          <a:prstGeom prst="rect">
            <a:avLst/>
          </a:prstGeom>
          <a:noFill/>
        </p:spPr>
        <p:txBody>
          <a:bodyPr wrap="square" rtlCol="0">
            <a:spAutoFit/>
          </a:bodyPr>
          <a:lstStyle/>
          <a:p>
            <a:pPr algn="ctr"/>
            <a:r>
              <a:rPr lang="en-US" sz="2600">
                <a:solidFill>
                  <a:schemeClr val="bg1"/>
                </a:solidFill>
                <a:latin typeface="Calibri" panose="020F0502020204030204" pitchFamily="34" charset="0"/>
                <a:cs typeface="Calibri" panose="020F0502020204030204" pitchFamily="34" charset="0"/>
              </a:rPr>
              <a:t>Profil - http://sks.to/BaerbelW</a:t>
            </a:r>
          </a:p>
        </p:txBody>
      </p:sp>
      <p:sp>
        <p:nvSpPr>
          <p:cNvPr id="16" name="TextBox 15"/>
          <p:cNvSpPr txBox="1"/>
          <p:nvPr/>
        </p:nvSpPr>
        <p:spPr>
          <a:xfrm>
            <a:off x="1110976" y="4298830"/>
            <a:ext cx="6935598" cy="492443"/>
          </a:xfrm>
          <a:prstGeom prst="rect">
            <a:avLst/>
          </a:prstGeom>
          <a:noFill/>
        </p:spPr>
        <p:txBody>
          <a:bodyPr wrap="square" rtlCol="0">
            <a:spAutoFit/>
          </a:bodyPr>
          <a:lstStyle/>
          <a:p>
            <a:pPr algn="ctr"/>
            <a:r>
              <a:rPr lang="en-US" sz="2600">
                <a:solidFill>
                  <a:schemeClr val="bg1"/>
                </a:solidFill>
                <a:latin typeface="Calibri" panose="020F0502020204030204" pitchFamily="34" charset="0"/>
                <a:cs typeface="Calibri" panose="020F0502020204030204" pitchFamily="34" charset="0"/>
              </a:rPr>
              <a:t>MOOC - http://sks.to/denial101x</a:t>
            </a:r>
          </a:p>
        </p:txBody>
      </p:sp>
      <p:sp>
        <p:nvSpPr>
          <p:cNvPr id="7" name="TextBox 7">
            <a:extLst>
              <a:ext uri="{FF2B5EF4-FFF2-40B4-BE49-F238E27FC236}">
                <a16:creationId xmlns:a16="http://schemas.microsoft.com/office/drawing/2014/main" id="{70BAACFA-3EEE-478D-AEA9-447B145B33E4}"/>
              </a:ext>
            </a:extLst>
          </p:cNvPr>
          <p:cNvSpPr txBox="1"/>
          <p:nvPr/>
        </p:nvSpPr>
        <p:spPr>
          <a:xfrm>
            <a:off x="263236" y="657858"/>
            <a:ext cx="8617528" cy="646331"/>
          </a:xfrm>
          <a:prstGeom prst="rect">
            <a:avLst/>
          </a:prstGeom>
          <a:noFill/>
        </p:spPr>
        <p:txBody>
          <a:bodyPr wrap="square" rtlCol="0">
            <a:spAutoFit/>
          </a:bodyPr>
          <a:lstStyle/>
          <a:p>
            <a:pPr algn="ctr"/>
            <a:r>
              <a:rPr lang="en-US" sz="3600">
                <a:solidFill>
                  <a:schemeClr val="bg1"/>
                </a:solidFill>
                <a:latin typeface="Calibri" panose="020F0502020204030204" pitchFamily="34" charset="0"/>
                <a:cs typeface="Calibri" panose="020F0502020204030204" pitchFamily="34" charset="0"/>
              </a:rPr>
              <a:t>Foliensammlung zusammengestellt von </a:t>
            </a:r>
          </a:p>
        </p:txBody>
      </p:sp>
      <p:sp>
        <p:nvSpPr>
          <p:cNvPr id="12" name="TextBox 15">
            <a:extLst>
              <a:ext uri="{FF2B5EF4-FFF2-40B4-BE49-F238E27FC236}">
                <a16:creationId xmlns:a16="http://schemas.microsoft.com/office/drawing/2014/main" id="{4E298874-7FDD-4332-B927-7F677957F5C8}"/>
              </a:ext>
            </a:extLst>
          </p:cNvPr>
          <p:cNvSpPr txBox="1"/>
          <p:nvPr/>
        </p:nvSpPr>
        <p:spPr>
          <a:xfrm>
            <a:off x="1110976" y="3847503"/>
            <a:ext cx="6935598" cy="492443"/>
          </a:xfrm>
          <a:prstGeom prst="rect">
            <a:avLst/>
          </a:prstGeom>
          <a:noFill/>
        </p:spPr>
        <p:txBody>
          <a:bodyPr wrap="square" rtlCol="0">
            <a:spAutoFit/>
          </a:bodyPr>
          <a:lstStyle/>
          <a:p>
            <a:pPr algn="ctr"/>
            <a:r>
              <a:rPr lang="en-US" sz="2600">
                <a:solidFill>
                  <a:schemeClr val="bg1"/>
                </a:solidFill>
                <a:latin typeface="Calibri" panose="020F0502020204030204" pitchFamily="34" charset="0"/>
                <a:cs typeface="Calibri" panose="020F0502020204030204" pitchFamily="34" charset="0"/>
              </a:rPr>
              <a:t>Fakt-Irrglaube-Trugschluss - http://sks.to/fmf-de</a:t>
            </a:r>
          </a:p>
        </p:txBody>
      </p:sp>
      <p:pic>
        <p:nvPicPr>
          <p:cNvPr id="13" name="Grafik 12">
            <a:extLst>
              <a:ext uri="{FF2B5EF4-FFF2-40B4-BE49-F238E27FC236}">
                <a16:creationId xmlns:a16="http://schemas.microsoft.com/office/drawing/2014/main" id="{BECBBDF2-5395-4F08-8D8A-77DB8AEA8438}"/>
              </a:ext>
            </a:extLst>
          </p:cNvPr>
          <p:cNvPicPr>
            <a:picLocks noChangeAspect="1"/>
          </p:cNvPicPr>
          <p:nvPr/>
        </p:nvPicPr>
        <p:blipFill>
          <a:blip r:embed="rId2"/>
          <a:stretch>
            <a:fillRect/>
          </a:stretch>
        </p:blipFill>
        <p:spPr>
          <a:xfrm>
            <a:off x="4253018" y="1957914"/>
            <a:ext cx="651513" cy="481553"/>
          </a:xfrm>
          <a:prstGeom prst="rect">
            <a:avLst/>
          </a:prstGeom>
        </p:spPr>
      </p:pic>
    </p:spTree>
    <p:extLst>
      <p:ext uri="{BB962C8B-B14F-4D97-AF65-F5344CB8AC3E}">
        <p14:creationId xmlns:p14="http://schemas.microsoft.com/office/powerpoint/2010/main" val="2010888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p:nvPr/>
        </p:nvSpPr>
        <p:spPr>
          <a:xfrm>
            <a:off x="100043" y="4534229"/>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2F2F2"/>
                </a:solidFill>
                <a:latin typeface="Calibri"/>
                <a:ea typeface="Calibri"/>
                <a:cs typeface="Calibri"/>
                <a:sym typeface="Calibri"/>
              </a:rPr>
              <a:t>Rosinen-</a:t>
            </a:r>
            <a:br>
              <a:rPr lang="en-US" sz="1600" b="1">
                <a:solidFill>
                  <a:srgbClr val="F2F2F2"/>
                </a:solidFill>
                <a:latin typeface="Calibri"/>
                <a:ea typeface="Calibri"/>
                <a:cs typeface="Calibri"/>
                <a:sym typeface="Calibri"/>
              </a:rPr>
            </a:br>
            <a:r>
              <a:rPr lang="en-US" sz="1600" b="1">
                <a:solidFill>
                  <a:srgbClr val="F2F2F2"/>
                </a:solidFill>
                <a:latin typeface="Calibri"/>
                <a:ea typeface="Calibri"/>
                <a:cs typeface="Calibri"/>
                <a:sym typeface="Calibri"/>
              </a:rPr>
              <a:t>pickerei</a:t>
            </a:r>
            <a:endParaRPr sz="1600" b="1">
              <a:solidFill>
                <a:srgbClr val="F2F2F2"/>
              </a:solidFill>
              <a:latin typeface="Calibri"/>
              <a:ea typeface="Calibri"/>
              <a:cs typeface="Calibri"/>
              <a:sym typeface="Calibri"/>
            </a:endParaRPr>
          </a:p>
        </p:txBody>
      </p:sp>
      <p:pic>
        <p:nvPicPr>
          <p:cNvPr id="91" name="Shape 91"/>
          <p:cNvPicPr preferRelativeResize="0"/>
          <p:nvPr/>
        </p:nvPicPr>
        <p:blipFill rotWithShape="1">
          <a:blip r:embed="rId3">
            <a:alphaModFix/>
          </a:blip>
          <a:srcRect l="2927" r="2937"/>
          <a:stretch/>
        </p:blipFill>
        <p:spPr>
          <a:xfrm>
            <a:off x="4492150" y="1129997"/>
            <a:ext cx="4369298" cy="2905422"/>
          </a:xfrm>
          <a:prstGeom prst="rect">
            <a:avLst/>
          </a:prstGeom>
          <a:noFill/>
          <a:ln>
            <a:noFill/>
          </a:ln>
        </p:spPr>
      </p:pic>
      <p:sp>
        <p:nvSpPr>
          <p:cNvPr id="92" name="Shape 92"/>
          <p:cNvSpPr txBox="1"/>
          <p:nvPr/>
        </p:nvSpPr>
        <p:spPr>
          <a:xfrm>
            <a:off x="1242936" y="672686"/>
            <a:ext cx="2571367"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Unser Planet hat sich seit 1998 weiter erwärmt – die globale Erwärmung findet immer noch statt.</a:t>
            </a:r>
            <a:endParaRPr/>
          </a:p>
        </p:txBody>
      </p:sp>
      <p:sp>
        <p:nvSpPr>
          <p:cNvPr id="93" name="Shape 93"/>
          <p:cNvSpPr txBox="1"/>
          <p:nvPr/>
        </p:nvSpPr>
        <p:spPr>
          <a:xfrm>
            <a:off x="1272596" y="2311477"/>
            <a:ext cx="2571367"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cs typeface="Calibri"/>
                <a:sym typeface="Calibri"/>
              </a:rPr>
              <a:t>IRRGLAUBE</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Die globale Erwärmung hat 1998 aufgehört.</a:t>
            </a:r>
            <a:endParaRPr sz="1800">
              <a:solidFill>
                <a:schemeClr val="lt1"/>
              </a:solidFill>
              <a:latin typeface="Calibri"/>
              <a:ea typeface="Calibri"/>
              <a:cs typeface="Calibri"/>
              <a:sym typeface="Calibri"/>
            </a:endParaRPr>
          </a:p>
        </p:txBody>
      </p:sp>
      <p:sp>
        <p:nvSpPr>
          <p:cNvPr id="94" name="Shape 94"/>
          <p:cNvSpPr txBox="1"/>
          <p:nvPr/>
        </p:nvSpPr>
        <p:spPr>
          <a:xfrm>
            <a:off x="1277325" y="3481579"/>
            <a:ext cx="2901600" cy="14367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de-DE" sz="1800" b="1">
                <a:solidFill>
                  <a:schemeClr val="lt1"/>
                </a:solidFill>
                <a:latin typeface="Calibri"/>
                <a:cs typeface="Calibri"/>
                <a:sym typeface="Calibri"/>
              </a:rPr>
              <a:t>TRUGSCHLUSS</a:t>
            </a:r>
            <a:endParaRPr/>
          </a:p>
          <a:p>
            <a:pPr lvl="0"/>
            <a:r>
              <a:rPr lang="de-DE" sz="1800">
                <a:solidFill>
                  <a:schemeClr val="lt1"/>
                </a:solidFill>
                <a:latin typeface="Calibri"/>
                <a:ea typeface="Calibri"/>
                <a:cs typeface="Calibri"/>
                <a:sym typeface="Calibri"/>
              </a:rPr>
              <a:t>Nur auf eine Region oder einen kurzen Zeitraum zu schauen, ignoriert das komplette Bild.</a:t>
            </a:r>
            <a:endParaRPr/>
          </a:p>
        </p:txBody>
      </p:sp>
      <p:pic>
        <p:nvPicPr>
          <p:cNvPr id="95" name="Shape 95"/>
          <p:cNvPicPr preferRelativeResize="0"/>
          <p:nvPr/>
        </p:nvPicPr>
        <p:blipFill>
          <a:blip r:embed="rId4"/>
          <a:stretch>
            <a:fillRect/>
          </a:stretch>
        </p:blipFill>
        <p:spPr>
          <a:xfrm>
            <a:off x="295973" y="3735584"/>
            <a:ext cx="798618" cy="798618"/>
          </a:xfrm>
          <a:prstGeom prst="rect">
            <a:avLst/>
          </a:prstGeom>
          <a:noFill/>
          <a:ln>
            <a:noFill/>
          </a:ln>
        </p:spPr>
      </p:pic>
      <p:sp>
        <p:nvSpPr>
          <p:cNvPr id="96" name="Shape 96">
            <a:hlinkClick r:id="rId5" action="ppaction://hlinksldjump"/>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7" name="Shape 97"/>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http://sks.to/1998-de</a:t>
            </a:r>
            <a:endParaRPr sz="1200">
              <a:solidFill>
                <a:schemeClr val="lt1"/>
              </a:solidFill>
              <a:latin typeface="Calibri"/>
              <a:ea typeface="Calibri"/>
              <a:cs typeface="Calibri"/>
              <a:sym typeface="Calibri"/>
            </a:endParaRPr>
          </a:p>
        </p:txBody>
      </p:sp>
      <p:sp>
        <p:nvSpPr>
          <p:cNvPr id="10" name="Shape 122">
            <a:extLst>
              <a:ext uri="{FF2B5EF4-FFF2-40B4-BE49-F238E27FC236}">
                <a16:creationId xmlns:a16="http://schemas.microsoft.com/office/drawing/2014/main" id="{9B0BD62F-C610-4112-8D09-4749D81CECBE}"/>
              </a:ext>
            </a:extLst>
          </p:cNvPr>
          <p:cNvSpPr txBox="1"/>
          <p:nvPr/>
        </p:nvSpPr>
        <p:spPr>
          <a:xfrm>
            <a:off x="4774500" y="4028945"/>
            <a:ext cx="4140900" cy="4005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100"/>
              <a:buNone/>
            </a:pPr>
            <a:r>
              <a:rPr lang="en-US" sz="1000">
                <a:solidFill>
                  <a:srgbClr val="D9D9D9"/>
                </a:solidFill>
                <a:latin typeface="Calibri"/>
                <a:ea typeface="Calibri"/>
                <a:cs typeface="Calibri"/>
                <a:sym typeface="Calibri"/>
              </a:rPr>
              <a:t>Skeptical Science - https://skepticalscience.com/graphics.php?g=65</a:t>
            </a:r>
            <a:endParaRPr sz="1000">
              <a:solidFill>
                <a:srgbClr val="D9D9D9"/>
              </a:solidFill>
              <a:latin typeface="Calibri"/>
              <a:ea typeface="Calibri"/>
              <a:cs typeface="Calibri"/>
              <a:sym typeface="Calibri"/>
            </a:endParaRPr>
          </a:p>
        </p:txBody>
      </p:sp>
      <p:sp>
        <p:nvSpPr>
          <p:cNvPr id="2" name="Textfeld 1">
            <a:extLst>
              <a:ext uri="{FF2B5EF4-FFF2-40B4-BE49-F238E27FC236}">
                <a16:creationId xmlns:a16="http://schemas.microsoft.com/office/drawing/2014/main" id="{279CBCF8-281E-4319-BA2A-D903E69440B6}"/>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Die globale Erwärmung findet statt</a:t>
            </a:r>
          </a:p>
        </p:txBody>
      </p:sp>
      <p:pic>
        <p:nvPicPr>
          <p:cNvPr id="6" name="Grafik 5">
            <a:extLst>
              <a:ext uri="{FF2B5EF4-FFF2-40B4-BE49-F238E27FC236}">
                <a16:creationId xmlns:a16="http://schemas.microsoft.com/office/drawing/2014/main" id="{6325197A-E2D5-4362-8322-499DD0FC2590}"/>
              </a:ext>
            </a:extLst>
          </p:cNvPr>
          <p:cNvPicPr>
            <a:picLocks noChangeAspect="1"/>
          </p:cNvPicPr>
          <p:nvPr/>
        </p:nvPicPr>
        <p:blipFill>
          <a:blip r:embed="rId6"/>
          <a:stretch>
            <a:fillRect/>
          </a:stretch>
        </p:blipFill>
        <p:spPr>
          <a:xfrm>
            <a:off x="4240871" y="4603068"/>
            <a:ext cx="651513" cy="4815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p:nvPr/>
        </p:nvSpPr>
        <p:spPr>
          <a:xfrm>
            <a:off x="1237912" y="619217"/>
            <a:ext cx="3334088"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Die Globale Erwärmung entspricht dem Zinken des Wetterwürfels und erhöht die Wahrscheinlichkeit heißer Tage. </a:t>
            </a:r>
            <a:endParaRPr sz="1800">
              <a:solidFill>
                <a:schemeClr val="lt1"/>
              </a:solidFill>
              <a:latin typeface="Calibri"/>
              <a:ea typeface="Calibri"/>
              <a:cs typeface="Calibri"/>
              <a:sym typeface="Calibri"/>
            </a:endParaRPr>
          </a:p>
        </p:txBody>
      </p:sp>
      <p:sp>
        <p:nvSpPr>
          <p:cNvPr id="103" name="Shape 103"/>
          <p:cNvSpPr txBox="1"/>
          <p:nvPr/>
        </p:nvSpPr>
        <p:spPr>
          <a:xfrm>
            <a:off x="1237912" y="2091808"/>
            <a:ext cx="3253795"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en-US" sz="1800">
                <a:solidFill>
                  <a:schemeClr val="lt1"/>
                </a:solidFill>
                <a:latin typeface="Calibri"/>
                <a:ea typeface="Calibri"/>
                <a:cs typeface="Calibri"/>
                <a:sym typeface="Calibri"/>
              </a:rPr>
              <a:t>D</a:t>
            </a:r>
            <a:r>
              <a:rPr lang="de-DE" sz="1800">
                <a:solidFill>
                  <a:schemeClr val="lt1"/>
                </a:solidFill>
                <a:latin typeface="Calibri"/>
                <a:ea typeface="Calibri"/>
                <a:cs typeface="Calibri"/>
                <a:sym typeface="Calibri"/>
              </a:rPr>
              <a:t>raußen ist es kalt, also hat die globale Erwärmung aufgehört.</a:t>
            </a:r>
            <a:endParaRPr sz="1800">
              <a:solidFill>
                <a:schemeClr val="lt1"/>
              </a:solidFill>
              <a:latin typeface="Calibri"/>
              <a:ea typeface="Calibri"/>
              <a:cs typeface="Calibri"/>
              <a:sym typeface="Calibri"/>
            </a:endParaRPr>
          </a:p>
        </p:txBody>
      </p:sp>
      <p:sp>
        <p:nvSpPr>
          <p:cNvPr id="104" name="Shape 104"/>
          <p:cNvSpPr txBox="1"/>
          <p:nvPr/>
        </p:nvSpPr>
        <p:spPr>
          <a:xfrm>
            <a:off x="1237912" y="3136100"/>
            <a:ext cx="2963334" cy="175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Globale Erwärmung bedeutet nicht, dass es keine kalten Tage mehr gibt, sondern dass ihre Anzahl im Vergleich zu heißen Tagen abnimmt.</a:t>
            </a:r>
            <a:endParaRPr sz="1800">
              <a:solidFill>
                <a:schemeClr val="lt1"/>
              </a:solidFill>
              <a:latin typeface="Calibri"/>
              <a:ea typeface="Calibri"/>
              <a:cs typeface="Calibri"/>
              <a:sym typeface="Calibri"/>
            </a:endParaRPr>
          </a:p>
        </p:txBody>
      </p:sp>
      <p:sp>
        <p:nvSpPr>
          <p:cNvPr id="106" name="Shape 106"/>
          <p:cNvSpPr/>
          <p:nvPr/>
        </p:nvSpPr>
        <p:spPr>
          <a:xfrm>
            <a:off x="-1" y="4550468"/>
            <a:ext cx="1383092"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2F2F2"/>
                </a:solidFill>
                <a:latin typeface="Calibri"/>
                <a:ea typeface="Calibri"/>
                <a:cs typeface="Calibri"/>
                <a:sym typeface="Calibri"/>
              </a:rPr>
              <a:t>Unmögliche</a:t>
            </a:r>
            <a:br>
              <a:rPr lang="en-US" sz="1600" b="1">
                <a:solidFill>
                  <a:srgbClr val="F2F2F2"/>
                </a:solidFill>
                <a:latin typeface="Calibri"/>
                <a:ea typeface="Calibri"/>
                <a:cs typeface="Calibri"/>
                <a:sym typeface="Calibri"/>
              </a:rPr>
            </a:br>
            <a:r>
              <a:rPr lang="en-US" sz="1600" b="1">
                <a:solidFill>
                  <a:srgbClr val="F2F2F2"/>
                </a:solidFill>
                <a:latin typeface="Calibri"/>
                <a:ea typeface="Calibri"/>
                <a:cs typeface="Calibri"/>
                <a:sym typeface="Calibri"/>
              </a:rPr>
              <a:t>Erwartungen</a:t>
            </a:r>
            <a:endParaRPr sz="1600" b="1">
              <a:solidFill>
                <a:srgbClr val="F2F2F2"/>
              </a:solidFill>
              <a:latin typeface="Calibri"/>
              <a:ea typeface="Calibri"/>
              <a:cs typeface="Calibri"/>
              <a:sym typeface="Calibri"/>
            </a:endParaRPr>
          </a:p>
        </p:txBody>
      </p:sp>
      <p:pic>
        <p:nvPicPr>
          <p:cNvPr id="107" name="Shape 107"/>
          <p:cNvPicPr preferRelativeResize="0"/>
          <p:nvPr/>
        </p:nvPicPr>
        <p:blipFill rotWithShape="1">
          <a:blip r:embed="rId3">
            <a:alphaModFix/>
          </a:blip>
          <a:srcRect/>
          <a:stretch/>
        </p:blipFill>
        <p:spPr>
          <a:xfrm>
            <a:off x="291969" y="3782812"/>
            <a:ext cx="786255" cy="779940"/>
          </a:xfrm>
          <a:prstGeom prst="rect">
            <a:avLst/>
          </a:prstGeom>
          <a:noFill/>
          <a:ln>
            <a:noFill/>
          </a:ln>
        </p:spPr>
      </p:pic>
      <p:sp>
        <p:nvSpPr>
          <p:cNvPr id="109" name="Shape 109"/>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http://sks.to/cold-de</a:t>
            </a:r>
            <a:endParaRPr sz="1200">
              <a:solidFill>
                <a:schemeClr val="lt1"/>
              </a:solidFill>
              <a:latin typeface="Calibri"/>
              <a:ea typeface="Calibri"/>
              <a:cs typeface="Calibri"/>
              <a:sym typeface="Calibri"/>
            </a:endParaRPr>
          </a:p>
        </p:txBody>
      </p:sp>
      <p:sp>
        <p:nvSpPr>
          <p:cNvPr id="10" name="Shape 96">
            <a:hlinkClick r:id="rId4" action="ppaction://hlinksldjump"/>
            <a:extLst>
              <a:ext uri="{FF2B5EF4-FFF2-40B4-BE49-F238E27FC236}">
                <a16:creationId xmlns:a16="http://schemas.microsoft.com/office/drawing/2014/main" id="{8C418388-CBAD-4323-AE18-3662028977B9}"/>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 name="Grafik 2">
            <a:extLst>
              <a:ext uri="{FF2B5EF4-FFF2-40B4-BE49-F238E27FC236}">
                <a16:creationId xmlns:a16="http://schemas.microsoft.com/office/drawing/2014/main" id="{ADD831C2-7B6B-4D98-98F0-AC9F5114E960}"/>
              </a:ext>
            </a:extLst>
          </p:cNvPr>
          <p:cNvPicPr>
            <a:picLocks noChangeAspect="1"/>
          </p:cNvPicPr>
          <p:nvPr/>
        </p:nvPicPr>
        <p:blipFill>
          <a:blip r:embed="rId5"/>
          <a:stretch>
            <a:fillRect/>
          </a:stretch>
        </p:blipFill>
        <p:spPr>
          <a:xfrm>
            <a:off x="4365095" y="1325364"/>
            <a:ext cx="4547573" cy="2558010"/>
          </a:xfrm>
          <a:prstGeom prst="rect">
            <a:avLst/>
          </a:prstGeom>
        </p:spPr>
      </p:pic>
      <p:sp>
        <p:nvSpPr>
          <p:cNvPr id="12" name="Shape 122">
            <a:extLst>
              <a:ext uri="{FF2B5EF4-FFF2-40B4-BE49-F238E27FC236}">
                <a16:creationId xmlns:a16="http://schemas.microsoft.com/office/drawing/2014/main" id="{66EFAAF2-5912-4112-AB81-8EB9CFE37A7C}"/>
              </a:ext>
            </a:extLst>
          </p:cNvPr>
          <p:cNvSpPr txBox="1"/>
          <p:nvPr/>
        </p:nvSpPr>
        <p:spPr>
          <a:xfrm>
            <a:off x="4809670" y="3928483"/>
            <a:ext cx="4140900" cy="400500"/>
          </a:xfrm>
          <a:prstGeom prst="rect">
            <a:avLst/>
          </a:prstGeom>
          <a:noFill/>
          <a:ln>
            <a:noFill/>
          </a:ln>
        </p:spPr>
        <p:txBody>
          <a:bodyPr spcFirstLastPara="1" wrap="square" lIns="91425" tIns="45700" rIns="91425" bIns="45700" anchor="t" anchorCtr="0">
            <a:noAutofit/>
          </a:bodyPr>
          <a:lstStyle/>
          <a:p>
            <a:pPr lvl="0" algn="r">
              <a:buSzPts val="1100"/>
            </a:pPr>
            <a:r>
              <a:rPr lang="en-US" sz="1000">
                <a:solidFill>
                  <a:srgbClr val="D9D9D9"/>
                </a:solidFill>
                <a:latin typeface="Calibri"/>
                <a:ea typeface="Calibri"/>
                <a:cs typeface="Calibri"/>
                <a:sym typeface="Calibri"/>
              </a:rPr>
              <a:t>Climate Central - http://www.climatecentral.org/gallery/graphics/daily-record-highs-are-dramatically-outpacing-daily-record-lows</a:t>
            </a:r>
            <a:endParaRPr sz="1000">
              <a:solidFill>
                <a:srgbClr val="D9D9D9"/>
              </a:solidFill>
              <a:latin typeface="Calibri"/>
              <a:ea typeface="Calibri"/>
              <a:cs typeface="Calibri"/>
              <a:sym typeface="Calibri"/>
            </a:endParaRPr>
          </a:p>
        </p:txBody>
      </p:sp>
      <p:pic>
        <p:nvPicPr>
          <p:cNvPr id="13" name="Grafik 12">
            <a:extLst>
              <a:ext uri="{FF2B5EF4-FFF2-40B4-BE49-F238E27FC236}">
                <a16:creationId xmlns:a16="http://schemas.microsoft.com/office/drawing/2014/main" id="{37B5145C-5ED0-4853-8AC7-0722E0310A4B}"/>
              </a:ext>
            </a:extLst>
          </p:cNvPr>
          <p:cNvPicPr>
            <a:picLocks noChangeAspect="1"/>
          </p:cNvPicPr>
          <p:nvPr/>
        </p:nvPicPr>
        <p:blipFill>
          <a:blip r:embed="rId6"/>
          <a:stretch>
            <a:fillRect/>
          </a:stretch>
        </p:blipFill>
        <p:spPr>
          <a:xfrm>
            <a:off x="4240871" y="4603068"/>
            <a:ext cx="651513" cy="481553"/>
          </a:xfrm>
          <a:prstGeom prst="rect">
            <a:avLst/>
          </a:prstGeom>
        </p:spPr>
      </p:pic>
      <p:sp>
        <p:nvSpPr>
          <p:cNvPr id="14" name="Textfeld 13">
            <a:extLst>
              <a:ext uri="{FF2B5EF4-FFF2-40B4-BE49-F238E27FC236}">
                <a16:creationId xmlns:a16="http://schemas.microsoft.com/office/drawing/2014/main" id="{2462F579-3A0E-423B-91ED-5E8DAD8E0DBD}"/>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Die globale Erwärmung findet statt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5" name="Shape 115"/>
          <p:cNvSpPr txBox="1"/>
          <p:nvPr/>
        </p:nvSpPr>
        <p:spPr>
          <a:xfrm>
            <a:off x="1249970" y="665644"/>
            <a:ext cx="352453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Insgesamt gehen Gletscher weltweit immer schneller zurück, was die Wasser-versorgung von Millionen Menschen gefährdet.</a:t>
            </a:r>
            <a:endParaRPr/>
          </a:p>
        </p:txBody>
      </p:sp>
      <p:sp>
        <p:nvSpPr>
          <p:cNvPr id="116" name="Shape 116"/>
          <p:cNvSpPr txBox="1"/>
          <p:nvPr/>
        </p:nvSpPr>
        <p:spPr>
          <a:xfrm>
            <a:off x="1249969" y="2255208"/>
            <a:ext cx="3448567" cy="11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de-DE" sz="1800">
                <a:solidFill>
                  <a:schemeClr val="lt1"/>
                </a:solidFill>
                <a:latin typeface="Calibri"/>
                <a:ea typeface="Calibri"/>
                <a:cs typeface="Calibri"/>
                <a:sym typeface="Calibri"/>
              </a:rPr>
              <a:t>Gletscher rund um den Globus wachsen und widerlegen dadurch die globale Erwärmung.</a:t>
            </a:r>
            <a:endParaRPr sz="1800">
              <a:solidFill>
                <a:schemeClr val="lt1"/>
              </a:solidFill>
              <a:latin typeface="Calibri"/>
              <a:ea typeface="Calibri"/>
              <a:cs typeface="Calibri"/>
              <a:sym typeface="Calibri"/>
            </a:endParaRPr>
          </a:p>
        </p:txBody>
      </p:sp>
      <p:sp>
        <p:nvSpPr>
          <p:cNvPr id="117" name="Shape 117"/>
          <p:cNvSpPr txBox="1"/>
          <p:nvPr/>
        </p:nvSpPr>
        <p:spPr>
          <a:xfrm>
            <a:off x="1249969" y="3483999"/>
            <a:ext cx="3331401" cy="14467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Eine Handvoll anwachsender Gletscher herauszupicken, ignoriert die große Mehrheit abnehmender Gletscher.</a:t>
            </a:r>
            <a:endParaRPr/>
          </a:p>
        </p:txBody>
      </p:sp>
      <p:sp>
        <p:nvSpPr>
          <p:cNvPr id="120" name="Shape 120"/>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http://sks.to/glacier-de</a:t>
            </a:r>
            <a:endParaRPr sz="1200">
              <a:solidFill>
                <a:schemeClr val="lt1"/>
              </a:solidFill>
              <a:latin typeface="Calibri"/>
              <a:ea typeface="Calibri"/>
              <a:cs typeface="Calibri"/>
              <a:sym typeface="Calibri"/>
            </a:endParaRPr>
          </a:p>
        </p:txBody>
      </p:sp>
      <p:pic>
        <p:nvPicPr>
          <p:cNvPr id="121" name="Shape 121" descr="worldGlacierStatus_wgms_2014data_1of4_1024px_med.jpg"/>
          <p:cNvPicPr preferRelativeResize="0"/>
          <p:nvPr/>
        </p:nvPicPr>
        <p:blipFill>
          <a:blip r:embed="rId3">
            <a:alphaModFix/>
          </a:blip>
          <a:stretch>
            <a:fillRect/>
          </a:stretch>
        </p:blipFill>
        <p:spPr>
          <a:xfrm>
            <a:off x="4831126" y="722224"/>
            <a:ext cx="4049636" cy="3854618"/>
          </a:xfrm>
          <a:prstGeom prst="rect">
            <a:avLst/>
          </a:prstGeom>
          <a:noFill/>
          <a:ln>
            <a:noFill/>
          </a:ln>
        </p:spPr>
      </p:pic>
      <p:sp>
        <p:nvSpPr>
          <p:cNvPr id="122" name="Shape 122"/>
          <p:cNvSpPr txBox="1"/>
          <p:nvPr/>
        </p:nvSpPr>
        <p:spPr>
          <a:xfrm>
            <a:off x="4774500" y="4549131"/>
            <a:ext cx="4140900" cy="1998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100"/>
              <a:buNone/>
            </a:pPr>
            <a:r>
              <a:rPr lang="en-US" sz="1000">
                <a:solidFill>
                  <a:srgbClr val="D9D9D9"/>
                </a:solidFill>
                <a:latin typeface="Calibri"/>
                <a:ea typeface="Calibri"/>
                <a:cs typeface="Calibri"/>
                <a:sym typeface="Calibri"/>
              </a:rPr>
              <a:t>Skeptical Science - https://skepticalscience.com/graphics.php?g=246</a:t>
            </a:r>
            <a:endParaRPr sz="1000">
              <a:solidFill>
                <a:srgbClr val="D9D9D9"/>
              </a:solidFill>
              <a:latin typeface="Calibri"/>
              <a:ea typeface="Calibri"/>
              <a:cs typeface="Calibri"/>
              <a:sym typeface="Calibri"/>
            </a:endParaRPr>
          </a:p>
        </p:txBody>
      </p:sp>
      <p:sp>
        <p:nvSpPr>
          <p:cNvPr id="11" name="Shape 96">
            <a:hlinkClick r:id="rId4" action="ppaction://hlinksldjump"/>
            <a:extLst>
              <a:ext uri="{FF2B5EF4-FFF2-40B4-BE49-F238E27FC236}">
                <a16:creationId xmlns:a16="http://schemas.microsoft.com/office/drawing/2014/main" id="{FF793790-D8E2-4FD7-902C-CF9C9A13B0DB}"/>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122">
            <a:extLst>
              <a:ext uri="{FF2B5EF4-FFF2-40B4-BE49-F238E27FC236}">
                <a16:creationId xmlns:a16="http://schemas.microsoft.com/office/drawing/2014/main" id="{F4412204-CDE9-420C-AF6A-4768FDF4C009}"/>
              </a:ext>
            </a:extLst>
          </p:cNvPr>
          <p:cNvSpPr txBox="1"/>
          <p:nvPr/>
        </p:nvSpPr>
        <p:spPr>
          <a:xfrm>
            <a:off x="4698537" y="5143500"/>
            <a:ext cx="4140900" cy="1998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100"/>
              <a:buNone/>
            </a:pPr>
            <a:r>
              <a:rPr lang="en-US" sz="1000">
                <a:solidFill>
                  <a:srgbClr val="D9D9D9"/>
                </a:solidFill>
                <a:latin typeface="Calibri"/>
                <a:ea typeface="Calibri"/>
                <a:cs typeface="Calibri"/>
                <a:sym typeface="Calibri"/>
              </a:rPr>
              <a:t>Skeptical Science - https://skepticalscience.com/graphics.php?g=246</a:t>
            </a:r>
            <a:endParaRPr sz="1000">
              <a:solidFill>
                <a:srgbClr val="D9D9D9"/>
              </a:solidFill>
              <a:latin typeface="Calibri"/>
              <a:ea typeface="Calibri"/>
              <a:cs typeface="Calibri"/>
              <a:sym typeface="Calibri"/>
            </a:endParaRPr>
          </a:p>
        </p:txBody>
      </p:sp>
      <p:pic>
        <p:nvPicPr>
          <p:cNvPr id="13" name="Grafik 12">
            <a:extLst>
              <a:ext uri="{FF2B5EF4-FFF2-40B4-BE49-F238E27FC236}">
                <a16:creationId xmlns:a16="http://schemas.microsoft.com/office/drawing/2014/main" id="{21BA6C73-48B7-48B7-A7F4-663BB95C5076}"/>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7" name="Textfeld 16">
            <a:extLst>
              <a:ext uri="{FF2B5EF4-FFF2-40B4-BE49-F238E27FC236}">
                <a16:creationId xmlns:a16="http://schemas.microsoft.com/office/drawing/2014/main" id="{E47468F5-A6DC-4966-ACA8-00FF971F57EA}"/>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Die globale Erwärmung findet statt</a:t>
            </a:r>
          </a:p>
        </p:txBody>
      </p:sp>
      <p:sp>
        <p:nvSpPr>
          <p:cNvPr id="18" name="Shape 90">
            <a:extLst>
              <a:ext uri="{FF2B5EF4-FFF2-40B4-BE49-F238E27FC236}">
                <a16:creationId xmlns:a16="http://schemas.microsoft.com/office/drawing/2014/main" id="{BF81AAA2-2CAB-45FF-924D-3CFB815A8809}"/>
              </a:ext>
            </a:extLst>
          </p:cNvPr>
          <p:cNvSpPr txBox="1"/>
          <p:nvPr/>
        </p:nvSpPr>
        <p:spPr>
          <a:xfrm>
            <a:off x="100043" y="4534229"/>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2F2F2"/>
                </a:solidFill>
                <a:latin typeface="Calibri"/>
                <a:ea typeface="Calibri"/>
                <a:cs typeface="Calibri"/>
                <a:sym typeface="Calibri"/>
              </a:rPr>
              <a:t>Rosinen-</a:t>
            </a:r>
            <a:br>
              <a:rPr lang="en-US" sz="1600" b="1">
                <a:solidFill>
                  <a:srgbClr val="F2F2F2"/>
                </a:solidFill>
                <a:latin typeface="Calibri"/>
                <a:ea typeface="Calibri"/>
                <a:cs typeface="Calibri"/>
                <a:sym typeface="Calibri"/>
              </a:rPr>
            </a:br>
            <a:r>
              <a:rPr lang="en-US" sz="1600" b="1">
                <a:solidFill>
                  <a:srgbClr val="F2F2F2"/>
                </a:solidFill>
                <a:latin typeface="Calibri"/>
                <a:ea typeface="Calibri"/>
                <a:cs typeface="Calibri"/>
                <a:sym typeface="Calibri"/>
              </a:rPr>
              <a:t>pickerei</a:t>
            </a:r>
            <a:endParaRPr sz="1600" b="1">
              <a:solidFill>
                <a:srgbClr val="F2F2F2"/>
              </a:solidFill>
              <a:latin typeface="Calibri"/>
              <a:ea typeface="Calibri"/>
              <a:cs typeface="Calibri"/>
              <a:sym typeface="Calibri"/>
            </a:endParaRPr>
          </a:p>
        </p:txBody>
      </p:sp>
      <p:pic>
        <p:nvPicPr>
          <p:cNvPr id="19" name="Shape 95">
            <a:extLst>
              <a:ext uri="{FF2B5EF4-FFF2-40B4-BE49-F238E27FC236}">
                <a16:creationId xmlns:a16="http://schemas.microsoft.com/office/drawing/2014/main" id="{3F8DE4F7-40AE-43F6-9B4A-EB30760A9428}"/>
              </a:ext>
            </a:extLst>
          </p:cNvPr>
          <p:cNvPicPr preferRelativeResize="0"/>
          <p:nvPr/>
        </p:nvPicPr>
        <p:blipFill>
          <a:blip r:embed="rId6"/>
          <a:stretch>
            <a:fillRect/>
          </a:stretch>
        </p:blipFill>
        <p:spPr>
          <a:xfrm>
            <a:off x="295973" y="3735584"/>
            <a:ext cx="798618" cy="7986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8" name="Shape 128" descr="Greenlandicelosses.jpg"/>
          <p:cNvPicPr preferRelativeResize="0"/>
          <p:nvPr/>
        </p:nvPicPr>
        <p:blipFill rotWithShape="1">
          <a:blip r:embed="rId3">
            <a:alphaModFix/>
          </a:blip>
          <a:srcRect l="1493" r="1493"/>
          <a:stretch/>
        </p:blipFill>
        <p:spPr>
          <a:xfrm>
            <a:off x="4536692" y="1172197"/>
            <a:ext cx="4369299" cy="2905424"/>
          </a:xfrm>
          <a:prstGeom prst="rect">
            <a:avLst/>
          </a:prstGeom>
          <a:noFill/>
          <a:ln>
            <a:noFill/>
          </a:ln>
        </p:spPr>
      </p:pic>
      <p:sp>
        <p:nvSpPr>
          <p:cNvPr id="129" name="Shape 129"/>
          <p:cNvSpPr txBox="1"/>
          <p:nvPr/>
        </p:nvSpPr>
        <p:spPr>
          <a:xfrm>
            <a:off x="1228869" y="630471"/>
            <a:ext cx="3225000" cy="147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en-US" sz="1800">
                <a:solidFill>
                  <a:schemeClr val="lt1"/>
                </a:solidFill>
                <a:latin typeface="Calibri"/>
                <a:ea typeface="Calibri"/>
                <a:cs typeface="Calibri"/>
                <a:sym typeface="Calibri"/>
              </a:rPr>
              <a:t>I</a:t>
            </a:r>
            <a:r>
              <a:rPr lang="de-DE" sz="1800">
                <a:solidFill>
                  <a:schemeClr val="lt1"/>
                </a:solidFill>
                <a:latin typeface="Calibri"/>
                <a:ea typeface="Calibri"/>
                <a:cs typeface="Calibri"/>
                <a:sym typeface="Calibri"/>
              </a:rPr>
              <a:t>nsgesamt verliert Grönland Eis und zwar mit einer Rate von mehr als zweimal des Mt. Everest in Eis jedes Jahr.</a:t>
            </a:r>
            <a:endParaRPr/>
          </a:p>
        </p:txBody>
      </p:sp>
      <p:sp>
        <p:nvSpPr>
          <p:cNvPr id="130" name="Shape 130"/>
          <p:cNvSpPr txBox="1"/>
          <p:nvPr/>
        </p:nvSpPr>
        <p:spPr>
          <a:xfrm>
            <a:off x="1228869" y="2103973"/>
            <a:ext cx="3083400" cy="11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de-DE" sz="1800">
                <a:solidFill>
                  <a:schemeClr val="lt1"/>
                </a:solidFill>
                <a:latin typeface="Calibri"/>
                <a:ea typeface="Calibri"/>
                <a:cs typeface="Calibri"/>
                <a:sym typeface="Calibri"/>
              </a:rPr>
              <a:t>Das grönländische Eisfeld wird in der Mitte dicker, muss also an Masse zulegen.</a:t>
            </a:r>
            <a:endParaRPr sz="1800">
              <a:solidFill>
                <a:schemeClr val="lt1"/>
              </a:solidFill>
              <a:latin typeface="Calibri"/>
              <a:ea typeface="Calibri"/>
              <a:cs typeface="Calibri"/>
              <a:sym typeface="Calibri"/>
            </a:endParaRPr>
          </a:p>
        </p:txBody>
      </p:sp>
      <p:sp>
        <p:nvSpPr>
          <p:cNvPr id="131" name="Shape 131"/>
          <p:cNvSpPr txBox="1"/>
          <p:nvPr/>
        </p:nvSpPr>
        <p:spPr>
          <a:xfrm>
            <a:off x="1228868" y="3312765"/>
            <a:ext cx="3343132" cy="169448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Schaut man das ganze Eisfeld an, wird klar, dass es in der Mitte dicker wird, der Eisverlust an den Rändern aber immer schneller passiert.</a:t>
            </a:r>
            <a:endParaRPr/>
          </a:p>
        </p:txBody>
      </p:sp>
      <p:sp>
        <p:nvSpPr>
          <p:cNvPr id="134" name="Shape 134"/>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http://sks.to/greenland</a:t>
            </a:r>
            <a:endParaRPr sz="1200">
              <a:solidFill>
                <a:schemeClr val="lt1"/>
              </a:solidFill>
              <a:latin typeface="Calibri"/>
              <a:ea typeface="Calibri"/>
              <a:cs typeface="Calibri"/>
              <a:sym typeface="Calibri"/>
            </a:endParaRPr>
          </a:p>
        </p:txBody>
      </p:sp>
      <p:sp>
        <p:nvSpPr>
          <p:cNvPr id="10" name="Shape 96">
            <a:hlinkClick r:id="rId4" action="ppaction://hlinksldjump"/>
            <a:extLst>
              <a:ext uri="{FF2B5EF4-FFF2-40B4-BE49-F238E27FC236}">
                <a16:creationId xmlns:a16="http://schemas.microsoft.com/office/drawing/2014/main" id="{10413F6A-BAAA-40C4-B243-A95AD3A8297C}"/>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22">
            <a:extLst>
              <a:ext uri="{FF2B5EF4-FFF2-40B4-BE49-F238E27FC236}">
                <a16:creationId xmlns:a16="http://schemas.microsoft.com/office/drawing/2014/main" id="{CD8460AB-6EE2-4726-9B5B-563C2221A70C}"/>
              </a:ext>
            </a:extLst>
          </p:cNvPr>
          <p:cNvSpPr txBox="1"/>
          <p:nvPr/>
        </p:nvSpPr>
        <p:spPr>
          <a:xfrm>
            <a:off x="4809135" y="4085005"/>
            <a:ext cx="4140900" cy="396939"/>
          </a:xfrm>
          <a:prstGeom prst="rect">
            <a:avLst/>
          </a:prstGeom>
          <a:noFill/>
          <a:ln>
            <a:noFill/>
          </a:ln>
        </p:spPr>
        <p:txBody>
          <a:bodyPr spcFirstLastPara="1" wrap="square" lIns="91425" tIns="45700" rIns="91425" bIns="45700" anchor="t" anchorCtr="0">
            <a:noAutofit/>
          </a:bodyPr>
          <a:lstStyle/>
          <a:p>
            <a:pPr lvl="0" algn="r">
              <a:buSzPts val="1100"/>
            </a:pPr>
            <a:r>
              <a:rPr lang="en-US" sz="1000">
                <a:solidFill>
                  <a:schemeClr val="bg1"/>
                </a:solidFill>
                <a:latin typeface="Calibri" panose="020F0502020204030204" pitchFamily="34" charset="0"/>
                <a:cs typeface="Calibri" panose="020F0502020204030204" pitchFamily="34" charset="0"/>
              </a:rPr>
              <a:t>Durch drei verschiedene Modelle ermittelte Änderungen der Massenbilanz des grönländischen Eisschilds seit 1950 (Jiang 2010)</a:t>
            </a:r>
            <a:endParaRPr sz="1000">
              <a:solidFill>
                <a:schemeClr val="bg1"/>
              </a:solidFill>
              <a:latin typeface="Calibri" panose="020F0502020204030204" pitchFamily="34" charset="0"/>
              <a:ea typeface="Calibri"/>
              <a:cs typeface="Calibri" panose="020F0502020204030204" pitchFamily="34" charset="0"/>
              <a:sym typeface="Calibri"/>
            </a:endParaRPr>
          </a:p>
        </p:txBody>
      </p:sp>
      <p:pic>
        <p:nvPicPr>
          <p:cNvPr id="13" name="Grafik 12">
            <a:extLst>
              <a:ext uri="{FF2B5EF4-FFF2-40B4-BE49-F238E27FC236}">
                <a16:creationId xmlns:a16="http://schemas.microsoft.com/office/drawing/2014/main" id="{1EC76083-EDBA-4ECC-AA4B-433752E5A329}"/>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6" name="Textfeld 15">
            <a:extLst>
              <a:ext uri="{FF2B5EF4-FFF2-40B4-BE49-F238E27FC236}">
                <a16:creationId xmlns:a16="http://schemas.microsoft.com/office/drawing/2014/main" id="{802F9AA0-6508-4A94-B986-3AF146718F19}"/>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Die globale Erwärmung findet statt</a:t>
            </a:r>
          </a:p>
        </p:txBody>
      </p:sp>
      <p:sp>
        <p:nvSpPr>
          <p:cNvPr id="17" name="Shape 90">
            <a:extLst>
              <a:ext uri="{FF2B5EF4-FFF2-40B4-BE49-F238E27FC236}">
                <a16:creationId xmlns:a16="http://schemas.microsoft.com/office/drawing/2014/main" id="{2987B34B-2511-49C5-8014-38374CCA0A91}"/>
              </a:ext>
            </a:extLst>
          </p:cNvPr>
          <p:cNvSpPr txBox="1"/>
          <p:nvPr/>
        </p:nvSpPr>
        <p:spPr>
          <a:xfrm>
            <a:off x="100043" y="4534229"/>
            <a:ext cx="119056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F2F2F2"/>
                </a:solidFill>
                <a:latin typeface="Calibri"/>
                <a:ea typeface="Calibri"/>
                <a:cs typeface="Calibri"/>
                <a:sym typeface="Calibri"/>
              </a:rPr>
              <a:t>Rosinen-</a:t>
            </a:r>
            <a:br>
              <a:rPr lang="en-US" sz="1600" b="1">
                <a:solidFill>
                  <a:srgbClr val="F2F2F2"/>
                </a:solidFill>
                <a:latin typeface="Calibri"/>
                <a:ea typeface="Calibri"/>
                <a:cs typeface="Calibri"/>
                <a:sym typeface="Calibri"/>
              </a:rPr>
            </a:br>
            <a:r>
              <a:rPr lang="en-US" sz="1600" b="1">
                <a:solidFill>
                  <a:srgbClr val="F2F2F2"/>
                </a:solidFill>
                <a:latin typeface="Calibri"/>
                <a:ea typeface="Calibri"/>
                <a:cs typeface="Calibri"/>
                <a:sym typeface="Calibri"/>
              </a:rPr>
              <a:t>pickerei</a:t>
            </a:r>
            <a:endParaRPr sz="1600" b="1">
              <a:solidFill>
                <a:srgbClr val="F2F2F2"/>
              </a:solidFill>
              <a:latin typeface="Calibri"/>
              <a:ea typeface="Calibri"/>
              <a:cs typeface="Calibri"/>
              <a:sym typeface="Calibri"/>
            </a:endParaRPr>
          </a:p>
        </p:txBody>
      </p:sp>
      <p:pic>
        <p:nvPicPr>
          <p:cNvPr id="18" name="Shape 95">
            <a:extLst>
              <a:ext uri="{FF2B5EF4-FFF2-40B4-BE49-F238E27FC236}">
                <a16:creationId xmlns:a16="http://schemas.microsoft.com/office/drawing/2014/main" id="{1AFF3E74-FBB0-4FB0-9E4C-066A347BF7E6}"/>
              </a:ext>
            </a:extLst>
          </p:cNvPr>
          <p:cNvPicPr preferRelativeResize="0"/>
          <p:nvPr/>
        </p:nvPicPr>
        <p:blipFill>
          <a:blip r:embed="rId6"/>
          <a:stretch>
            <a:fillRect/>
          </a:stretch>
        </p:blipFill>
        <p:spPr>
          <a:xfrm>
            <a:off x="295973" y="3735584"/>
            <a:ext cx="798618" cy="7986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0" name="Shape 140"/>
          <p:cNvSpPr txBox="1"/>
          <p:nvPr/>
        </p:nvSpPr>
        <p:spPr>
          <a:xfrm>
            <a:off x="1242935" y="534347"/>
            <a:ext cx="4025416" cy="1706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FAKT</a:t>
            </a:r>
            <a:endParaRPr/>
          </a:p>
          <a:p>
            <a:pPr lvl="0"/>
            <a:r>
              <a:rPr lang="de-DE" sz="1800">
                <a:solidFill>
                  <a:schemeClr val="lt1"/>
                </a:solidFill>
                <a:latin typeface="Calibri"/>
                <a:ea typeface="Calibri"/>
                <a:cs typeface="Calibri"/>
                <a:sym typeface="Calibri"/>
              </a:rPr>
              <a:t>Das westantarktische Eisschild verliert hunderte von Millionen Tonnen Eis jedes Jahr und trägt dadurch wesentlich zum Anstieg des globalen Meeresspiegels bei. </a:t>
            </a:r>
            <a:endParaRPr/>
          </a:p>
        </p:txBody>
      </p:sp>
      <p:sp>
        <p:nvSpPr>
          <p:cNvPr id="141" name="Shape 141"/>
          <p:cNvSpPr txBox="1"/>
          <p:nvPr/>
        </p:nvSpPr>
        <p:spPr>
          <a:xfrm>
            <a:off x="1242934" y="2044873"/>
            <a:ext cx="4025417" cy="11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IRRGLAUBE</a:t>
            </a:r>
            <a:endParaRPr/>
          </a:p>
          <a:p>
            <a:pPr lvl="0"/>
            <a:r>
              <a:rPr lang="de-DE" sz="1800">
                <a:solidFill>
                  <a:schemeClr val="lt1"/>
                </a:solidFill>
                <a:latin typeface="Calibri"/>
                <a:ea typeface="Calibri"/>
                <a:cs typeface="Calibri"/>
                <a:sym typeface="Calibri"/>
              </a:rPr>
              <a:t>Antarktisches Meereis nimmt zu und lässt Zweifel an der globalen Erwärmung aufkommen.</a:t>
            </a:r>
            <a:endParaRPr sz="1800">
              <a:solidFill>
                <a:schemeClr val="lt1"/>
              </a:solidFill>
              <a:latin typeface="Calibri"/>
              <a:ea typeface="Calibri"/>
              <a:cs typeface="Calibri"/>
              <a:sym typeface="Calibri"/>
            </a:endParaRPr>
          </a:p>
        </p:txBody>
      </p:sp>
      <p:sp>
        <p:nvSpPr>
          <p:cNvPr id="142" name="Shape 142"/>
          <p:cNvSpPr txBox="1"/>
          <p:nvPr/>
        </p:nvSpPr>
        <p:spPr>
          <a:xfrm>
            <a:off x="1242935" y="3305461"/>
            <a:ext cx="3963018" cy="175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TRUGSCHLUSS</a:t>
            </a:r>
            <a:endParaRPr/>
          </a:p>
          <a:p>
            <a:pPr lvl="0"/>
            <a:r>
              <a:rPr lang="de-DE" sz="1800">
                <a:solidFill>
                  <a:schemeClr val="lt1"/>
                </a:solidFill>
                <a:latin typeface="Calibri"/>
                <a:ea typeface="Calibri"/>
                <a:cs typeface="Calibri"/>
                <a:sym typeface="Calibri"/>
              </a:rPr>
              <a:t>Mehrere Faktoren könnten zur Zunahme des Meereises beitragen - das ändert aber nichts an der Tatsache, dass der Klimawandel stattfindet.</a:t>
            </a:r>
            <a:endParaRPr/>
          </a:p>
        </p:txBody>
      </p:sp>
      <p:sp>
        <p:nvSpPr>
          <p:cNvPr id="145" name="Shape 145"/>
          <p:cNvSpPr txBox="1"/>
          <p:nvPr/>
        </p:nvSpPr>
        <p:spPr>
          <a:xfrm>
            <a:off x="5988275" y="4728200"/>
            <a:ext cx="2571300" cy="2748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200" b="1">
                <a:solidFill>
                  <a:schemeClr val="lt1"/>
                </a:solidFill>
                <a:latin typeface="Calibri"/>
                <a:ea typeface="Calibri"/>
                <a:cs typeface="Calibri"/>
                <a:sym typeface="Calibri"/>
              </a:rPr>
              <a:t>http://sks.to/Antarctica-de</a:t>
            </a:r>
            <a:endParaRPr sz="1200">
              <a:solidFill>
                <a:schemeClr val="lt1"/>
              </a:solidFill>
              <a:latin typeface="Calibri"/>
              <a:ea typeface="Calibri"/>
              <a:cs typeface="Calibri"/>
              <a:sym typeface="Calibri"/>
            </a:endParaRPr>
          </a:p>
        </p:txBody>
      </p:sp>
      <p:sp>
        <p:nvSpPr>
          <p:cNvPr id="9" name="Shape 96">
            <a:hlinkClick r:id="rId3" action="ppaction://hlinksldjump"/>
            <a:extLst>
              <a:ext uri="{FF2B5EF4-FFF2-40B4-BE49-F238E27FC236}">
                <a16:creationId xmlns:a16="http://schemas.microsoft.com/office/drawing/2014/main" id="{9A6791B8-6377-4FAC-99DB-90FDD0455406}"/>
              </a:ext>
            </a:extLst>
          </p:cNvPr>
          <p:cNvSpPr/>
          <p:nvPr/>
        </p:nvSpPr>
        <p:spPr>
          <a:xfrm>
            <a:off x="8599200" y="4739350"/>
            <a:ext cx="408000" cy="274800"/>
          </a:xfrm>
          <a:prstGeom prst="leftArrow">
            <a:avLst>
              <a:gd name="adj1" fmla="val 50000"/>
              <a:gd name="adj2" fmla="val 50000"/>
            </a:avLst>
          </a:prstGeom>
          <a:solidFill>
            <a:srgbClr val="D9D9D9"/>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3" name="Grafik 2">
            <a:extLst>
              <a:ext uri="{FF2B5EF4-FFF2-40B4-BE49-F238E27FC236}">
                <a16:creationId xmlns:a16="http://schemas.microsoft.com/office/drawing/2014/main" id="{C20C278A-2C5D-4B1A-A063-82D3E74B3431}"/>
              </a:ext>
            </a:extLst>
          </p:cNvPr>
          <p:cNvPicPr>
            <a:picLocks noChangeAspect="1"/>
          </p:cNvPicPr>
          <p:nvPr/>
        </p:nvPicPr>
        <p:blipFill rotWithShape="1">
          <a:blip r:embed="rId4"/>
          <a:srcRect b="53255"/>
          <a:stretch/>
        </p:blipFill>
        <p:spPr>
          <a:xfrm>
            <a:off x="5181600" y="1202919"/>
            <a:ext cx="3706789" cy="2594044"/>
          </a:xfrm>
          <a:prstGeom prst="rect">
            <a:avLst/>
          </a:prstGeom>
        </p:spPr>
      </p:pic>
      <p:sp>
        <p:nvSpPr>
          <p:cNvPr id="11" name="Shape 122">
            <a:extLst>
              <a:ext uri="{FF2B5EF4-FFF2-40B4-BE49-F238E27FC236}">
                <a16:creationId xmlns:a16="http://schemas.microsoft.com/office/drawing/2014/main" id="{82E31ABB-5A27-4AD9-BC51-763811E5B757}"/>
              </a:ext>
            </a:extLst>
          </p:cNvPr>
          <p:cNvSpPr txBox="1"/>
          <p:nvPr/>
        </p:nvSpPr>
        <p:spPr>
          <a:xfrm>
            <a:off x="5092505" y="3779688"/>
            <a:ext cx="3839284" cy="542612"/>
          </a:xfrm>
          <a:prstGeom prst="rect">
            <a:avLst/>
          </a:prstGeom>
          <a:noFill/>
          <a:ln>
            <a:noFill/>
          </a:ln>
        </p:spPr>
        <p:txBody>
          <a:bodyPr spcFirstLastPara="1" wrap="square" lIns="91425" tIns="45700" rIns="91425" bIns="45700" anchor="t" anchorCtr="0">
            <a:noAutofit/>
          </a:bodyPr>
          <a:lstStyle/>
          <a:p>
            <a:pPr lvl="0" algn="r">
              <a:buSzPts val="1100"/>
            </a:pPr>
            <a:r>
              <a:rPr lang="en-US" sz="1000">
                <a:solidFill>
                  <a:schemeClr val="bg1"/>
                </a:solidFill>
                <a:latin typeface="Calibri" panose="020F0502020204030204" pitchFamily="34" charset="0"/>
                <a:cs typeface="Calibri" panose="020F0502020204030204" pitchFamily="34" charset="0"/>
              </a:rPr>
              <a:t>Abschätzungen der gesamten Änderungen des antarktischen Landeises und ungefähre Beiträge zum Meeresspiegel basierend auf einer Kombination verschiedener Messmethoden (Shepherd, 2012). </a:t>
            </a:r>
            <a:endParaRPr sz="1000">
              <a:solidFill>
                <a:schemeClr val="bg1"/>
              </a:solidFill>
              <a:latin typeface="Calibri" panose="020F0502020204030204" pitchFamily="34" charset="0"/>
              <a:ea typeface="Calibri"/>
              <a:cs typeface="Calibri" panose="020F0502020204030204" pitchFamily="34" charset="0"/>
              <a:sym typeface="Calibri"/>
            </a:endParaRPr>
          </a:p>
        </p:txBody>
      </p:sp>
      <p:pic>
        <p:nvPicPr>
          <p:cNvPr id="13" name="Grafik 12">
            <a:extLst>
              <a:ext uri="{FF2B5EF4-FFF2-40B4-BE49-F238E27FC236}">
                <a16:creationId xmlns:a16="http://schemas.microsoft.com/office/drawing/2014/main" id="{9E368F15-95CC-4A20-B5ED-226ADF1FA53D}"/>
              </a:ext>
            </a:extLst>
          </p:cNvPr>
          <p:cNvPicPr>
            <a:picLocks noChangeAspect="1"/>
          </p:cNvPicPr>
          <p:nvPr/>
        </p:nvPicPr>
        <p:blipFill>
          <a:blip r:embed="rId5"/>
          <a:stretch>
            <a:fillRect/>
          </a:stretch>
        </p:blipFill>
        <p:spPr>
          <a:xfrm>
            <a:off x="4240871" y="4603068"/>
            <a:ext cx="651513" cy="481553"/>
          </a:xfrm>
          <a:prstGeom prst="rect">
            <a:avLst/>
          </a:prstGeom>
        </p:spPr>
      </p:pic>
      <p:sp>
        <p:nvSpPr>
          <p:cNvPr id="14" name="Shape 532">
            <a:extLst>
              <a:ext uri="{FF2B5EF4-FFF2-40B4-BE49-F238E27FC236}">
                <a16:creationId xmlns:a16="http://schemas.microsoft.com/office/drawing/2014/main" id="{86096EBE-48A9-4081-A09E-776118C97F40}"/>
              </a:ext>
            </a:extLst>
          </p:cNvPr>
          <p:cNvSpPr txBox="1"/>
          <p:nvPr/>
        </p:nvSpPr>
        <p:spPr>
          <a:xfrm>
            <a:off x="-34635" y="4549628"/>
            <a:ext cx="1461655" cy="5845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de-DE" sz="1600" b="1">
                <a:solidFill>
                  <a:schemeClr val="lt1"/>
                </a:solidFill>
                <a:latin typeface="Calibri"/>
                <a:ea typeface="Calibri"/>
                <a:cs typeface="Calibri"/>
                <a:sym typeface="Calibri"/>
              </a:rPr>
              <a:t>Übermäßige</a:t>
            </a:r>
            <a:endParaRPr sz="1600" b="1">
              <a:solidFill>
                <a:schemeClr val="lt1"/>
              </a:solidFill>
              <a:latin typeface="Calibri"/>
              <a:ea typeface="Calibri"/>
              <a:cs typeface="Calibri"/>
              <a:sym typeface="Calibri"/>
            </a:endParaRPr>
          </a:p>
          <a:p>
            <a:pPr marL="0" marR="0" lvl="0" indent="0" algn="ctr" rtl="0">
              <a:spcBef>
                <a:spcPts val="0"/>
              </a:spcBef>
              <a:spcAft>
                <a:spcPts val="0"/>
              </a:spcAft>
              <a:buNone/>
            </a:pPr>
            <a:r>
              <a:rPr lang="en-US" sz="1600" b="1">
                <a:solidFill>
                  <a:schemeClr val="lt1"/>
                </a:solidFill>
                <a:latin typeface="Calibri"/>
                <a:ea typeface="Calibri"/>
                <a:cs typeface="Calibri"/>
                <a:sym typeface="Calibri"/>
              </a:rPr>
              <a:t>Vereinfachung</a:t>
            </a:r>
            <a:endParaRPr sz="1600" b="1">
              <a:solidFill>
                <a:schemeClr val="lt1"/>
              </a:solidFill>
              <a:latin typeface="Calibri"/>
              <a:ea typeface="Calibri"/>
              <a:cs typeface="Calibri"/>
              <a:sym typeface="Calibri"/>
            </a:endParaRPr>
          </a:p>
        </p:txBody>
      </p:sp>
      <p:pic>
        <p:nvPicPr>
          <p:cNvPr id="15" name="Shape 533" descr="oversimplification-fmf.png">
            <a:extLst>
              <a:ext uri="{FF2B5EF4-FFF2-40B4-BE49-F238E27FC236}">
                <a16:creationId xmlns:a16="http://schemas.microsoft.com/office/drawing/2014/main" id="{F4B1CF72-377B-4044-8E3C-EEA0274BD6DC}"/>
              </a:ext>
            </a:extLst>
          </p:cNvPr>
          <p:cNvPicPr preferRelativeResize="0"/>
          <p:nvPr/>
        </p:nvPicPr>
        <p:blipFill rotWithShape="1">
          <a:blip r:embed="rId6">
            <a:alphaModFix/>
          </a:blip>
          <a:srcRect t="367" b="367"/>
          <a:stretch/>
        </p:blipFill>
        <p:spPr>
          <a:xfrm>
            <a:off x="301178" y="3744876"/>
            <a:ext cx="810608" cy="804661"/>
          </a:xfrm>
          <a:prstGeom prst="rect">
            <a:avLst/>
          </a:prstGeom>
          <a:noFill/>
          <a:ln>
            <a:noFill/>
          </a:ln>
        </p:spPr>
      </p:pic>
      <p:pic>
        <p:nvPicPr>
          <p:cNvPr id="16" name="Shape 534">
            <a:extLst>
              <a:ext uri="{FF2B5EF4-FFF2-40B4-BE49-F238E27FC236}">
                <a16:creationId xmlns:a16="http://schemas.microsoft.com/office/drawing/2014/main" id="{B40362A0-6085-4FCA-AED4-EE0ADA4DA5AB}"/>
              </a:ext>
            </a:extLst>
          </p:cNvPr>
          <p:cNvPicPr preferRelativeResize="0"/>
          <p:nvPr/>
        </p:nvPicPr>
        <p:blipFill rotWithShape="1">
          <a:blip r:embed="rId7">
            <a:alphaModFix/>
          </a:blip>
          <a:srcRect/>
          <a:stretch/>
        </p:blipFill>
        <p:spPr>
          <a:xfrm>
            <a:off x="301178" y="2835693"/>
            <a:ext cx="786255" cy="779940"/>
          </a:xfrm>
          <a:prstGeom prst="rect">
            <a:avLst/>
          </a:prstGeom>
          <a:noFill/>
          <a:ln>
            <a:noFill/>
          </a:ln>
        </p:spPr>
      </p:pic>
      <p:sp>
        <p:nvSpPr>
          <p:cNvPr id="17" name="Textfeld 16">
            <a:extLst>
              <a:ext uri="{FF2B5EF4-FFF2-40B4-BE49-F238E27FC236}">
                <a16:creationId xmlns:a16="http://schemas.microsoft.com/office/drawing/2014/main" id="{9146BC46-6305-4E76-A2B4-DBD76D377421}"/>
              </a:ext>
            </a:extLst>
          </p:cNvPr>
          <p:cNvSpPr txBox="1"/>
          <p:nvPr/>
        </p:nvSpPr>
        <p:spPr>
          <a:xfrm flipH="1">
            <a:off x="239150" y="70340"/>
            <a:ext cx="8676249" cy="461665"/>
          </a:xfrm>
          <a:prstGeom prst="rect">
            <a:avLst/>
          </a:prstGeom>
          <a:noFill/>
        </p:spPr>
        <p:txBody>
          <a:bodyPr wrap="square" rtlCol="0">
            <a:spAutoFit/>
          </a:bodyPr>
          <a:lstStyle/>
          <a:p>
            <a:pPr lvl="0" algn="ctr"/>
            <a:r>
              <a:rPr lang="en-US" sz="2400">
                <a:solidFill>
                  <a:schemeClr val="bg1"/>
                </a:solidFill>
              </a:rPr>
              <a:t>Die globale Erwärmung findet statt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Sense101x">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3359</Words>
  <Application>Microsoft Office PowerPoint</Application>
  <PresentationFormat>Bildschirmpräsentation (16:9)</PresentationFormat>
  <Paragraphs>449</Paragraphs>
  <Slides>42</Slides>
  <Notes>40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42</vt:i4>
      </vt:variant>
    </vt:vector>
  </HeadingPairs>
  <TitlesOfParts>
    <vt:vector size="46" baseType="lpstr">
      <vt:lpstr>Calibri</vt:lpstr>
      <vt:lpstr>Century Gothic</vt:lpstr>
      <vt:lpstr>Arial</vt:lpstr>
      <vt:lpstr>Sense101x</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Bärbel Winkler</dc:creator>
  <cp:lastModifiedBy>Bärbel Winkler</cp:lastModifiedBy>
  <cp:revision>118</cp:revision>
  <dcterms:modified xsi:type="dcterms:W3CDTF">2018-05-20T12:55:55Z</dcterms:modified>
</cp:coreProperties>
</file>