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3" r:id="rId2"/>
    <p:sldMasterId id="2147483685" r:id="rId3"/>
  </p:sldMasterIdLst>
  <p:notesMasterIdLst>
    <p:notesMasterId r:id="rId46"/>
  </p:notesMasterIdLst>
  <p:handoutMasterIdLst>
    <p:handoutMasterId r:id="rId47"/>
  </p:handoutMasterIdLst>
  <p:sldIdLst>
    <p:sldId id="449" r:id="rId4"/>
    <p:sldId id="650" r:id="rId5"/>
    <p:sldId id="675" r:id="rId6"/>
    <p:sldId id="664" r:id="rId7"/>
    <p:sldId id="648" r:id="rId8"/>
    <p:sldId id="649" r:id="rId9"/>
    <p:sldId id="587" r:id="rId10"/>
    <p:sldId id="593" r:id="rId11"/>
    <p:sldId id="594" r:id="rId12"/>
    <p:sldId id="595" r:id="rId13"/>
    <p:sldId id="596" r:id="rId14"/>
    <p:sldId id="592" r:id="rId15"/>
    <p:sldId id="603" r:id="rId16"/>
    <p:sldId id="623" r:id="rId17"/>
    <p:sldId id="625" r:id="rId18"/>
    <p:sldId id="558" r:id="rId19"/>
    <p:sldId id="606" r:id="rId20"/>
    <p:sldId id="665" r:id="rId21"/>
    <p:sldId id="663" r:id="rId22"/>
    <p:sldId id="639" r:id="rId23"/>
    <p:sldId id="607" r:id="rId24"/>
    <p:sldId id="640" r:id="rId25"/>
    <p:sldId id="641" r:id="rId26"/>
    <p:sldId id="608" r:id="rId27"/>
    <p:sldId id="622" r:id="rId28"/>
    <p:sldId id="670" r:id="rId29"/>
    <p:sldId id="666" r:id="rId30"/>
    <p:sldId id="667" r:id="rId31"/>
    <p:sldId id="668" r:id="rId32"/>
    <p:sldId id="669" r:id="rId33"/>
    <p:sldId id="672" r:id="rId34"/>
    <p:sldId id="661" r:id="rId35"/>
    <p:sldId id="657" r:id="rId36"/>
    <p:sldId id="659" r:id="rId37"/>
    <p:sldId id="655" r:id="rId38"/>
    <p:sldId id="660" r:id="rId39"/>
    <p:sldId id="633" r:id="rId40"/>
    <p:sldId id="634" r:id="rId41"/>
    <p:sldId id="673" r:id="rId42"/>
    <p:sldId id="658" r:id="rId43"/>
    <p:sldId id="636" r:id="rId44"/>
    <p:sldId id="680" r:id="rId4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376A"/>
    <a:srgbClr val="544931"/>
    <a:srgbClr val="FFFCD1"/>
    <a:srgbClr val="37FCD1"/>
    <a:srgbClr val="007E91"/>
    <a:srgbClr val="B80404"/>
    <a:srgbClr val="540404"/>
    <a:srgbClr val="AD6E00"/>
    <a:srgbClr val="663300"/>
    <a:srgbClr val="3132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6" autoAdjust="0"/>
    <p:restoredTop sz="95833" autoAdjust="0"/>
  </p:normalViewPr>
  <p:slideViewPr>
    <p:cSldViewPr snapToGrid="0" snapToObjects="1">
      <p:cViewPr>
        <p:scale>
          <a:sx n="130" d="100"/>
          <a:sy n="130" d="100"/>
        </p:scale>
        <p:origin x="1016" y="39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13" d="100"/>
          <a:sy n="113" d="100"/>
        </p:scale>
        <p:origin x="-430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5A8F5B-0E43-FC40-8A2C-D5C38FC0DE05}" type="datetimeFigureOut">
              <a:rPr lang="en-US" smtClean="0"/>
              <a:t>3/19/17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4701CC-4D6A-8E45-9EA3-0C11A33B399E}" type="slidenum">
              <a:rPr lang="en-US" smtClean="0"/>
              <a:t>‹#›</a:t>
            </a:fld>
            <a:endParaRPr lang="en-US"/>
          </a:p>
        </p:txBody>
      </p:sp>
    </p:spTree>
    <p:extLst>
      <p:ext uri="{BB962C8B-B14F-4D97-AF65-F5344CB8AC3E}">
        <p14:creationId xmlns:p14="http://schemas.microsoft.com/office/powerpoint/2010/main" val="1621922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40759-134B-D345-90AE-5826A0D88BD1}" type="datetimeFigureOut">
              <a:rPr lang="en-US" smtClean="0"/>
              <a:t>3/19/17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04CDD8-AEF3-974C-B2AB-BE58CAD21EB6}" type="slidenum">
              <a:rPr lang="en-US" smtClean="0"/>
              <a:t>‹#›</a:t>
            </a:fld>
            <a:endParaRPr lang="en-US"/>
          </a:p>
        </p:txBody>
      </p:sp>
    </p:spTree>
    <p:extLst>
      <p:ext uri="{BB962C8B-B14F-4D97-AF65-F5344CB8AC3E}">
        <p14:creationId xmlns:p14="http://schemas.microsoft.com/office/powerpoint/2010/main" val="40573878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04CDD8-AEF3-974C-B2AB-BE58CAD21EB6}" type="slidenum">
              <a:rPr lang="en-US" smtClean="0"/>
              <a:t>1</a:t>
            </a:fld>
            <a:endParaRPr lang="en-US"/>
          </a:p>
        </p:txBody>
      </p:sp>
    </p:spTree>
    <p:extLst>
      <p:ext uri="{BB962C8B-B14F-4D97-AF65-F5344CB8AC3E}">
        <p14:creationId xmlns:p14="http://schemas.microsoft.com/office/powerpoint/2010/main" val="1056070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baseline="0" dirty="0" smtClean="0"/>
              <a:t>number of factors drive people’s attitudes towards climate change. A meta-analysis by the University of Queensland looked at nearly 200 (196) studies and surveys on climate beliefs and </a:t>
            </a:r>
            <a:r>
              <a:rPr lang="en-US" baseline="0" dirty="0" err="1" smtClean="0"/>
              <a:t>summarised</a:t>
            </a:r>
            <a:r>
              <a:rPr lang="en-US" baseline="0" dirty="0" smtClean="0"/>
              <a:t> the results. They found that across these studies, the biggest driver of belief in climate change was not gender, age, income or even education level. The biggest driver of climate attitudes is who you vote for. Political affiliation is by far the strongest predictor of climate change beliefs. Now this seems like a strange outcome. What does voting </a:t>
            </a:r>
            <a:r>
              <a:rPr lang="en-US" baseline="0" dirty="0" err="1" smtClean="0"/>
              <a:t>Labour</a:t>
            </a:r>
            <a:r>
              <a:rPr lang="en-US" baseline="0" dirty="0" smtClean="0"/>
              <a:t> or Liberal have to do with your views on the greenhouse effect?</a:t>
            </a:r>
            <a:endParaRPr lang="en-US" dirty="0"/>
          </a:p>
        </p:txBody>
      </p:sp>
      <p:sp>
        <p:nvSpPr>
          <p:cNvPr id="4" name="Slide Number Placeholder 3"/>
          <p:cNvSpPr>
            <a:spLocks noGrp="1"/>
          </p:cNvSpPr>
          <p:nvPr>
            <p:ph type="sldNum" sz="quarter" idx="10"/>
          </p:nvPr>
        </p:nvSpPr>
        <p:spPr/>
        <p:txBody>
          <a:bodyPr/>
          <a:lstStyle/>
          <a:p>
            <a:fld id="{7504CDD8-AEF3-974C-B2AB-BE58CAD21EB6}" type="slidenum">
              <a:rPr lang="en-US" smtClean="0"/>
              <a:t>13</a:t>
            </a:fld>
            <a:endParaRPr lang="en-US"/>
          </a:p>
        </p:txBody>
      </p:sp>
    </p:spTree>
    <p:extLst>
      <p:ext uri="{BB962C8B-B14F-4D97-AF65-F5344CB8AC3E}">
        <p14:creationId xmlns:p14="http://schemas.microsoft.com/office/powerpoint/2010/main" val="1068008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04CDD8-AEF3-974C-B2AB-BE58CAD21EB6}" type="slidenum">
              <a:rPr lang="en-US" smtClean="0"/>
              <a:t>16</a:t>
            </a:fld>
            <a:endParaRPr lang="en-US"/>
          </a:p>
        </p:txBody>
      </p:sp>
    </p:spTree>
    <p:extLst>
      <p:ext uri="{BB962C8B-B14F-4D97-AF65-F5344CB8AC3E}">
        <p14:creationId xmlns:p14="http://schemas.microsoft.com/office/powerpoint/2010/main" val="286410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Typically,</a:t>
            </a:r>
            <a:r>
              <a:rPr lang="en-US" baseline="0" dirty="0" smtClean="0"/>
              <a:t> our science communication is just the green section of this slide – explaining the facts. But understanding the facts doesn’t necessarily protect people when they encounter a myth that conflicts with the facts – the two conflicting messages can cancel each other out. To help people develop immunity to misinformation, when we explain the facts, we also need to explain how the facts might get distorted. Then when people encounter a myth, they can reconcile the facts with the myth.</a:t>
            </a:r>
            <a:endParaRPr lang="en-US" dirty="0"/>
          </a:p>
        </p:txBody>
      </p:sp>
      <p:sp>
        <p:nvSpPr>
          <p:cNvPr id="4" name="Slide Number Placeholder 3"/>
          <p:cNvSpPr>
            <a:spLocks noGrp="1"/>
          </p:cNvSpPr>
          <p:nvPr>
            <p:ph type="sldNum" sz="quarter" idx="10"/>
          </p:nvPr>
        </p:nvSpPr>
        <p:spPr/>
        <p:txBody>
          <a:bodyPr/>
          <a:lstStyle/>
          <a:p>
            <a:fld id="{7504CDD8-AEF3-974C-B2AB-BE58CAD21EB6}" type="slidenum">
              <a:rPr lang="en-US" smtClean="0"/>
              <a:t>25</a:t>
            </a:fld>
            <a:endParaRPr lang="en-US"/>
          </a:p>
        </p:txBody>
      </p:sp>
    </p:spTree>
    <p:extLst>
      <p:ext uri="{BB962C8B-B14F-4D97-AF65-F5344CB8AC3E}">
        <p14:creationId xmlns:p14="http://schemas.microsoft.com/office/powerpoint/2010/main" val="429700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504CDD8-AEF3-974C-B2AB-BE58CAD21EB6}" type="slidenum">
              <a:rPr lang="en-US" smtClean="0"/>
              <a:t>38</a:t>
            </a:fld>
            <a:endParaRPr lang="en-US"/>
          </a:p>
        </p:txBody>
      </p:sp>
    </p:spTree>
    <p:extLst>
      <p:ext uri="{BB962C8B-B14F-4D97-AF65-F5344CB8AC3E}">
        <p14:creationId xmlns:p14="http://schemas.microsoft.com/office/powerpoint/2010/main" val="1860518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Typically,</a:t>
            </a:r>
            <a:r>
              <a:rPr lang="en-US" baseline="0" dirty="0" smtClean="0"/>
              <a:t> our science communication is just the green section of this slide – explaining the facts. But understanding the facts doesn’t necessarily protect people when they encounter a myth that conflicts with the facts – the two conflicting messages can cancel each other out. To help people develop immunity to misinformation, when we explain the facts, we also need to explain how the facts might get distorted. Then when people encounter a myth, they can reconcile the facts with the myth.</a:t>
            </a:r>
            <a:endParaRPr lang="en-US" dirty="0"/>
          </a:p>
        </p:txBody>
      </p:sp>
      <p:sp>
        <p:nvSpPr>
          <p:cNvPr id="4" name="Slide Number Placeholder 3"/>
          <p:cNvSpPr>
            <a:spLocks noGrp="1"/>
          </p:cNvSpPr>
          <p:nvPr>
            <p:ph type="sldNum" sz="quarter" idx="10"/>
          </p:nvPr>
        </p:nvSpPr>
        <p:spPr/>
        <p:txBody>
          <a:bodyPr/>
          <a:lstStyle/>
          <a:p>
            <a:fld id="{7504CDD8-AEF3-974C-B2AB-BE58CAD21EB6}" type="slidenum">
              <a:rPr lang="en-US" smtClean="0"/>
              <a:t>39</a:t>
            </a:fld>
            <a:endParaRPr lang="en-US"/>
          </a:p>
        </p:txBody>
      </p:sp>
    </p:spTree>
    <p:extLst>
      <p:ext uri="{BB962C8B-B14F-4D97-AF65-F5344CB8AC3E}">
        <p14:creationId xmlns:p14="http://schemas.microsoft.com/office/powerpoint/2010/main" val="1381484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emf"/><Relationship Id="rId3" Type="http://schemas.openxmlformats.org/officeDocument/2006/relationships/image" Target="../media/image7.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Screen Title">
    <p:spTree>
      <p:nvGrpSpPr>
        <p:cNvPr id="1" name=""/>
        <p:cNvGrpSpPr/>
        <p:nvPr/>
      </p:nvGrpSpPr>
      <p:grpSpPr>
        <a:xfrm>
          <a:off x="0" y="0"/>
          <a:ext cx="0" cy="0"/>
          <a:chOff x="0" y="0"/>
          <a:chExt cx="0" cy="0"/>
        </a:xfrm>
      </p:grpSpPr>
      <p:pic>
        <p:nvPicPr>
          <p:cNvPr id="7" name="Picture 6" descr="Title Screen.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 Placeholder 3"/>
          <p:cNvSpPr>
            <a:spLocks noGrp="1"/>
          </p:cNvSpPr>
          <p:nvPr>
            <p:ph type="body" sz="quarter" idx="10" hasCustomPrompt="1"/>
          </p:nvPr>
        </p:nvSpPr>
        <p:spPr>
          <a:xfrm>
            <a:off x="963613" y="2998796"/>
            <a:ext cx="7216775" cy="347662"/>
          </a:xfrm>
        </p:spPr>
        <p:txBody>
          <a:bodyPr>
            <a:noAutofit/>
          </a:bodyPr>
          <a:lstStyle>
            <a:lvl1pPr marL="0" indent="0" algn="ctr">
              <a:buNone/>
              <a:defRPr sz="1600" b="0" i="0" baseline="0">
                <a:solidFill>
                  <a:srgbClr val="FFFFFF"/>
                </a:solidFill>
                <a:latin typeface="Century Gothic"/>
                <a:cs typeface="Century Gothic"/>
              </a:defRPr>
            </a:lvl1pPr>
          </a:lstStyle>
          <a:p>
            <a:pPr lvl="0"/>
            <a:r>
              <a:rPr lang="en-US" dirty="0" smtClean="0"/>
              <a:t>Presentation Title</a:t>
            </a:r>
            <a:endParaRPr lang="en-US" dirty="0"/>
          </a:p>
        </p:txBody>
      </p:sp>
    </p:spTree>
    <p:extLst>
      <p:ext uri="{BB962C8B-B14F-4D97-AF65-F5344CB8AC3E}">
        <p14:creationId xmlns:p14="http://schemas.microsoft.com/office/powerpoint/2010/main" val="292892978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yle Guide - Fonts">
    <p:spTree>
      <p:nvGrpSpPr>
        <p:cNvPr id="1" name=""/>
        <p:cNvGrpSpPr/>
        <p:nvPr/>
      </p:nvGrpSpPr>
      <p:grpSpPr>
        <a:xfrm>
          <a:off x="0" y="0"/>
          <a:ext cx="0" cy="0"/>
          <a:chOff x="0" y="0"/>
          <a:chExt cx="0" cy="0"/>
        </a:xfrm>
      </p:grpSpPr>
      <p:sp>
        <p:nvSpPr>
          <p:cNvPr id="6" name="TextBox 5"/>
          <p:cNvSpPr txBox="1"/>
          <p:nvPr userDrawn="1"/>
        </p:nvSpPr>
        <p:spPr>
          <a:xfrm>
            <a:off x="164521" y="361812"/>
            <a:ext cx="8661967" cy="461665"/>
          </a:xfrm>
          <a:prstGeom prst="rect">
            <a:avLst/>
          </a:prstGeom>
          <a:noFill/>
        </p:spPr>
        <p:txBody>
          <a:bodyPr wrap="square" rtlCol="0">
            <a:spAutoFit/>
          </a:bodyPr>
          <a:lstStyle/>
          <a:p>
            <a:pPr algn="ctr"/>
            <a:r>
              <a:rPr lang="en-US" sz="2400" b="1" dirty="0">
                <a:latin typeface="Cambria"/>
                <a:cs typeface="Cambria"/>
              </a:rPr>
              <a:t>Style </a:t>
            </a:r>
            <a:r>
              <a:rPr lang="en-US" sz="2400" b="1" dirty="0" smtClean="0">
                <a:latin typeface="Cambria"/>
                <a:cs typeface="Cambria"/>
              </a:rPr>
              <a:t>Guidelines – Fonts</a:t>
            </a:r>
            <a:endParaRPr lang="en-US" sz="2400" b="1" dirty="0">
              <a:latin typeface="Cambria"/>
              <a:cs typeface="Cambria"/>
            </a:endParaRPr>
          </a:p>
        </p:txBody>
      </p:sp>
      <p:sp>
        <p:nvSpPr>
          <p:cNvPr id="7" name="Rectangle 6"/>
          <p:cNvSpPr/>
          <p:nvPr userDrawn="1"/>
        </p:nvSpPr>
        <p:spPr>
          <a:xfrm>
            <a:off x="941555" y="3977398"/>
            <a:ext cx="7260890" cy="461665"/>
          </a:xfrm>
          <a:prstGeom prst="rect">
            <a:avLst/>
          </a:prstGeom>
        </p:spPr>
        <p:txBody>
          <a:bodyPr wrap="square">
            <a:spAutoFit/>
          </a:bodyPr>
          <a:lstStyle/>
          <a:p>
            <a:pPr algn="ctr"/>
            <a:r>
              <a:rPr lang="en-US" sz="1200" dirty="0">
                <a:latin typeface="Calibri"/>
                <a:cs typeface="Calibri"/>
              </a:rPr>
              <a:t>Fonts and colours have been selected to keep a consistent theme through out presentations</a:t>
            </a:r>
            <a:r>
              <a:rPr lang="en-US" sz="1200" dirty="0" smtClean="0">
                <a:latin typeface="Calibri"/>
                <a:cs typeface="Calibri"/>
              </a:rPr>
              <a:t>. To ensure the correct fonts are installed on your computer check that the fonts above look the same as the fonts above them.</a:t>
            </a:r>
            <a:endParaRPr lang="en-AU" sz="1200" dirty="0">
              <a:latin typeface="Calibri"/>
              <a:cs typeface="Calibri"/>
            </a:endParaRPr>
          </a:p>
        </p:txBody>
      </p:sp>
      <p:sp>
        <p:nvSpPr>
          <p:cNvPr id="8" name="Rectangle 7"/>
          <p:cNvSpPr/>
          <p:nvPr userDrawn="1"/>
        </p:nvSpPr>
        <p:spPr>
          <a:xfrm>
            <a:off x="2941951" y="2564517"/>
            <a:ext cx="1561752" cy="707886"/>
          </a:xfrm>
          <a:prstGeom prst="rect">
            <a:avLst/>
          </a:prstGeom>
        </p:spPr>
        <p:txBody>
          <a:bodyPr wrap="square">
            <a:spAutoFit/>
          </a:bodyPr>
          <a:lstStyle/>
          <a:p>
            <a:pPr algn="r"/>
            <a:endParaRPr lang="en-AU" sz="4000" dirty="0">
              <a:latin typeface="Calibri"/>
              <a:cs typeface="Calibri"/>
            </a:endParaRPr>
          </a:p>
        </p:txBody>
      </p:sp>
      <p:sp>
        <p:nvSpPr>
          <p:cNvPr id="9" name="Rectangle 8"/>
          <p:cNvSpPr/>
          <p:nvPr userDrawn="1"/>
        </p:nvSpPr>
        <p:spPr>
          <a:xfrm>
            <a:off x="1343888" y="1517935"/>
            <a:ext cx="3228111" cy="276999"/>
          </a:xfrm>
          <a:prstGeom prst="rect">
            <a:avLst/>
          </a:prstGeom>
        </p:spPr>
        <p:txBody>
          <a:bodyPr wrap="square">
            <a:spAutoFit/>
          </a:bodyPr>
          <a:lstStyle/>
          <a:p>
            <a:pPr algn="ctr"/>
            <a:r>
              <a:rPr lang="en-US" sz="1200" b="1" dirty="0" smtClean="0">
                <a:latin typeface="Calibri"/>
                <a:cs typeface="Calibri"/>
              </a:rPr>
              <a:t>Titles</a:t>
            </a:r>
            <a:endParaRPr lang="en-AU" sz="1200" b="1" dirty="0">
              <a:latin typeface="Calibri"/>
              <a:cs typeface="Calibri"/>
            </a:endParaRPr>
          </a:p>
        </p:txBody>
      </p:sp>
      <p:sp>
        <p:nvSpPr>
          <p:cNvPr id="10" name="Rectangle 9"/>
          <p:cNvSpPr/>
          <p:nvPr userDrawn="1"/>
        </p:nvSpPr>
        <p:spPr>
          <a:xfrm>
            <a:off x="4571999" y="1515125"/>
            <a:ext cx="3213516" cy="276999"/>
          </a:xfrm>
          <a:prstGeom prst="rect">
            <a:avLst/>
          </a:prstGeom>
        </p:spPr>
        <p:txBody>
          <a:bodyPr wrap="square">
            <a:spAutoFit/>
          </a:bodyPr>
          <a:lstStyle/>
          <a:p>
            <a:pPr algn="ctr"/>
            <a:r>
              <a:rPr lang="en-US" sz="1200" b="1" dirty="0" smtClean="0">
                <a:latin typeface="Calibri"/>
                <a:cs typeface="Calibri"/>
              </a:rPr>
              <a:t>Body text</a:t>
            </a:r>
            <a:endParaRPr lang="en-AU" sz="1200" b="1" dirty="0">
              <a:latin typeface="Calibri"/>
              <a:cs typeface="Calibri"/>
            </a:endParaRPr>
          </a:p>
        </p:txBody>
      </p:sp>
      <p:grpSp>
        <p:nvGrpSpPr>
          <p:cNvPr id="11" name="Group 10"/>
          <p:cNvGrpSpPr/>
          <p:nvPr userDrawn="1"/>
        </p:nvGrpSpPr>
        <p:grpSpPr>
          <a:xfrm>
            <a:off x="1351186" y="1554541"/>
            <a:ext cx="6441628" cy="1753377"/>
            <a:chOff x="1539038" y="1246686"/>
            <a:chExt cx="6441628" cy="1897575"/>
          </a:xfrm>
        </p:grpSpPr>
        <p:cxnSp>
          <p:nvCxnSpPr>
            <p:cNvPr id="12" name="Straight Connector 11"/>
            <p:cNvCxnSpPr/>
            <p:nvPr/>
          </p:nvCxnSpPr>
          <p:spPr>
            <a:xfrm>
              <a:off x="4767150" y="1246686"/>
              <a:ext cx="1" cy="1894765"/>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7980666" y="1246686"/>
              <a:ext cx="0" cy="189617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H="1">
              <a:off x="1539038" y="1246686"/>
              <a:ext cx="1" cy="1897575"/>
            </a:xfrm>
            <a:prstGeom prst="line">
              <a:avLst/>
            </a:prstGeom>
          </p:spPr>
          <p:style>
            <a:lnRef idx="1">
              <a:schemeClr val="dk1"/>
            </a:lnRef>
            <a:fillRef idx="0">
              <a:schemeClr val="dk1"/>
            </a:fillRef>
            <a:effectRef idx="0">
              <a:schemeClr val="dk1"/>
            </a:effectRef>
            <a:fontRef idx="minor">
              <a:schemeClr val="tx1"/>
            </a:fontRef>
          </p:style>
        </p:cxnSp>
      </p:grpSp>
      <p:sp>
        <p:nvSpPr>
          <p:cNvPr id="15" name="Rectangle 14"/>
          <p:cNvSpPr/>
          <p:nvPr userDrawn="1"/>
        </p:nvSpPr>
        <p:spPr>
          <a:xfrm>
            <a:off x="1343888" y="2434491"/>
            <a:ext cx="3228111" cy="523220"/>
          </a:xfrm>
          <a:prstGeom prst="rect">
            <a:avLst/>
          </a:prstGeom>
        </p:spPr>
        <p:txBody>
          <a:bodyPr wrap="square">
            <a:spAutoFit/>
          </a:bodyPr>
          <a:lstStyle/>
          <a:p>
            <a:pPr algn="ctr"/>
            <a:r>
              <a:rPr lang="en-US" sz="2800" b="1" dirty="0" smtClean="0">
                <a:latin typeface="Century Gothic"/>
                <a:cs typeface="Century Gothic"/>
              </a:rPr>
              <a:t>Century Gothic</a:t>
            </a:r>
            <a:endParaRPr lang="en-AU" sz="2800" b="1" dirty="0">
              <a:latin typeface="Century Gothic"/>
              <a:cs typeface="Century Gothic"/>
            </a:endParaRPr>
          </a:p>
        </p:txBody>
      </p:sp>
      <p:sp>
        <p:nvSpPr>
          <p:cNvPr id="19" name="Rectangle 18"/>
          <p:cNvSpPr/>
          <p:nvPr userDrawn="1"/>
        </p:nvSpPr>
        <p:spPr>
          <a:xfrm>
            <a:off x="4579299" y="2434491"/>
            <a:ext cx="3228111" cy="523220"/>
          </a:xfrm>
          <a:prstGeom prst="rect">
            <a:avLst/>
          </a:prstGeom>
        </p:spPr>
        <p:txBody>
          <a:bodyPr wrap="square">
            <a:spAutoFit/>
          </a:bodyPr>
          <a:lstStyle/>
          <a:p>
            <a:pPr algn="ctr"/>
            <a:r>
              <a:rPr lang="en-US" sz="2800" dirty="0" smtClean="0">
                <a:latin typeface="Century Gothic"/>
                <a:cs typeface="Century Gothic"/>
              </a:rPr>
              <a:t>Century Gothic</a:t>
            </a:r>
            <a:endParaRPr lang="en-AU" sz="2800" dirty="0">
              <a:latin typeface="Century Gothic"/>
              <a:cs typeface="Century Gothic"/>
            </a:endParaRPr>
          </a:p>
        </p:txBody>
      </p:sp>
      <p:pic>
        <p:nvPicPr>
          <p:cNvPr id="2" name="Picture 1" descr="century-gothic-bold.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68150" y="2093141"/>
            <a:ext cx="2571355" cy="334485"/>
          </a:xfrm>
          <a:prstGeom prst="rect">
            <a:avLst/>
          </a:prstGeom>
        </p:spPr>
      </p:pic>
      <p:pic>
        <p:nvPicPr>
          <p:cNvPr id="4" name="Picture 3" descr="century-gothic-regular.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91394" y="2099491"/>
            <a:ext cx="2601753" cy="334485"/>
          </a:xfrm>
          <a:prstGeom prst="rect">
            <a:avLst/>
          </a:prstGeom>
        </p:spPr>
      </p:pic>
    </p:spTree>
    <p:extLst>
      <p:ext uri="{BB962C8B-B14F-4D97-AF65-F5344CB8AC3E}">
        <p14:creationId xmlns:p14="http://schemas.microsoft.com/office/powerpoint/2010/main" val="765911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yle Guide - Colours">
    <p:spTree>
      <p:nvGrpSpPr>
        <p:cNvPr id="1" name=""/>
        <p:cNvGrpSpPr/>
        <p:nvPr/>
      </p:nvGrpSpPr>
      <p:grpSpPr>
        <a:xfrm>
          <a:off x="0" y="0"/>
          <a:ext cx="0" cy="0"/>
          <a:chOff x="0" y="0"/>
          <a:chExt cx="0" cy="0"/>
        </a:xfrm>
      </p:grpSpPr>
      <p:sp>
        <p:nvSpPr>
          <p:cNvPr id="6" name="TextBox 5"/>
          <p:cNvSpPr txBox="1"/>
          <p:nvPr userDrawn="1"/>
        </p:nvSpPr>
        <p:spPr>
          <a:xfrm>
            <a:off x="164521" y="361812"/>
            <a:ext cx="8661967" cy="461665"/>
          </a:xfrm>
          <a:prstGeom prst="rect">
            <a:avLst/>
          </a:prstGeom>
          <a:noFill/>
        </p:spPr>
        <p:txBody>
          <a:bodyPr wrap="square" rtlCol="0">
            <a:spAutoFit/>
          </a:bodyPr>
          <a:lstStyle/>
          <a:p>
            <a:pPr algn="ctr"/>
            <a:r>
              <a:rPr lang="en-US" sz="2400" b="1" dirty="0">
                <a:latin typeface="Cambria"/>
                <a:cs typeface="Cambria"/>
              </a:rPr>
              <a:t>Style </a:t>
            </a:r>
            <a:r>
              <a:rPr lang="en-US" sz="2400" b="1" dirty="0" smtClean="0">
                <a:latin typeface="Cambria"/>
                <a:cs typeface="Cambria"/>
              </a:rPr>
              <a:t>Guidelines – Colours</a:t>
            </a:r>
            <a:endParaRPr lang="en-US" sz="2400" b="1" dirty="0">
              <a:latin typeface="Cambria"/>
              <a:cs typeface="Cambria"/>
            </a:endParaRPr>
          </a:p>
        </p:txBody>
      </p:sp>
      <p:grpSp>
        <p:nvGrpSpPr>
          <p:cNvPr id="7" name="Group 6"/>
          <p:cNvGrpSpPr/>
          <p:nvPr userDrawn="1"/>
        </p:nvGrpSpPr>
        <p:grpSpPr>
          <a:xfrm>
            <a:off x="5868339" y="1115951"/>
            <a:ext cx="2087326" cy="1746528"/>
            <a:chOff x="5919046" y="3266008"/>
            <a:chExt cx="2087326" cy="1746528"/>
          </a:xfrm>
        </p:grpSpPr>
        <p:sp>
          <p:nvSpPr>
            <p:cNvPr id="8" name="Rectangle 7"/>
            <p:cNvSpPr/>
            <p:nvPr/>
          </p:nvSpPr>
          <p:spPr>
            <a:xfrm>
              <a:off x="6015629" y="4367034"/>
              <a:ext cx="628171" cy="628171"/>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9" name="Rectangle 8"/>
            <p:cNvSpPr/>
            <p:nvPr/>
          </p:nvSpPr>
          <p:spPr>
            <a:xfrm>
              <a:off x="6680293" y="4366205"/>
              <a:ext cx="753813" cy="646331"/>
            </a:xfrm>
            <a:prstGeom prst="rect">
              <a:avLst/>
            </a:prstGeom>
          </p:spPr>
          <p:txBody>
            <a:bodyPr wrap="square">
              <a:spAutoFit/>
            </a:bodyPr>
            <a:lstStyle/>
            <a:p>
              <a:r>
                <a:rPr lang="en-US" sz="1200" dirty="0">
                  <a:latin typeface="Calibri"/>
                  <a:cs typeface="Calibri"/>
                </a:rPr>
                <a:t>R</a:t>
              </a:r>
              <a:r>
                <a:rPr lang="en-US" sz="1200" dirty="0" smtClean="0">
                  <a:latin typeface="Calibri"/>
                  <a:cs typeface="Calibri"/>
                </a:rPr>
                <a:t>:0</a:t>
              </a:r>
            </a:p>
            <a:p>
              <a:r>
                <a:rPr lang="en-US" sz="1200" dirty="0" smtClean="0">
                  <a:latin typeface="Calibri"/>
                  <a:cs typeface="Calibri"/>
                </a:rPr>
                <a:t>G:0</a:t>
              </a:r>
            </a:p>
            <a:p>
              <a:r>
                <a:rPr lang="en-US" sz="1200" dirty="0" smtClean="0">
                  <a:latin typeface="Calibri"/>
                  <a:cs typeface="Calibri"/>
                </a:rPr>
                <a:t>B:0</a:t>
              </a:r>
              <a:endParaRPr lang="en-AU" sz="1200" dirty="0">
                <a:latin typeface="Calibri"/>
                <a:cs typeface="Calibri"/>
              </a:endParaRPr>
            </a:p>
          </p:txBody>
        </p:sp>
        <p:sp>
          <p:nvSpPr>
            <p:cNvPr id="10" name="Rectangle 9"/>
            <p:cNvSpPr/>
            <p:nvPr/>
          </p:nvSpPr>
          <p:spPr>
            <a:xfrm>
              <a:off x="5923610" y="3547220"/>
              <a:ext cx="2026224" cy="646331"/>
            </a:xfrm>
            <a:prstGeom prst="rect">
              <a:avLst/>
            </a:prstGeom>
          </p:spPr>
          <p:txBody>
            <a:bodyPr wrap="square">
              <a:spAutoFit/>
            </a:bodyPr>
            <a:lstStyle/>
            <a:p>
              <a:r>
                <a:rPr lang="en-US" sz="1200" dirty="0" smtClean="0">
                  <a:cs typeface="Calibri"/>
                </a:rPr>
                <a:t>Avoid </a:t>
              </a:r>
              <a:r>
                <a:rPr lang="en-US" sz="1200" dirty="0">
                  <a:cs typeface="Calibri"/>
                </a:rPr>
                <a:t>using </a:t>
              </a:r>
              <a:r>
                <a:rPr lang="en-US" sz="1200" dirty="0" smtClean="0">
                  <a:latin typeface="Calibri"/>
                  <a:cs typeface="Calibri"/>
                </a:rPr>
                <a:t>pure black. Black becomes transparent when its recorded in the studio. </a:t>
              </a:r>
              <a:endParaRPr lang="en-AU" sz="1200" dirty="0">
                <a:latin typeface="Calibri"/>
                <a:cs typeface="Calibri"/>
              </a:endParaRPr>
            </a:p>
          </p:txBody>
        </p:sp>
        <p:sp>
          <p:nvSpPr>
            <p:cNvPr id="11" name="Rectangle 10"/>
            <p:cNvSpPr/>
            <p:nvPr/>
          </p:nvSpPr>
          <p:spPr>
            <a:xfrm>
              <a:off x="5919046" y="3266008"/>
              <a:ext cx="2087326" cy="276999"/>
            </a:xfrm>
            <a:prstGeom prst="rect">
              <a:avLst/>
            </a:prstGeom>
          </p:spPr>
          <p:txBody>
            <a:bodyPr wrap="square">
              <a:spAutoFit/>
            </a:bodyPr>
            <a:lstStyle/>
            <a:p>
              <a:r>
                <a:rPr lang="en-US" sz="1200" b="1" dirty="0" smtClean="0">
                  <a:latin typeface="Calibri"/>
                  <a:cs typeface="Calibri"/>
                </a:rPr>
                <a:t>DO NOT USE!</a:t>
              </a:r>
              <a:endParaRPr lang="en-AU" sz="1200" b="1" dirty="0">
                <a:latin typeface="Calibri"/>
                <a:cs typeface="Calibri"/>
              </a:endParaRPr>
            </a:p>
          </p:txBody>
        </p:sp>
        <p:sp>
          <p:nvSpPr>
            <p:cNvPr id="12" name="&quot;No&quot; Symbol 11"/>
            <p:cNvSpPr/>
            <p:nvPr/>
          </p:nvSpPr>
          <p:spPr>
            <a:xfrm>
              <a:off x="6074413" y="4425519"/>
              <a:ext cx="508568" cy="508568"/>
            </a:xfrm>
            <a:prstGeom prst="noSmoking">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7" name="Rectangle 26"/>
          <p:cNvSpPr/>
          <p:nvPr userDrawn="1"/>
        </p:nvSpPr>
        <p:spPr>
          <a:xfrm>
            <a:off x="1233778" y="2635663"/>
            <a:ext cx="4211572" cy="830997"/>
          </a:xfrm>
          <a:prstGeom prst="rect">
            <a:avLst/>
          </a:prstGeom>
        </p:spPr>
        <p:txBody>
          <a:bodyPr wrap="square">
            <a:spAutoFit/>
          </a:bodyPr>
          <a:lstStyle/>
          <a:p>
            <a:r>
              <a:rPr lang="en-US" sz="1200" dirty="0" smtClean="0">
                <a:latin typeface="Calibri"/>
                <a:cs typeface="Calibri"/>
              </a:rPr>
              <a:t>Additional </a:t>
            </a:r>
            <a:r>
              <a:rPr lang="en-US" sz="1200" dirty="0">
                <a:latin typeface="Calibri"/>
                <a:cs typeface="Calibri"/>
              </a:rPr>
              <a:t>c</a:t>
            </a:r>
            <a:r>
              <a:rPr lang="en-US" sz="1200" dirty="0" smtClean="0">
                <a:latin typeface="Calibri"/>
                <a:cs typeface="Calibri"/>
              </a:rPr>
              <a:t>olours have also been chosen if more variation is required for elements of presentation. Colours that have not been specified can also be used provided they are easily visible against the background.</a:t>
            </a:r>
            <a:endParaRPr lang="en-AU" sz="1200" dirty="0">
              <a:latin typeface="Calibri"/>
              <a:cs typeface="Calibri"/>
            </a:endParaRPr>
          </a:p>
        </p:txBody>
      </p:sp>
      <p:sp>
        <p:nvSpPr>
          <p:cNvPr id="28" name="&quot;No&quot; Symbol 27"/>
          <p:cNvSpPr/>
          <p:nvPr userDrawn="1"/>
        </p:nvSpPr>
        <p:spPr>
          <a:xfrm>
            <a:off x="6023706" y="3896945"/>
            <a:ext cx="508568" cy="508568"/>
          </a:xfrm>
          <a:prstGeom prst="noSmoking">
            <a:avLst/>
          </a:prstGeom>
          <a:solidFill>
            <a:srgbClr val="FF0000"/>
          </a:solidFill>
          <a:ln>
            <a:noFill/>
          </a:ln>
          <a:effectLst>
            <a:outerShdw blurRad="25400" dist="38100" dir="2700000" algn="tl" rotWithShape="0">
              <a:srgbClr val="000000">
                <a:alpha val="6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Rectangle 28"/>
          <p:cNvSpPr/>
          <p:nvPr userDrawn="1"/>
        </p:nvSpPr>
        <p:spPr>
          <a:xfrm>
            <a:off x="5872902" y="2995084"/>
            <a:ext cx="2026225" cy="830997"/>
          </a:xfrm>
          <a:prstGeom prst="rect">
            <a:avLst/>
          </a:prstGeom>
        </p:spPr>
        <p:txBody>
          <a:bodyPr wrap="square">
            <a:spAutoFit/>
          </a:bodyPr>
          <a:lstStyle/>
          <a:p>
            <a:r>
              <a:rPr lang="en-US" sz="1200" dirty="0" smtClean="0">
                <a:cs typeface="Calibri"/>
              </a:rPr>
              <a:t>Also avoid using shadows in your presentation. They can also become transparent in the studio. </a:t>
            </a:r>
            <a:endParaRPr lang="en-AU" sz="1200" dirty="0">
              <a:latin typeface="Calibri"/>
              <a:cs typeface="Calibri"/>
            </a:endParaRPr>
          </a:p>
        </p:txBody>
      </p:sp>
      <p:cxnSp>
        <p:nvCxnSpPr>
          <p:cNvPr id="30" name="Straight Connector 29"/>
          <p:cNvCxnSpPr/>
          <p:nvPr userDrawn="1"/>
        </p:nvCxnSpPr>
        <p:spPr>
          <a:xfrm>
            <a:off x="5660501" y="1072854"/>
            <a:ext cx="0" cy="3503200"/>
          </a:xfrm>
          <a:prstGeom prst="line">
            <a:avLst/>
          </a:prstGeom>
        </p:spPr>
        <p:style>
          <a:lnRef idx="1">
            <a:schemeClr val="dk1"/>
          </a:lnRef>
          <a:fillRef idx="0">
            <a:schemeClr val="dk1"/>
          </a:fillRef>
          <a:effectRef idx="0">
            <a:schemeClr val="dk1"/>
          </a:effectRef>
          <a:fontRef idx="minor">
            <a:schemeClr val="tx1"/>
          </a:fontRef>
        </p:style>
      </p:cxnSp>
      <p:grpSp>
        <p:nvGrpSpPr>
          <p:cNvPr id="46" name="Group 45"/>
          <p:cNvGrpSpPr/>
          <p:nvPr userDrawn="1"/>
        </p:nvGrpSpPr>
        <p:grpSpPr>
          <a:xfrm>
            <a:off x="1218043" y="3537580"/>
            <a:ext cx="1300845" cy="951046"/>
            <a:chOff x="950550" y="3745666"/>
            <a:chExt cx="1300845" cy="951046"/>
          </a:xfrm>
        </p:grpSpPr>
        <p:grpSp>
          <p:nvGrpSpPr>
            <p:cNvPr id="47" name="Group 46"/>
            <p:cNvGrpSpPr/>
            <p:nvPr/>
          </p:nvGrpSpPr>
          <p:grpSpPr>
            <a:xfrm>
              <a:off x="1038138" y="4050381"/>
              <a:ext cx="1213257" cy="646331"/>
              <a:chOff x="1004603" y="3323735"/>
              <a:chExt cx="1213257" cy="646331"/>
            </a:xfrm>
          </p:grpSpPr>
          <p:sp>
            <p:nvSpPr>
              <p:cNvPr id="49" name="Rectangle 48"/>
              <p:cNvSpPr/>
              <p:nvPr/>
            </p:nvSpPr>
            <p:spPr>
              <a:xfrm>
                <a:off x="1004603" y="3324564"/>
                <a:ext cx="628171" cy="628171"/>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1669268" y="3323735"/>
                <a:ext cx="548592" cy="646331"/>
              </a:xfrm>
              <a:prstGeom prst="rect">
                <a:avLst/>
              </a:prstGeom>
            </p:spPr>
            <p:txBody>
              <a:bodyPr wrap="square">
                <a:spAutoFit/>
              </a:bodyPr>
              <a:lstStyle/>
              <a:p>
                <a:r>
                  <a:rPr lang="en-US" sz="1200" dirty="0">
                    <a:latin typeface="Calibri"/>
                    <a:cs typeface="Calibri"/>
                  </a:rPr>
                  <a:t>R</a:t>
                </a:r>
                <a:r>
                  <a:rPr lang="en-US" sz="1200" dirty="0" smtClean="0">
                    <a:latin typeface="Calibri"/>
                    <a:cs typeface="Calibri"/>
                  </a:rPr>
                  <a:t>:255</a:t>
                </a:r>
              </a:p>
              <a:p>
                <a:r>
                  <a:rPr lang="en-US" sz="1200" dirty="0" smtClean="0">
                    <a:latin typeface="Calibri"/>
                    <a:cs typeface="Calibri"/>
                  </a:rPr>
                  <a:t>G:255</a:t>
                </a:r>
              </a:p>
              <a:p>
                <a:r>
                  <a:rPr lang="en-US" sz="1200" dirty="0" smtClean="0">
                    <a:latin typeface="Calibri"/>
                    <a:cs typeface="Calibri"/>
                  </a:rPr>
                  <a:t>B:26</a:t>
                </a:r>
                <a:endParaRPr lang="en-AU" sz="1200" dirty="0">
                  <a:latin typeface="Calibri"/>
                  <a:cs typeface="Calibri"/>
                </a:endParaRPr>
              </a:p>
            </p:txBody>
          </p:sp>
        </p:grpSp>
        <p:sp>
          <p:nvSpPr>
            <p:cNvPr id="48" name="Rectangle 47"/>
            <p:cNvSpPr/>
            <p:nvPr/>
          </p:nvSpPr>
          <p:spPr>
            <a:xfrm>
              <a:off x="950550" y="3745666"/>
              <a:ext cx="1154864" cy="276999"/>
            </a:xfrm>
            <a:prstGeom prst="rect">
              <a:avLst/>
            </a:prstGeom>
          </p:spPr>
          <p:txBody>
            <a:bodyPr wrap="square">
              <a:spAutoFit/>
            </a:bodyPr>
            <a:lstStyle/>
            <a:p>
              <a:r>
                <a:rPr lang="en-US" sz="1200" b="1" dirty="0" smtClean="0">
                  <a:latin typeface="Calibri"/>
                  <a:cs typeface="Calibri"/>
                </a:rPr>
                <a:t>Yellow</a:t>
              </a:r>
              <a:endParaRPr lang="en-AU" sz="1200" b="1" dirty="0">
                <a:latin typeface="Calibri"/>
                <a:cs typeface="Calibri"/>
              </a:endParaRPr>
            </a:p>
          </p:txBody>
        </p:sp>
      </p:grpSp>
      <p:grpSp>
        <p:nvGrpSpPr>
          <p:cNvPr id="51" name="Group 50"/>
          <p:cNvGrpSpPr/>
          <p:nvPr userDrawn="1"/>
        </p:nvGrpSpPr>
        <p:grpSpPr>
          <a:xfrm>
            <a:off x="2706214" y="3537580"/>
            <a:ext cx="1300845" cy="951046"/>
            <a:chOff x="950550" y="3745666"/>
            <a:chExt cx="1300845" cy="951046"/>
          </a:xfrm>
        </p:grpSpPr>
        <p:grpSp>
          <p:nvGrpSpPr>
            <p:cNvPr id="52" name="Group 51"/>
            <p:cNvGrpSpPr/>
            <p:nvPr/>
          </p:nvGrpSpPr>
          <p:grpSpPr>
            <a:xfrm>
              <a:off x="1038138" y="4050381"/>
              <a:ext cx="1213257" cy="646331"/>
              <a:chOff x="1004603" y="3323735"/>
              <a:chExt cx="1213257" cy="646331"/>
            </a:xfrm>
          </p:grpSpPr>
          <p:sp>
            <p:nvSpPr>
              <p:cNvPr id="54" name="Rectangle 53"/>
              <p:cNvSpPr/>
              <p:nvPr/>
            </p:nvSpPr>
            <p:spPr>
              <a:xfrm>
                <a:off x="1004603" y="3324564"/>
                <a:ext cx="628171" cy="628171"/>
              </a:xfrm>
              <a:prstGeom prst="rect">
                <a:avLst/>
              </a:prstGeom>
              <a:solidFill>
                <a:srgbClr val="DE500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1669268" y="3323735"/>
                <a:ext cx="548592" cy="646331"/>
              </a:xfrm>
              <a:prstGeom prst="rect">
                <a:avLst/>
              </a:prstGeom>
            </p:spPr>
            <p:txBody>
              <a:bodyPr wrap="square">
                <a:spAutoFit/>
              </a:bodyPr>
              <a:lstStyle/>
              <a:p>
                <a:r>
                  <a:rPr lang="en-US" sz="1200" dirty="0">
                    <a:latin typeface="Calibri"/>
                    <a:cs typeface="Calibri"/>
                  </a:rPr>
                  <a:t>R</a:t>
                </a:r>
                <a:r>
                  <a:rPr lang="en-US" sz="1200" dirty="0" smtClean="0">
                    <a:latin typeface="Calibri"/>
                    <a:cs typeface="Calibri"/>
                  </a:rPr>
                  <a:t>:230</a:t>
                </a:r>
              </a:p>
              <a:p>
                <a:r>
                  <a:rPr lang="en-US" sz="1200" dirty="0" smtClean="0">
                    <a:latin typeface="Calibri"/>
                    <a:cs typeface="Calibri"/>
                  </a:rPr>
                  <a:t>G:102</a:t>
                </a:r>
              </a:p>
              <a:p>
                <a:r>
                  <a:rPr lang="en-US" sz="1200" dirty="0" smtClean="0">
                    <a:latin typeface="Calibri"/>
                    <a:cs typeface="Calibri"/>
                  </a:rPr>
                  <a:t>B:</a:t>
                </a:r>
                <a:r>
                  <a:rPr lang="en-US" sz="1200" dirty="0">
                    <a:latin typeface="Calibri"/>
                    <a:cs typeface="Calibri"/>
                  </a:rPr>
                  <a:t>2</a:t>
                </a:r>
                <a:endParaRPr lang="en-AU" sz="1200" dirty="0">
                  <a:latin typeface="Calibri"/>
                  <a:cs typeface="Calibri"/>
                </a:endParaRPr>
              </a:p>
            </p:txBody>
          </p:sp>
        </p:grpSp>
        <p:sp>
          <p:nvSpPr>
            <p:cNvPr id="53" name="Rectangle 52"/>
            <p:cNvSpPr/>
            <p:nvPr/>
          </p:nvSpPr>
          <p:spPr>
            <a:xfrm>
              <a:off x="950550" y="3745666"/>
              <a:ext cx="1154864" cy="276999"/>
            </a:xfrm>
            <a:prstGeom prst="rect">
              <a:avLst/>
            </a:prstGeom>
          </p:spPr>
          <p:txBody>
            <a:bodyPr wrap="square">
              <a:spAutoFit/>
            </a:bodyPr>
            <a:lstStyle/>
            <a:p>
              <a:r>
                <a:rPr lang="en-US" sz="1200" b="1" dirty="0" smtClean="0">
                  <a:latin typeface="Calibri"/>
                  <a:cs typeface="Calibri"/>
                </a:rPr>
                <a:t>Orange</a:t>
              </a:r>
              <a:endParaRPr lang="en-AU" sz="1200" b="1" dirty="0">
                <a:latin typeface="Calibri"/>
                <a:cs typeface="Calibri"/>
              </a:endParaRPr>
            </a:p>
          </p:txBody>
        </p:sp>
      </p:grpSp>
      <p:grpSp>
        <p:nvGrpSpPr>
          <p:cNvPr id="56" name="Group 55"/>
          <p:cNvGrpSpPr/>
          <p:nvPr userDrawn="1"/>
        </p:nvGrpSpPr>
        <p:grpSpPr>
          <a:xfrm>
            <a:off x="4144505" y="3540315"/>
            <a:ext cx="1300845" cy="951046"/>
            <a:chOff x="950550" y="3745666"/>
            <a:chExt cx="1300845" cy="951046"/>
          </a:xfrm>
        </p:grpSpPr>
        <p:grpSp>
          <p:nvGrpSpPr>
            <p:cNvPr id="57" name="Group 56"/>
            <p:cNvGrpSpPr/>
            <p:nvPr/>
          </p:nvGrpSpPr>
          <p:grpSpPr>
            <a:xfrm>
              <a:off x="1038138" y="4050381"/>
              <a:ext cx="1213257" cy="646331"/>
              <a:chOff x="1004603" y="3323735"/>
              <a:chExt cx="1213257" cy="646331"/>
            </a:xfrm>
          </p:grpSpPr>
          <p:sp>
            <p:nvSpPr>
              <p:cNvPr id="59" name="Rectangle 58"/>
              <p:cNvSpPr/>
              <p:nvPr/>
            </p:nvSpPr>
            <p:spPr>
              <a:xfrm>
                <a:off x="1004603" y="3324564"/>
                <a:ext cx="628171" cy="628171"/>
              </a:xfrm>
              <a:prstGeom prst="rect">
                <a:avLst/>
              </a:prstGeom>
              <a:solidFill>
                <a:srgbClr val="10815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1669268" y="3323735"/>
                <a:ext cx="548592" cy="646331"/>
              </a:xfrm>
              <a:prstGeom prst="rect">
                <a:avLst/>
              </a:prstGeom>
            </p:spPr>
            <p:txBody>
              <a:bodyPr wrap="square">
                <a:spAutoFit/>
              </a:bodyPr>
              <a:lstStyle/>
              <a:p>
                <a:r>
                  <a:rPr lang="en-US" sz="1200" dirty="0">
                    <a:latin typeface="Calibri"/>
                    <a:cs typeface="Calibri"/>
                  </a:rPr>
                  <a:t>R</a:t>
                </a:r>
                <a:r>
                  <a:rPr lang="en-US" sz="1200" dirty="0" smtClean="0">
                    <a:latin typeface="Calibri"/>
                    <a:cs typeface="Calibri"/>
                  </a:rPr>
                  <a:t>:0</a:t>
                </a:r>
              </a:p>
              <a:p>
                <a:r>
                  <a:rPr lang="en-US" sz="1200" dirty="0" smtClean="0">
                    <a:latin typeface="Calibri"/>
                    <a:cs typeface="Calibri"/>
                  </a:rPr>
                  <a:t>G:145</a:t>
                </a:r>
              </a:p>
              <a:p>
                <a:r>
                  <a:rPr lang="en-US" sz="1200" dirty="0" smtClean="0">
                    <a:latin typeface="Calibri"/>
                    <a:cs typeface="Calibri"/>
                  </a:rPr>
                  <a:t>B:107</a:t>
                </a:r>
                <a:endParaRPr lang="en-AU" sz="1200" dirty="0">
                  <a:latin typeface="Calibri"/>
                  <a:cs typeface="Calibri"/>
                </a:endParaRPr>
              </a:p>
            </p:txBody>
          </p:sp>
        </p:grpSp>
        <p:sp>
          <p:nvSpPr>
            <p:cNvPr id="58" name="Rectangle 57"/>
            <p:cNvSpPr/>
            <p:nvPr/>
          </p:nvSpPr>
          <p:spPr>
            <a:xfrm>
              <a:off x="950550" y="3745666"/>
              <a:ext cx="1154864" cy="276999"/>
            </a:xfrm>
            <a:prstGeom prst="rect">
              <a:avLst/>
            </a:prstGeom>
          </p:spPr>
          <p:txBody>
            <a:bodyPr wrap="square">
              <a:spAutoFit/>
            </a:bodyPr>
            <a:lstStyle/>
            <a:p>
              <a:r>
                <a:rPr lang="en-US" sz="1200" b="1" dirty="0" smtClean="0">
                  <a:latin typeface="Calibri"/>
                  <a:cs typeface="Calibri"/>
                </a:rPr>
                <a:t>Green</a:t>
              </a:r>
              <a:endParaRPr lang="en-AU" sz="1200" b="1" dirty="0">
                <a:latin typeface="Calibri"/>
                <a:cs typeface="Calibri"/>
              </a:endParaRPr>
            </a:p>
          </p:txBody>
        </p:sp>
      </p:grpSp>
      <p:grpSp>
        <p:nvGrpSpPr>
          <p:cNvPr id="61" name="Group 60"/>
          <p:cNvGrpSpPr/>
          <p:nvPr userDrawn="1"/>
        </p:nvGrpSpPr>
        <p:grpSpPr>
          <a:xfrm>
            <a:off x="1214543" y="1115398"/>
            <a:ext cx="2091889" cy="1432714"/>
            <a:chOff x="941555" y="3263998"/>
            <a:chExt cx="2091889" cy="1432714"/>
          </a:xfrm>
        </p:grpSpPr>
        <p:grpSp>
          <p:nvGrpSpPr>
            <p:cNvPr id="62" name="Group 61"/>
            <p:cNvGrpSpPr/>
            <p:nvPr/>
          </p:nvGrpSpPr>
          <p:grpSpPr>
            <a:xfrm>
              <a:off x="1038138" y="4050381"/>
              <a:ext cx="1418477" cy="646331"/>
              <a:chOff x="1004603" y="3323735"/>
              <a:chExt cx="1418477" cy="646331"/>
            </a:xfrm>
          </p:grpSpPr>
          <p:sp>
            <p:nvSpPr>
              <p:cNvPr id="66" name="Rectangle 65"/>
              <p:cNvSpPr/>
              <p:nvPr/>
            </p:nvSpPr>
            <p:spPr>
              <a:xfrm>
                <a:off x="1004603" y="3324564"/>
                <a:ext cx="628171" cy="62817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1669267" y="3323735"/>
                <a:ext cx="753813" cy="646331"/>
              </a:xfrm>
              <a:prstGeom prst="rect">
                <a:avLst/>
              </a:prstGeom>
            </p:spPr>
            <p:txBody>
              <a:bodyPr wrap="square">
                <a:spAutoFit/>
              </a:bodyPr>
              <a:lstStyle/>
              <a:p>
                <a:r>
                  <a:rPr lang="en-US" sz="1200" dirty="0">
                    <a:latin typeface="Calibri"/>
                    <a:cs typeface="Calibri"/>
                  </a:rPr>
                  <a:t>R:</a:t>
                </a:r>
                <a:r>
                  <a:rPr lang="en-US" sz="1200" dirty="0" smtClean="0">
                    <a:latin typeface="Calibri"/>
                    <a:cs typeface="Calibri"/>
                  </a:rPr>
                  <a:t>255</a:t>
                </a:r>
              </a:p>
              <a:p>
                <a:r>
                  <a:rPr lang="en-US" sz="1200" dirty="0" smtClean="0">
                    <a:latin typeface="Calibri"/>
                    <a:cs typeface="Calibri"/>
                  </a:rPr>
                  <a:t>G</a:t>
                </a:r>
                <a:r>
                  <a:rPr lang="en-US" sz="1200" dirty="0">
                    <a:latin typeface="Calibri"/>
                    <a:cs typeface="Calibri"/>
                  </a:rPr>
                  <a:t>:</a:t>
                </a:r>
                <a:r>
                  <a:rPr lang="en-US" sz="1200" dirty="0" smtClean="0">
                    <a:latin typeface="Calibri"/>
                    <a:cs typeface="Calibri"/>
                  </a:rPr>
                  <a:t>255</a:t>
                </a:r>
              </a:p>
              <a:p>
                <a:r>
                  <a:rPr lang="en-US" sz="1200" dirty="0" smtClean="0">
                    <a:latin typeface="Calibri"/>
                    <a:cs typeface="Calibri"/>
                  </a:rPr>
                  <a:t>B</a:t>
                </a:r>
                <a:r>
                  <a:rPr lang="en-US" sz="1200" dirty="0">
                    <a:latin typeface="Calibri"/>
                    <a:cs typeface="Calibri"/>
                  </a:rPr>
                  <a:t>:255</a:t>
                </a:r>
                <a:endParaRPr lang="en-AU" sz="1200" dirty="0">
                  <a:latin typeface="Calibri"/>
                  <a:cs typeface="Calibri"/>
                </a:endParaRPr>
              </a:p>
            </p:txBody>
          </p:sp>
        </p:grpSp>
        <p:grpSp>
          <p:nvGrpSpPr>
            <p:cNvPr id="63" name="Group 62"/>
            <p:cNvGrpSpPr/>
            <p:nvPr/>
          </p:nvGrpSpPr>
          <p:grpSpPr>
            <a:xfrm>
              <a:off x="941555" y="3263998"/>
              <a:ext cx="2091889" cy="742877"/>
              <a:chOff x="941555" y="3330838"/>
              <a:chExt cx="2091889" cy="742877"/>
            </a:xfrm>
          </p:grpSpPr>
          <p:sp>
            <p:nvSpPr>
              <p:cNvPr id="64" name="Rectangle 63"/>
              <p:cNvSpPr/>
              <p:nvPr/>
            </p:nvSpPr>
            <p:spPr>
              <a:xfrm>
                <a:off x="946118" y="3612050"/>
                <a:ext cx="2087326" cy="461665"/>
              </a:xfrm>
              <a:prstGeom prst="rect">
                <a:avLst/>
              </a:prstGeom>
            </p:spPr>
            <p:txBody>
              <a:bodyPr wrap="square">
                <a:spAutoFit/>
              </a:bodyPr>
              <a:lstStyle/>
              <a:p>
                <a:r>
                  <a:rPr lang="en-US" sz="1200" dirty="0" smtClean="0">
                    <a:latin typeface="Calibri"/>
                    <a:cs typeface="Calibri"/>
                  </a:rPr>
                  <a:t>The primary </a:t>
                </a:r>
                <a:r>
                  <a:rPr lang="en-US" sz="1200" dirty="0" err="1" smtClean="0">
                    <a:latin typeface="Calibri"/>
                    <a:cs typeface="Calibri"/>
                  </a:rPr>
                  <a:t>Colour</a:t>
                </a:r>
                <a:r>
                  <a:rPr lang="en-US" sz="1200" dirty="0" smtClean="0">
                    <a:latin typeface="Calibri"/>
                    <a:cs typeface="Calibri"/>
                  </a:rPr>
                  <a:t> should be used for the majority of text.</a:t>
                </a:r>
                <a:endParaRPr lang="en-AU" sz="1200" dirty="0">
                  <a:latin typeface="Calibri"/>
                  <a:cs typeface="Calibri"/>
                </a:endParaRPr>
              </a:p>
            </p:txBody>
          </p:sp>
          <p:sp>
            <p:nvSpPr>
              <p:cNvPr id="65" name="Rectangle 64"/>
              <p:cNvSpPr/>
              <p:nvPr/>
            </p:nvSpPr>
            <p:spPr>
              <a:xfrm>
                <a:off x="941555" y="3330838"/>
                <a:ext cx="2087326" cy="276999"/>
              </a:xfrm>
              <a:prstGeom prst="rect">
                <a:avLst/>
              </a:prstGeom>
            </p:spPr>
            <p:txBody>
              <a:bodyPr wrap="square">
                <a:spAutoFit/>
              </a:bodyPr>
              <a:lstStyle/>
              <a:p>
                <a:r>
                  <a:rPr lang="en-US" sz="1200" b="1" dirty="0" smtClean="0">
                    <a:latin typeface="Calibri"/>
                    <a:cs typeface="Calibri"/>
                  </a:rPr>
                  <a:t>Primary </a:t>
                </a:r>
                <a:r>
                  <a:rPr lang="en-US" sz="1200" b="1" dirty="0" err="1" smtClean="0">
                    <a:latin typeface="Calibri"/>
                    <a:cs typeface="Calibri"/>
                  </a:rPr>
                  <a:t>Colour</a:t>
                </a:r>
                <a:r>
                  <a:rPr lang="en-US" sz="1200" b="1" dirty="0" smtClean="0">
                    <a:latin typeface="Calibri"/>
                    <a:cs typeface="Calibri"/>
                  </a:rPr>
                  <a:t> - White</a:t>
                </a:r>
                <a:endParaRPr lang="en-AU" sz="1200" b="1" dirty="0">
                  <a:latin typeface="Calibri"/>
                  <a:cs typeface="Calibri"/>
                </a:endParaRPr>
              </a:p>
            </p:txBody>
          </p:sp>
        </p:grpSp>
      </p:grpSp>
      <p:grpSp>
        <p:nvGrpSpPr>
          <p:cNvPr id="68" name="Group 67"/>
          <p:cNvGrpSpPr/>
          <p:nvPr userDrawn="1"/>
        </p:nvGrpSpPr>
        <p:grpSpPr>
          <a:xfrm>
            <a:off x="3434744" y="1115398"/>
            <a:ext cx="2578438" cy="1432714"/>
            <a:chOff x="941555" y="3263998"/>
            <a:chExt cx="2578438" cy="1432714"/>
          </a:xfrm>
        </p:grpSpPr>
        <p:grpSp>
          <p:nvGrpSpPr>
            <p:cNvPr id="69" name="Group 68"/>
            <p:cNvGrpSpPr/>
            <p:nvPr/>
          </p:nvGrpSpPr>
          <p:grpSpPr>
            <a:xfrm>
              <a:off x="1038138" y="4050381"/>
              <a:ext cx="1418477" cy="646331"/>
              <a:chOff x="1004603" y="3323735"/>
              <a:chExt cx="1418477" cy="646331"/>
            </a:xfrm>
          </p:grpSpPr>
          <p:sp>
            <p:nvSpPr>
              <p:cNvPr id="73" name="Rectangle 72"/>
              <p:cNvSpPr/>
              <p:nvPr/>
            </p:nvSpPr>
            <p:spPr>
              <a:xfrm>
                <a:off x="1004603" y="3324564"/>
                <a:ext cx="628171" cy="628171"/>
              </a:xfrm>
              <a:prstGeom prst="rect">
                <a:avLst/>
              </a:prstGeom>
              <a:solidFill>
                <a:srgbClr val="6693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1669267" y="3323735"/>
                <a:ext cx="753813" cy="646331"/>
              </a:xfrm>
              <a:prstGeom prst="rect">
                <a:avLst/>
              </a:prstGeom>
            </p:spPr>
            <p:txBody>
              <a:bodyPr wrap="square">
                <a:spAutoFit/>
              </a:bodyPr>
              <a:lstStyle/>
              <a:p>
                <a:r>
                  <a:rPr lang="en-US" sz="1200" dirty="0">
                    <a:latin typeface="Calibri"/>
                    <a:cs typeface="Calibri"/>
                  </a:rPr>
                  <a:t>R</a:t>
                </a:r>
                <a:r>
                  <a:rPr lang="en-US" sz="1200" dirty="0" smtClean="0">
                    <a:latin typeface="Calibri"/>
                    <a:cs typeface="Calibri"/>
                  </a:rPr>
                  <a:t>:102</a:t>
                </a:r>
              </a:p>
              <a:p>
                <a:r>
                  <a:rPr lang="en-US" sz="1200" dirty="0" smtClean="0">
                    <a:latin typeface="Calibri"/>
                    <a:cs typeface="Calibri"/>
                  </a:rPr>
                  <a:t>G:147</a:t>
                </a:r>
              </a:p>
              <a:p>
                <a:r>
                  <a:rPr lang="en-US" sz="1200" dirty="0" smtClean="0">
                    <a:latin typeface="Calibri"/>
                    <a:cs typeface="Calibri"/>
                  </a:rPr>
                  <a:t>B</a:t>
                </a:r>
                <a:r>
                  <a:rPr lang="en-US" sz="1200" dirty="0">
                    <a:latin typeface="Calibri"/>
                    <a:cs typeface="Calibri"/>
                  </a:rPr>
                  <a:t>:255</a:t>
                </a:r>
                <a:endParaRPr lang="en-AU" sz="1200" dirty="0">
                  <a:latin typeface="Calibri"/>
                  <a:cs typeface="Calibri"/>
                </a:endParaRPr>
              </a:p>
            </p:txBody>
          </p:sp>
        </p:grpSp>
        <p:grpSp>
          <p:nvGrpSpPr>
            <p:cNvPr id="70" name="Group 69"/>
            <p:cNvGrpSpPr/>
            <p:nvPr/>
          </p:nvGrpSpPr>
          <p:grpSpPr>
            <a:xfrm>
              <a:off x="941555" y="3263998"/>
              <a:ext cx="2578438" cy="742877"/>
              <a:chOff x="941555" y="3330838"/>
              <a:chExt cx="2578438" cy="742877"/>
            </a:xfrm>
          </p:grpSpPr>
          <p:sp>
            <p:nvSpPr>
              <p:cNvPr id="71" name="Rectangle 70"/>
              <p:cNvSpPr/>
              <p:nvPr/>
            </p:nvSpPr>
            <p:spPr>
              <a:xfrm>
                <a:off x="946117" y="3612050"/>
                <a:ext cx="2573876" cy="461665"/>
              </a:xfrm>
              <a:prstGeom prst="rect">
                <a:avLst/>
              </a:prstGeom>
            </p:spPr>
            <p:txBody>
              <a:bodyPr wrap="square">
                <a:spAutoFit/>
              </a:bodyPr>
              <a:lstStyle/>
              <a:p>
                <a:r>
                  <a:rPr lang="en-US" sz="1200" dirty="0" smtClean="0">
                    <a:latin typeface="Calibri"/>
                    <a:cs typeface="Calibri"/>
                  </a:rPr>
                  <a:t>The Secondary </a:t>
                </a:r>
                <a:r>
                  <a:rPr lang="en-US" sz="1200" dirty="0" err="1" smtClean="0">
                    <a:latin typeface="Calibri"/>
                    <a:cs typeface="Calibri"/>
                  </a:rPr>
                  <a:t>Colour</a:t>
                </a:r>
                <a:r>
                  <a:rPr lang="en-US" sz="1200" dirty="0" smtClean="0">
                    <a:latin typeface="Calibri"/>
                    <a:cs typeface="Calibri"/>
                  </a:rPr>
                  <a:t> </a:t>
                </a:r>
                <a:r>
                  <a:rPr lang="en-US" sz="1200" dirty="0">
                    <a:latin typeface="Calibri"/>
                    <a:cs typeface="Calibri"/>
                  </a:rPr>
                  <a:t>can </a:t>
                </a:r>
                <a:r>
                  <a:rPr lang="en-US" sz="1200" dirty="0" smtClean="0">
                    <a:latin typeface="Calibri"/>
                    <a:cs typeface="Calibri"/>
                  </a:rPr>
                  <a:t>be </a:t>
                </a:r>
                <a:br>
                  <a:rPr lang="en-US" sz="1200" dirty="0" smtClean="0">
                    <a:latin typeface="Calibri"/>
                    <a:cs typeface="Calibri"/>
                  </a:rPr>
                </a:br>
                <a:r>
                  <a:rPr lang="en-US" sz="1200" dirty="0" smtClean="0">
                    <a:latin typeface="Calibri"/>
                    <a:cs typeface="Calibri"/>
                  </a:rPr>
                  <a:t>used </a:t>
                </a:r>
                <a:r>
                  <a:rPr lang="en-US" sz="1200" dirty="0">
                    <a:latin typeface="Calibri"/>
                    <a:cs typeface="Calibri"/>
                  </a:rPr>
                  <a:t>to emphasize key </a:t>
                </a:r>
                <a:r>
                  <a:rPr lang="en-US" sz="1200" dirty="0" smtClean="0">
                    <a:latin typeface="Calibri"/>
                    <a:cs typeface="Calibri"/>
                  </a:rPr>
                  <a:t>points.</a:t>
                </a:r>
                <a:endParaRPr lang="en-AU" sz="1200" dirty="0">
                  <a:latin typeface="Calibri"/>
                  <a:cs typeface="Calibri"/>
                </a:endParaRPr>
              </a:p>
            </p:txBody>
          </p:sp>
          <p:sp>
            <p:nvSpPr>
              <p:cNvPr id="72" name="Rectangle 71"/>
              <p:cNvSpPr/>
              <p:nvPr/>
            </p:nvSpPr>
            <p:spPr>
              <a:xfrm>
                <a:off x="941555" y="3330838"/>
                <a:ext cx="2087326" cy="276999"/>
              </a:xfrm>
              <a:prstGeom prst="rect">
                <a:avLst/>
              </a:prstGeom>
            </p:spPr>
            <p:txBody>
              <a:bodyPr wrap="square">
                <a:spAutoFit/>
              </a:bodyPr>
              <a:lstStyle/>
              <a:p>
                <a:r>
                  <a:rPr lang="en-US" sz="1200" b="1" dirty="0" smtClean="0">
                    <a:latin typeface="Calibri"/>
                    <a:cs typeface="Calibri"/>
                  </a:rPr>
                  <a:t>Secondary </a:t>
                </a:r>
                <a:r>
                  <a:rPr lang="en-US" sz="1200" b="1" dirty="0" err="1" smtClean="0">
                    <a:latin typeface="Calibri"/>
                    <a:cs typeface="Calibri"/>
                  </a:rPr>
                  <a:t>Colour</a:t>
                </a:r>
                <a:r>
                  <a:rPr lang="en-US" sz="1200" b="1" dirty="0" smtClean="0">
                    <a:latin typeface="Calibri"/>
                    <a:cs typeface="Calibri"/>
                  </a:rPr>
                  <a:t> - Blue</a:t>
                </a:r>
                <a:endParaRPr lang="en-AU" sz="1200" b="1" dirty="0">
                  <a:latin typeface="Calibri"/>
                  <a:cs typeface="Calibri"/>
                </a:endParaRPr>
              </a:p>
            </p:txBody>
          </p:sp>
        </p:grpSp>
      </p:grpSp>
    </p:spTree>
    <p:extLst>
      <p:ext uri="{BB962C8B-B14F-4D97-AF65-F5344CB8AC3E}">
        <p14:creationId xmlns:p14="http://schemas.microsoft.com/office/powerpoint/2010/main" val="1530117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yle Guide -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851" y="1221807"/>
            <a:ext cx="4921107" cy="2768123"/>
          </a:xfrm>
          <a:prstGeom prst="rect">
            <a:avLst/>
          </a:prstGeom>
        </p:spPr>
      </p:pic>
      <p:sp>
        <p:nvSpPr>
          <p:cNvPr id="7" name="Rectangle 6"/>
          <p:cNvSpPr/>
          <p:nvPr userDrawn="1"/>
        </p:nvSpPr>
        <p:spPr>
          <a:xfrm>
            <a:off x="6137321" y="1130417"/>
            <a:ext cx="1971737" cy="646454"/>
          </a:xfrm>
          <a:prstGeom prst="rect">
            <a:avLst/>
          </a:prstGeom>
        </p:spPr>
        <p:txBody>
          <a:bodyPr wrap="square">
            <a:spAutoFit/>
          </a:bodyPr>
          <a:lstStyle/>
          <a:p>
            <a:r>
              <a:rPr lang="en-US" sz="1200" dirty="0">
                <a:latin typeface="Calibri"/>
                <a:cs typeface="Calibri"/>
              </a:rPr>
              <a:t>In the ‘Half Screen layout’ try to keep </a:t>
            </a:r>
            <a:r>
              <a:rPr lang="en-US" sz="1200" dirty="0" smtClean="0">
                <a:latin typeface="Calibri"/>
                <a:cs typeface="Calibri"/>
              </a:rPr>
              <a:t>your </a:t>
            </a:r>
            <a:r>
              <a:rPr lang="en-US" sz="1200" dirty="0">
                <a:latin typeface="Calibri"/>
                <a:cs typeface="Calibri"/>
              </a:rPr>
              <a:t>content within this area.</a:t>
            </a:r>
            <a:endParaRPr lang="en-AU" sz="1200" dirty="0">
              <a:latin typeface="Calibri"/>
              <a:cs typeface="Calibri"/>
            </a:endParaRPr>
          </a:p>
        </p:txBody>
      </p:sp>
      <p:sp>
        <p:nvSpPr>
          <p:cNvPr id="8" name="TextBox 7"/>
          <p:cNvSpPr txBox="1"/>
          <p:nvPr userDrawn="1"/>
        </p:nvSpPr>
        <p:spPr>
          <a:xfrm>
            <a:off x="164521" y="361812"/>
            <a:ext cx="8661967" cy="461665"/>
          </a:xfrm>
          <a:prstGeom prst="rect">
            <a:avLst/>
          </a:prstGeom>
          <a:noFill/>
        </p:spPr>
        <p:txBody>
          <a:bodyPr wrap="square" rtlCol="0">
            <a:spAutoFit/>
          </a:bodyPr>
          <a:lstStyle/>
          <a:p>
            <a:pPr algn="ctr"/>
            <a:r>
              <a:rPr lang="en-US" sz="2400" b="1" dirty="0" smtClean="0">
                <a:latin typeface="Cambria"/>
                <a:cs typeface="Cambria"/>
              </a:rPr>
              <a:t>Style Guidelines - Layout</a:t>
            </a:r>
            <a:endParaRPr lang="en-US" sz="2400" b="1" dirty="0">
              <a:latin typeface="Cambria"/>
              <a:cs typeface="Cambria"/>
            </a:endParaRPr>
          </a:p>
        </p:txBody>
      </p:sp>
      <p:sp>
        <p:nvSpPr>
          <p:cNvPr id="9" name="Rectangle 8"/>
          <p:cNvSpPr/>
          <p:nvPr userDrawn="1"/>
        </p:nvSpPr>
        <p:spPr>
          <a:xfrm>
            <a:off x="6137322" y="1803296"/>
            <a:ext cx="1971736" cy="1015663"/>
          </a:xfrm>
          <a:prstGeom prst="rect">
            <a:avLst/>
          </a:prstGeom>
        </p:spPr>
        <p:txBody>
          <a:bodyPr wrap="square">
            <a:spAutoFit/>
          </a:bodyPr>
          <a:lstStyle/>
          <a:p>
            <a:r>
              <a:rPr lang="en-US" sz="1200" dirty="0">
                <a:latin typeface="Calibri"/>
                <a:cs typeface="Calibri"/>
              </a:rPr>
              <a:t>The title font for this presentation </a:t>
            </a:r>
            <a:r>
              <a:rPr lang="en-US" sz="1200" dirty="0" smtClean="0">
                <a:latin typeface="Calibri"/>
                <a:cs typeface="Calibri"/>
              </a:rPr>
              <a:t>is </a:t>
            </a:r>
            <a:br>
              <a:rPr lang="en-US" sz="1200" dirty="0" smtClean="0">
                <a:latin typeface="Calibri"/>
                <a:cs typeface="Calibri"/>
              </a:rPr>
            </a:br>
            <a:r>
              <a:rPr lang="en-US" sz="1200" dirty="0" smtClean="0">
                <a:latin typeface="Calibri"/>
                <a:cs typeface="Calibri"/>
              </a:rPr>
              <a:t>“</a:t>
            </a:r>
            <a:r>
              <a:rPr lang="en-US" sz="1200" b="1" dirty="0" smtClean="0">
                <a:latin typeface="Century Gothic"/>
                <a:cs typeface="Century Gothic"/>
              </a:rPr>
              <a:t>Century Gothic</a:t>
            </a:r>
            <a:r>
              <a:rPr lang="en-US" sz="1200" dirty="0" smtClean="0">
                <a:latin typeface="Calibri"/>
                <a:cs typeface="Calibri"/>
              </a:rPr>
              <a:t>” </a:t>
            </a:r>
            <a:br>
              <a:rPr lang="en-US" sz="1200" dirty="0" smtClean="0">
                <a:latin typeface="Calibri"/>
                <a:cs typeface="Calibri"/>
              </a:rPr>
            </a:br>
            <a:r>
              <a:rPr lang="en-US" sz="1200" dirty="0" smtClean="0">
                <a:latin typeface="Calibri"/>
                <a:cs typeface="Calibri"/>
              </a:rPr>
              <a:t>36pt and </a:t>
            </a:r>
            <a:r>
              <a:rPr lang="en-US" sz="1200" dirty="0">
                <a:latin typeface="Calibri"/>
                <a:cs typeface="Calibri"/>
              </a:rPr>
              <a:t>should be </a:t>
            </a:r>
            <a:r>
              <a:rPr lang="en-US" sz="1200" smtClean="0">
                <a:latin typeface="Calibri"/>
                <a:cs typeface="Calibri"/>
              </a:rPr>
              <a:t>bold and </a:t>
            </a:r>
            <a:r>
              <a:rPr lang="en-US" sz="1200" dirty="0" smtClean="0">
                <a:latin typeface="Calibri"/>
                <a:cs typeface="Calibri"/>
              </a:rPr>
              <a:t>in </a:t>
            </a:r>
            <a:r>
              <a:rPr lang="en-US" sz="1200" dirty="0">
                <a:latin typeface="Calibri"/>
                <a:cs typeface="Calibri"/>
              </a:rPr>
              <a:t>uppercase.</a:t>
            </a:r>
            <a:endParaRPr lang="en-AU" sz="1200" dirty="0">
              <a:latin typeface="Calibri"/>
              <a:cs typeface="Calibri"/>
            </a:endParaRPr>
          </a:p>
        </p:txBody>
      </p:sp>
      <p:sp>
        <p:nvSpPr>
          <p:cNvPr id="10" name="Rectangle 9"/>
          <p:cNvSpPr/>
          <p:nvPr userDrawn="1"/>
        </p:nvSpPr>
        <p:spPr>
          <a:xfrm>
            <a:off x="6137321" y="2853225"/>
            <a:ext cx="2034293" cy="830997"/>
          </a:xfrm>
          <a:prstGeom prst="rect">
            <a:avLst/>
          </a:prstGeom>
        </p:spPr>
        <p:txBody>
          <a:bodyPr wrap="square">
            <a:spAutoFit/>
          </a:bodyPr>
          <a:lstStyle/>
          <a:p>
            <a:r>
              <a:rPr lang="en-US" sz="1200" dirty="0">
                <a:latin typeface="Calibri"/>
                <a:cs typeface="Calibri"/>
              </a:rPr>
              <a:t>The body font for this presentation is </a:t>
            </a:r>
            <a:r>
              <a:rPr lang="en-US" sz="1200" dirty="0" smtClean="0">
                <a:latin typeface="Calibri"/>
                <a:cs typeface="Calibri"/>
              </a:rPr>
              <a:t/>
            </a:r>
            <a:br>
              <a:rPr lang="en-US" sz="1200" dirty="0" smtClean="0">
                <a:latin typeface="Calibri"/>
                <a:cs typeface="Calibri"/>
              </a:rPr>
            </a:br>
            <a:r>
              <a:rPr lang="en-US" sz="1200" dirty="0" smtClean="0">
                <a:latin typeface="Calibri"/>
                <a:cs typeface="Calibri"/>
              </a:rPr>
              <a:t>“</a:t>
            </a:r>
            <a:r>
              <a:rPr lang="en-US" sz="1200" b="0" dirty="0" smtClean="0">
                <a:latin typeface="Century Gothic"/>
                <a:cs typeface="Century Gothic"/>
              </a:rPr>
              <a:t>Century Gothic</a:t>
            </a:r>
            <a:r>
              <a:rPr lang="en-US" sz="1200" dirty="0" smtClean="0">
                <a:latin typeface="Calibri"/>
                <a:cs typeface="Calibri"/>
              </a:rPr>
              <a:t>” </a:t>
            </a:r>
            <a:br>
              <a:rPr lang="en-US" sz="1200" dirty="0" smtClean="0">
                <a:latin typeface="Calibri"/>
                <a:cs typeface="Calibri"/>
              </a:rPr>
            </a:br>
            <a:r>
              <a:rPr lang="en-US" sz="1200" dirty="0" smtClean="0">
                <a:latin typeface="Calibri"/>
                <a:cs typeface="Calibri"/>
              </a:rPr>
              <a:t>18pt regular. </a:t>
            </a:r>
            <a:endParaRPr lang="en-AU" sz="1200" dirty="0">
              <a:latin typeface="Calibri"/>
              <a:cs typeface="Calibri"/>
            </a:endParaRPr>
          </a:p>
        </p:txBody>
      </p:sp>
      <p:sp>
        <p:nvSpPr>
          <p:cNvPr id="11" name="Rectangle 10"/>
          <p:cNvSpPr/>
          <p:nvPr userDrawn="1"/>
        </p:nvSpPr>
        <p:spPr>
          <a:xfrm>
            <a:off x="973378" y="4104243"/>
            <a:ext cx="7198236" cy="461665"/>
          </a:xfrm>
          <a:prstGeom prst="rect">
            <a:avLst/>
          </a:prstGeom>
        </p:spPr>
        <p:txBody>
          <a:bodyPr wrap="square">
            <a:spAutoFit/>
          </a:bodyPr>
          <a:lstStyle/>
          <a:p>
            <a:r>
              <a:rPr lang="en-US" sz="1200" dirty="0">
                <a:latin typeface="Calibri"/>
                <a:cs typeface="Calibri"/>
              </a:rPr>
              <a:t>Any images or elements used on a slide requires an attribution number as a reference to the attributions table. </a:t>
            </a:r>
            <a:r>
              <a:rPr lang="en-US" sz="1200" dirty="0" smtClean="0">
                <a:latin typeface="Calibri"/>
                <a:cs typeface="Calibri"/>
              </a:rPr>
              <a:t/>
            </a:r>
            <a:br>
              <a:rPr lang="en-US" sz="1200" dirty="0" smtClean="0">
                <a:latin typeface="Calibri"/>
                <a:cs typeface="Calibri"/>
              </a:rPr>
            </a:br>
            <a:r>
              <a:rPr lang="en-US" sz="1200" dirty="0" smtClean="0">
                <a:latin typeface="Calibri"/>
                <a:cs typeface="Calibri"/>
              </a:rPr>
              <a:t>If </a:t>
            </a:r>
            <a:r>
              <a:rPr lang="en-US" sz="1200" dirty="0">
                <a:latin typeface="Calibri"/>
                <a:cs typeface="Calibri"/>
              </a:rPr>
              <a:t>you have multiple attributions on a slide show the start and end number i.e. 1-6.</a:t>
            </a:r>
            <a:endParaRPr lang="en-AU" sz="1200" dirty="0">
              <a:latin typeface="Calibri"/>
              <a:cs typeface="Calibri"/>
            </a:endParaRPr>
          </a:p>
        </p:txBody>
      </p:sp>
      <p:cxnSp>
        <p:nvCxnSpPr>
          <p:cNvPr id="12" name="Straight Arrow Connector 11"/>
          <p:cNvCxnSpPr/>
          <p:nvPr userDrawn="1"/>
        </p:nvCxnSpPr>
        <p:spPr>
          <a:xfrm flipH="1">
            <a:off x="5477531" y="1328433"/>
            <a:ext cx="659792" cy="32584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userDrawn="1"/>
        </p:nvCxnSpPr>
        <p:spPr>
          <a:xfrm flipH="1" flipV="1">
            <a:off x="4403325" y="1756739"/>
            <a:ext cx="1733996" cy="25760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userDrawn="1"/>
        </p:nvCxnSpPr>
        <p:spPr>
          <a:xfrm flipH="1" flipV="1">
            <a:off x="4853929" y="2014340"/>
            <a:ext cx="1283394" cy="91287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userDrawn="1"/>
        </p:nvCxnSpPr>
        <p:spPr>
          <a:xfrm flipH="1" flipV="1">
            <a:off x="5477531" y="3809484"/>
            <a:ext cx="229244" cy="35126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164520" y="729040"/>
            <a:ext cx="8661967" cy="276999"/>
          </a:xfrm>
          <a:prstGeom prst="rect">
            <a:avLst/>
          </a:prstGeom>
        </p:spPr>
        <p:txBody>
          <a:bodyPr wrap="square">
            <a:spAutoFit/>
          </a:bodyPr>
          <a:lstStyle/>
          <a:p>
            <a:pPr algn="ctr"/>
            <a:r>
              <a:rPr lang="en-US" sz="1200" dirty="0" smtClean="0">
                <a:latin typeface="Calibri"/>
                <a:cs typeface="Calibri"/>
              </a:rPr>
              <a:t>Avoid using any transitions between slide</a:t>
            </a:r>
            <a:endParaRPr lang="en-AU" sz="1200" dirty="0">
              <a:latin typeface="Calibri"/>
              <a:cs typeface="Calibri"/>
            </a:endParaRPr>
          </a:p>
        </p:txBody>
      </p:sp>
    </p:spTree>
    <p:extLst>
      <p:ext uri="{BB962C8B-B14F-4D97-AF65-F5344CB8AC3E}">
        <p14:creationId xmlns:p14="http://schemas.microsoft.com/office/powerpoint/2010/main" val="1942935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orytelling Arc">
    <p:spTree>
      <p:nvGrpSpPr>
        <p:cNvPr id="1" name=""/>
        <p:cNvGrpSpPr/>
        <p:nvPr/>
      </p:nvGrpSpPr>
      <p:grpSpPr>
        <a:xfrm>
          <a:off x="0" y="0"/>
          <a:ext cx="0" cy="0"/>
          <a:chOff x="0" y="0"/>
          <a:chExt cx="0" cy="0"/>
        </a:xfrm>
      </p:grpSpPr>
      <p:sp>
        <p:nvSpPr>
          <p:cNvPr id="6" name="TextBox 5"/>
          <p:cNvSpPr txBox="1"/>
          <p:nvPr userDrawn="1"/>
        </p:nvSpPr>
        <p:spPr>
          <a:xfrm>
            <a:off x="164521" y="361812"/>
            <a:ext cx="8661967" cy="461665"/>
          </a:xfrm>
          <a:prstGeom prst="rect">
            <a:avLst/>
          </a:prstGeom>
          <a:noFill/>
        </p:spPr>
        <p:txBody>
          <a:bodyPr wrap="square" rtlCol="0">
            <a:spAutoFit/>
          </a:bodyPr>
          <a:lstStyle/>
          <a:p>
            <a:pPr algn="ctr"/>
            <a:r>
              <a:rPr lang="en-US" sz="2400" b="1" dirty="0" smtClean="0">
                <a:latin typeface="Cambria"/>
                <a:cs typeface="Cambria"/>
              </a:rPr>
              <a:t>Storytelling Arc</a:t>
            </a:r>
            <a:endParaRPr lang="en-US" sz="2400" b="1" dirty="0">
              <a:latin typeface="Cambria"/>
              <a:cs typeface="Cambria"/>
            </a:endParaRPr>
          </a:p>
        </p:txBody>
      </p:sp>
      <p:sp>
        <p:nvSpPr>
          <p:cNvPr id="7" name="Rectangle 6"/>
          <p:cNvSpPr/>
          <p:nvPr userDrawn="1"/>
        </p:nvSpPr>
        <p:spPr>
          <a:xfrm>
            <a:off x="164520" y="729040"/>
            <a:ext cx="8661967" cy="276999"/>
          </a:xfrm>
          <a:prstGeom prst="rect">
            <a:avLst/>
          </a:prstGeom>
        </p:spPr>
        <p:txBody>
          <a:bodyPr wrap="square">
            <a:spAutoFit/>
          </a:bodyPr>
          <a:lstStyle/>
          <a:p>
            <a:pPr algn="ctr"/>
            <a:r>
              <a:rPr lang="en-US" sz="1200" dirty="0" smtClean="0">
                <a:latin typeface="Calibri"/>
                <a:cs typeface="Calibri"/>
              </a:rPr>
              <a:t>Structuring your presentation for maximum impact.</a:t>
            </a:r>
            <a:endParaRPr lang="en-AU" sz="1200" dirty="0">
              <a:latin typeface="Calibri"/>
              <a:cs typeface="Calibri"/>
            </a:endParaRPr>
          </a:p>
        </p:txBody>
      </p:sp>
      <p:sp>
        <p:nvSpPr>
          <p:cNvPr id="8" name="Rectangle 7"/>
          <p:cNvSpPr/>
          <p:nvPr userDrawn="1"/>
        </p:nvSpPr>
        <p:spPr>
          <a:xfrm>
            <a:off x="1080521" y="1051636"/>
            <a:ext cx="6982958" cy="461665"/>
          </a:xfrm>
          <a:prstGeom prst="rect">
            <a:avLst/>
          </a:prstGeom>
        </p:spPr>
        <p:txBody>
          <a:bodyPr wrap="square">
            <a:spAutoFit/>
          </a:bodyPr>
          <a:lstStyle/>
          <a:p>
            <a:pPr algn="ctr"/>
            <a:r>
              <a:rPr lang="en-US" sz="1200" dirty="0"/>
              <a:t>A</a:t>
            </a:r>
            <a:r>
              <a:rPr lang="en-US" sz="1200" dirty="0" smtClean="0"/>
              <a:t> storytelling arc is a useful way to structure your presentations for greater entertainment and engagement.</a:t>
            </a:r>
          </a:p>
          <a:p>
            <a:pPr algn="ctr"/>
            <a:r>
              <a:rPr lang="en-US" sz="1200" dirty="0" smtClean="0"/>
              <a:t>The curve describes the level of interest required at certain times within a story to maximize impact.</a:t>
            </a:r>
            <a:endParaRPr lang="en-US" sz="1200" dirty="0"/>
          </a:p>
        </p:txBody>
      </p:sp>
      <p:grpSp>
        <p:nvGrpSpPr>
          <p:cNvPr id="9" name="Group 8"/>
          <p:cNvGrpSpPr/>
          <p:nvPr userDrawn="1"/>
        </p:nvGrpSpPr>
        <p:grpSpPr>
          <a:xfrm>
            <a:off x="1320233" y="1558737"/>
            <a:ext cx="6503535" cy="2915597"/>
            <a:chOff x="1343042" y="1580631"/>
            <a:chExt cx="6503535" cy="2915597"/>
          </a:xfrm>
        </p:grpSpPr>
        <p:pic>
          <p:nvPicPr>
            <p:cNvPr id="10" name="Picture 9" descr="story-arc-2.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38120" y="1827177"/>
              <a:ext cx="4803264" cy="2069967"/>
            </a:xfrm>
            <a:prstGeom prst="rect">
              <a:avLst/>
            </a:prstGeom>
          </p:spPr>
        </p:pic>
        <p:sp>
          <p:nvSpPr>
            <p:cNvPr id="11" name="Rectangle 10"/>
            <p:cNvSpPr/>
            <p:nvPr/>
          </p:nvSpPr>
          <p:spPr>
            <a:xfrm>
              <a:off x="1343042" y="2801006"/>
              <a:ext cx="1423335" cy="1015663"/>
            </a:xfrm>
            <a:prstGeom prst="rect">
              <a:avLst/>
            </a:prstGeom>
          </p:spPr>
          <p:txBody>
            <a:bodyPr wrap="square">
              <a:spAutoFit/>
            </a:bodyPr>
            <a:lstStyle/>
            <a:p>
              <a:pPr algn="ctr"/>
              <a:r>
                <a:rPr lang="en-US" sz="1200" dirty="0" smtClean="0"/>
                <a:t>Start </a:t>
              </a:r>
              <a:r>
                <a:rPr lang="en-US" sz="1200" dirty="0"/>
                <a:t>with </a:t>
              </a:r>
              <a:r>
                <a:rPr lang="en-US" sz="1200" dirty="0" smtClean="0"/>
                <a:t/>
              </a:r>
              <a:br>
                <a:rPr lang="en-US" sz="1200" dirty="0" smtClean="0"/>
              </a:br>
              <a:r>
                <a:rPr lang="en-US" sz="1200" dirty="0" smtClean="0"/>
                <a:t>a </a:t>
              </a:r>
              <a:r>
                <a:rPr lang="en-US" sz="1200" dirty="0" smtClean="0">
                  <a:solidFill>
                    <a:srgbClr val="FF0000"/>
                  </a:solidFill>
                </a:rPr>
                <a:t>hook </a:t>
              </a:r>
              <a:r>
                <a:rPr lang="en-US" sz="1200" dirty="0" smtClean="0"/>
                <a:t>which </a:t>
              </a:r>
              <a:r>
                <a:rPr lang="en-US" sz="1200" dirty="0"/>
                <a:t>is </a:t>
              </a:r>
              <a:r>
                <a:rPr lang="en-US" sz="1200" dirty="0" smtClean="0"/>
                <a:t>designed to capture the audience's </a:t>
              </a:r>
              <a:r>
                <a:rPr lang="en-US" sz="1200" dirty="0"/>
                <a:t>attention</a:t>
              </a:r>
              <a:r>
                <a:rPr lang="en-US" sz="1200" dirty="0" smtClean="0"/>
                <a:t>.</a:t>
              </a:r>
              <a:endParaRPr lang="en-AU" sz="1200" dirty="0">
                <a:latin typeface="Calibri"/>
                <a:cs typeface="Calibri"/>
              </a:endParaRPr>
            </a:p>
          </p:txBody>
        </p:sp>
        <p:sp>
          <p:nvSpPr>
            <p:cNvPr id="12" name="Rectangle 11"/>
            <p:cNvSpPr/>
            <p:nvPr/>
          </p:nvSpPr>
          <p:spPr>
            <a:xfrm>
              <a:off x="2045616" y="3849897"/>
              <a:ext cx="2049349" cy="646331"/>
            </a:xfrm>
            <a:prstGeom prst="rect">
              <a:avLst/>
            </a:prstGeom>
          </p:spPr>
          <p:txBody>
            <a:bodyPr wrap="square">
              <a:spAutoFit/>
            </a:bodyPr>
            <a:lstStyle/>
            <a:p>
              <a:pPr algn="ctr"/>
              <a:r>
                <a:rPr lang="en-US" sz="1200" dirty="0"/>
                <a:t>Move onto the </a:t>
              </a:r>
              <a:r>
                <a:rPr lang="en-US" sz="1200" dirty="0">
                  <a:solidFill>
                    <a:srgbClr val="FF0000"/>
                  </a:solidFill>
                </a:rPr>
                <a:t>context</a:t>
              </a:r>
              <a:r>
                <a:rPr lang="en-US" sz="1200" dirty="0"/>
                <a:t> where you establish the required background knowledge. </a:t>
              </a:r>
              <a:endParaRPr lang="en-AU" sz="1200" dirty="0">
                <a:latin typeface="Calibri"/>
                <a:cs typeface="Calibri"/>
              </a:endParaRPr>
            </a:p>
          </p:txBody>
        </p:sp>
        <p:sp>
          <p:nvSpPr>
            <p:cNvPr id="13" name="Rectangle 12"/>
            <p:cNvSpPr/>
            <p:nvPr/>
          </p:nvSpPr>
          <p:spPr>
            <a:xfrm>
              <a:off x="4389650" y="3532594"/>
              <a:ext cx="1249471" cy="646331"/>
            </a:xfrm>
            <a:prstGeom prst="rect">
              <a:avLst/>
            </a:prstGeom>
          </p:spPr>
          <p:txBody>
            <a:bodyPr wrap="square">
              <a:spAutoFit/>
            </a:bodyPr>
            <a:lstStyle/>
            <a:p>
              <a:pPr algn="ctr"/>
              <a:r>
                <a:rPr lang="en-US" sz="1200" dirty="0"/>
                <a:t>Next </a:t>
              </a:r>
              <a:r>
                <a:rPr lang="en-US" sz="1200" dirty="0" smtClean="0"/>
                <a:t>develop </a:t>
              </a:r>
              <a:br>
                <a:rPr lang="en-US" sz="1200" dirty="0" smtClean="0"/>
              </a:br>
              <a:r>
                <a:rPr lang="en-US" sz="1200" dirty="0" smtClean="0"/>
                <a:t>the </a:t>
              </a:r>
              <a:r>
                <a:rPr lang="en-US" sz="1200" dirty="0"/>
                <a:t>how and why of the topic.</a:t>
              </a:r>
              <a:endParaRPr lang="en-AU" sz="1200" dirty="0">
                <a:latin typeface="Calibri"/>
                <a:cs typeface="Calibri"/>
              </a:endParaRPr>
            </a:p>
          </p:txBody>
        </p:sp>
        <p:sp>
          <p:nvSpPr>
            <p:cNvPr id="14" name="Rectangle 13"/>
            <p:cNvSpPr/>
            <p:nvPr/>
          </p:nvSpPr>
          <p:spPr>
            <a:xfrm>
              <a:off x="5487961" y="2300703"/>
              <a:ext cx="1234684" cy="1015663"/>
            </a:xfrm>
            <a:prstGeom prst="rect">
              <a:avLst/>
            </a:prstGeom>
          </p:spPr>
          <p:txBody>
            <a:bodyPr wrap="square">
              <a:spAutoFit/>
            </a:bodyPr>
            <a:lstStyle/>
            <a:p>
              <a:pPr algn="ctr"/>
              <a:r>
                <a:rPr lang="en-US" sz="1200" dirty="0"/>
                <a:t>Then </a:t>
              </a:r>
              <a:r>
                <a:rPr lang="en-US" sz="1200" dirty="0" smtClean="0"/>
                <a:t>bring </a:t>
              </a:r>
              <a:br>
                <a:rPr lang="en-US" sz="1200" dirty="0" smtClean="0"/>
              </a:br>
              <a:r>
                <a:rPr lang="en-US" sz="1200" dirty="0" smtClean="0"/>
                <a:t>in </a:t>
              </a:r>
              <a:r>
                <a:rPr lang="en-US" sz="1200" dirty="0"/>
                <a:t>the </a:t>
              </a:r>
              <a:r>
                <a:rPr lang="en-US" sz="1200" dirty="0">
                  <a:solidFill>
                    <a:srgbClr val="FF0000"/>
                  </a:solidFill>
                </a:rPr>
                <a:t>climax</a:t>
              </a:r>
              <a:r>
                <a:rPr lang="en-US" sz="1200" dirty="0"/>
                <a:t>, which is the 'grand finale' </a:t>
              </a:r>
              <a:r>
                <a:rPr lang="en-US" sz="1200" dirty="0" smtClean="0"/>
                <a:t/>
              </a:r>
              <a:br>
                <a:rPr lang="en-US" sz="1200" dirty="0" smtClean="0"/>
              </a:br>
              <a:r>
                <a:rPr lang="en-US" sz="1200" dirty="0" smtClean="0"/>
                <a:t>of </a:t>
              </a:r>
              <a:r>
                <a:rPr lang="en-US" sz="1200" dirty="0"/>
                <a:t>the story. </a:t>
              </a:r>
              <a:endParaRPr lang="en-AU" sz="1200" dirty="0">
                <a:latin typeface="Calibri"/>
                <a:cs typeface="Calibri"/>
              </a:endParaRPr>
            </a:p>
          </p:txBody>
        </p:sp>
        <p:sp>
          <p:nvSpPr>
            <p:cNvPr id="15" name="Rectangle 14"/>
            <p:cNvSpPr/>
            <p:nvPr/>
          </p:nvSpPr>
          <p:spPr>
            <a:xfrm>
              <a:off x="6547469" y="2757942"/>
              <a:ext cx="1299108" cy="1015663"/>
            </a:xfrm>
            <a:prstGeom prst="rect">
              <a:avLst/>
            </a:prstGeom>
          </p:spPr>
          <p:txBody>
            <a:bodyPr wrap="square">
              <a:spAutoFit/>
            </a:bodyPr>
            <a:lstStyle/>
            <a:p>
              <a:pPr algn="ctr"/>
              <a:r>
                <a:rPr lang="en-US" sz="1200" dirty="0" smtClean="0"/>
                <a:t>If appropriate</a:t>
              </a:r>
              <a:br>
                <a:rPr lang="en-US" sz="1200" dirty="0" smtClean="0"/>
              </a:br>
              <a:r>
                <a:rPr lang="en-US" sz="1200" dirty="0" smtClean="0"/>
                <a:t>describe </a:t>
              </a:r>
              <a:r>
                <a:rPr lang="en-US" sz="1200" dirty="0"/>
                <a:t>what the future might hold regarding the topic.</a:t>
              </a:r>
              <a:endParaRPr lang="en-AU" sz="1200" dirty="0">
                <a:latin typeface="Calibri"/>
                <a:cs typeface="Calibri"/>
              </a:endParaRPr>
            </a:p>
          </p:txBody>
        </p:sp>
        <p:sp>
          <p:nvSpPr>
            <p:cNvPr id="16" name="Rectangle 15"/>
            <p:cNvSpPr/>
            <p:nvPr/>
          </p:nvSpPr>
          <p:spPr>
            <a:xfrm>
              <a:off x="1779727" y="2383969"/>
              <a:ext cx="537542" cy="276999"/>
            </a:xfrm>
            <a:prstGeom prst="rect">
              <a:avLst/>
            </a:prstGeom>
          </p:spPr>
          <p:txBody>
            <a:bodyPr wrap="square">
              <a:spAutoFit/>
            </a:bodyPr>
            <a:lstStyle/>
            <a:p>
              <a:pPr algn="ctr"/>
              <a:r>
                <a:rPr lang="en-US" sz="1200" b="1" dirty="0" smtClean="0"/>
                <a:t>Hook </a:t>
              </a:r>
              <a:endParaRPr lang="en-AU" sz="1200" b="1" dirty="0">
                <a:latin typeface="Calibri"/>
                <a:cs typeface="Calibri"/>
              </a:endParaRPr>
            </a:p>
          </p:txBody>
        </p:sp>
        <p:sp>
          <p:nvSpPr>
            <p:cNvPr id="17" name="Rectangle 16"/>
            <p:cNvSpPr/>
            <p:nvPr/>
          </p:nvSpPr>
          <p:spPr>
            <a:xfrm>
              <a:off x="5740978" y="1864739"/>
              <a:ext cx="682405" cy="276999"/>
            </a:xfrm>
            <a:prstGeom prst="rect">
              <a:avLst/>
            </a:prstGeom>
          </p:spPr>
          <p:txBody>
            <a:bodyPr wrap="square">
              <a:spAutoFit/>
            </a:bodyPr>
            <a:lstStyle/>
            <a:p>
              <a:pPr algn="ctr"/>
              <a:r>
                <a:rPr lang="en-US" sz="1200" b="1" dirty="0" smtClean="0"/>
                <a:t>Climax</a:t>
              </a:r>
              <a:endParaRPr lang="en-AU" sz="1200" b="1" dirty="0">
                <a:latin typeface="Calibri"/>
                <a:cs typeface="Calibri"/>
              </a:endParaRPr>
            </a:p>
          </p:txBody>
        </p:sp>
        <p:sp>
          <p:nvSpPr>
            <p:cNvPr id="18" name="Rectangle 17"/>
            <p:cNvSpPr/>
            <p:nvPr/>
          </p:nvSpPr>
          <p:spPr>
            <a:xfrm>
              <a:off x="6758574" y="2536911"/>
              <a:ext cx="872183" cy="276999"/>
            </a:xfrm>
            <a:prstGeom prst="rect">
              <a:avLst/>
            </a:prstGeom>
          </p:spPr>
          <p:txBody>
            <a:bodyPr wrap="square">
              <a:spAutoFit/>
            </a:bodyPr>
            <a:lstStyle/>
            <a:p>
              <a:pPr algn="ctr"/>
              <a:r>
                <a:rPr lang="en-US" sz="1200" b="1" dirty="0" smtClean="0"/>
                <a:t>Wrap-up</a:t>
              </a:r>
              <a:endParaRPr lang="en-AU" sz="1200" b="1" dirty="0">
                <a:latin typeface="Calibri"/>
                <a:cs typeface="Calibri"/>
              </a:endParaRPr>
            </a:p>
          </p:txBody>
        </p:sp>
        <p:sp>
          <p:nvSpPr>
            <p:cNvPr id="19" name="Rectangle 18"/>
            <p:cNvSpPr/>
            <p:nvPr/>
          </p:nvSpPr>
          <p:spPr>
            <a:xfrm rot="18703592">
              <a:off x="4312762" y="2881657"/>
              <a:ext cx="1165304" cy="276999"/>
            </a:xfrm>
            <a:prstGeom prst="rect">
              <a:avLst/>
            </a:prstGeom>
          </p:spPr>
          <p:txBody>
            <a:bodyPr wrap="square">
              <a:spAutoFit/>
            </a:bodyPr>
            <a:lstStyle/>
            <a:p>
              <a:pPr algn="ctr"/>
              <a:r>
                <a:rPr lang="en-US" sz="1200" b="1" dirty="0" smtClean="0"/>
                <a:t>Development</a:t>
              </a:r>
              <a:endParaRPr lang="en-AU" sz="1200" b="1" dirty="0">
                <a:latin typeface="Calibri"/>
                <a:cs typeface="Calibri"/>
              </a:endParaRPr>
            </a:p>
          </p:txBody>
        </p:sp>
        <p:sp>
          <p:nvSpPr>
            <p:cNvPr id="20" name="Rectangle 19"/>
            <p:cNvSpPr/>
            <p:nvPr/>
          </p:nvSpPr>
          <p:spPr>
            <a:xfrm rot="2670935">
              <a:off x="2690862" y="3197621"/>
              <a:ext cx="806918" cy="276999"/>
            </a:xfrm>
            <a:prstGeom prst="rect">
              <a:avLst/>
            </a:prstGeom>
          </p:spPr>
          <p:txBody>
            <a:bodyPr wrap="square">
              <a:spAutoFit/>
            </a:bodyPr>
            <a:lstStyle/>
            <a:p>
              <a:pPr algn="ctr"/>
              <a:r>
                <a:rPr lang="en-US" sz="1200" b="1" dirty="0" smtClean="0"/>
                <a:t>Context</a:t>
              </a:r>
              <a:endParaRPr lang="en-AU" sz="1200" b="1" dirty="0">
                <a:latin typeface="Calibri"/>
                <a:cs typeface="Calibri"/>
              </a:endParaRPr>
            </a:p>
          </p:txBody>
        </p:sp>
        <p:sp>
          <p:nvSpPr>
            <p:cNvPr id="21" name="Rectangle 20"/>
            <p:cNvSpPr/>
            <p:nvPr/>
          </p:nvSpPr>
          <p:spPr>
            <a:xfrm>
              <a:off x="3432021" y="1580631"/>
              <a:ext cx="918274" cy="276999"/>
            </a:xfrm>
            <a:prstGeom prst="rect">
              <a:avLst/>
            </a:prstGeom>
          </p:spPr>
          <p:txBody>
            <a:bodyPr wrap="square">
              <a:spAutoFit/>
            </a:bodyPr>
            <a:lstStyle/>
            <a:p>
              <a:pPr algn="ctr"/>
              <a:r>
                <a:rPr lang="en-US" sz="1200" dirty="0" smtClean="0">
                  <a:solidFill>
                    <a:schemeClr val="bg1">
                      <a:lumMod val="65000"/>
                    </a:schemeClr>
                  </a:solidFill>
                </a:rPr>
                <a:t>Time</a:t>
              </a:r>
              <a:endParaRPr lang="en-AU" sz="1200" dirty="0">
                <a:solidFill>
                  <a:schemeClr val="bg1">
                    <a:lumMod val="65000"/>
                  </a:schemeClr>
                </a:solidFill>
                <a:latin typeface="Calibri"/>
                <a:cs typeface="Calibri"/>
              </a:endParaRPr>
            </a:p>
          </p:txBody>
        </p:sp>
        <p:sp>
          <p:nvSpPr>
            <p:cNvPr id="22" name="Rectangle 21"/>
            <p:cNvSpPr/>
            <p:nvPr/>
          </p:nvSpPr>
          <p:spPr>
            <a:xfrm rot="16200000">
              <a:off x="3315230" y="2545904"/>
              <a:ext cx="918274" cy="276999"/>
            </a:xfrm>
            <a:prstGeom prst="rect">
              <a:avLst/>
            </a:prstGeom>
          </p:spPr>
          <p:txBody>
            <a:bodyPr wrap="square">
              <a:spAutoFit/>
            </a:bodyPr>
            <a:lstStyle/>
            <a:p>
              <a:pPr algn="ctr"/>
              <a:r>
                <a:rPr lang="en-US" sz="1200" dirty="0" smtClean="0">
                  <a:solidFill>
                    <a:srgbClr val="A6A6A6"/>
                  </a:solidFill>
                </a:rPr>
                <a:t>Interest</a:t>
              </a:r>
              <a:endParaRPr lang="en-AU" sz="1200" dirty="0">
                <a:solidFill>
                  <a:srgbClr val="A6A6A6"/>
                </a:solidFill>
                <a:latin typeface="Calibri"/>
                <a:cs typeface="Calibri"/>
              </a:endParaRPr>
            </a:p>
          </p:txBody>
        </p:sp>
      </p:grpSp>
    </p:spTree>
    <p:extLst>
      <p:ext uri="{BB962C8B-B14F-4D97-AF65-F5344CB8AC3E}">
        <p14:creationId xmlns:p14="http://schemas.microsoft.com/office/powerpoint/2010/main" val="398023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ttribution Table Guide">
    <p:spTree>
      <p:nvGrpSpPr>
        <p:cNvPr id="1" name=""/>
        <p:cNvGrpSpPr/>
        <p:nvPr/>
      </p:nvGrpSpPr>
      <p:grpSpPr>
        <a:xfrm>
          <a:off x="0" y="0"/>
          <a:ext cx="0" cy="0"/>
          <a:chOff x="0" y="0"/>
          <a:chExt cx="0" cy="0"/>
        </a:xfrm>
      </p:grpSpPr>
      <p:sp>
        <p:nvSpPr>
          <p:cNvPr id="6" name="TextBox 5"/>
          <p:cNvSpPr txBox="1"/>
          <p:nvPr userDrawn="1"/>
        </p:nvSpPr>
        <p:spPr>
          <a:xfrm>
            <a:off x="164521" y="361812"/>
            <a:ext cx="8661967" cy="461665"/>
          </a:xfrm>
          <a:prstGeom prst="rect">
            <a:avLst/>
          </a:prstGeom>
          <a:noFill/>
        </p:spPr>
        <p:txBody>
          <a:bodyPr wrap="square" rtlCol="0">
            <a:spAutoFit/>
          </a:bodyPr>
          <a:lstStyle/>
          <a:p>
            <a:pPr algn="ctr"/>
            <a:r>
              <a:rPr lang="en-US" sz="2400" b="1" dirty="0" smtClean="0">
                <a:latin typeface="Cambria"/>
                <a:cs typeface="Cambria"/>
              </a:rPr>
              <a:t>Using The Attribution Table</a:t>
            </a:r>
            <a:endParaRPr lang="en-US" sz="2400" b="1" dirty="0">
              <a:latin typeface="Cambria"/>
              <a:cs typeface="Cambria"/>
            </a:endParaRPr>
          </a:p>
        </p:txBody>
      </p:sp>
      <p:cxnSp>
        <p:nvCxnSpPr>
          <p:cNvPr id="7" name="Straight Arrow Connector 6"/>
          <p:cNvCxnSpPr/>
          <p:nvPr userDrawn="1"/>
        </p:nvCxnSpPr>
        <p:spPr>
          <a:xfrm flipH="1">
            <a:off x="1100815" y="1702827"/>
            <a:ext cx="363932" cy="78173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userDrawn="1"/>
        </p:nvCxnSpPr>
        <p:spPr>
          <a:xfrm flipH="1">
            <a:off x="3204391" y="1449954"/>
            <a:ext cx="710289" cy="103461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1100815" y="1103749"/>
            <a:ext cx="1823587" cy="646331"/>
          </a:xfrm>
          <a:prstGeom prst="rect">
            <a:avLst/>
          </a:prstGeom>
        </p:spPr>
        <p:txBody>
          <a:bodyPr wrap="square">
            <a:spAutoFit/>
          </a:bodyPr>
          <a:lstStyle/>
          <a:p>
            <a:r>
              <a:rPr lang="en-US" sz="1200" dirty="0" smtClean="0">
                <a:latin typeface="Calibri"/>
                <a:cs typeface="Calibri"/>
              </a:rPr>
              <a:t>This number should correspond to the number give to an item on a slide.</a:t>
            </a:r>
            <a:endParaRPr lang="en-AU" sz="1200" dirty="0">
              <a:latin typeface="Calibri"/>
              <a:cs typeface="Calibri"/>
            </a:endParaRPr>
          </a:p>
        </p:txBody>
      </p:sp>
      <p:sp>
        <p:nvSpPr>
          <p:cNvPr id="10" name="Rectangle 9"/>
          <p:cNvSpPr/>
          <p:nvPr userDrawn="1"/>
        </p:nvSpPr>
        <p:spPr>
          <a:xfrm>
            <a:off x="3514032" y="1228906"/>
            <a:ext cx="3643615" cy="276999"/>
          </a:xfrm>
          <a:prstGeom prst="rect">
            <a:avLst/>
          </a:prstGeom>
        </p:spPr>
        <p:txBody>
          <a:bodyPr wrap="square">
            <a:spAutoFit/>
          </a:bodyPr>
          <a:lstStyle/>
          <a:p>
            <a:r>
              <a:rPr lang="en-US" sz="1200" dirty="0" smtClean="0">
                <a:latin typeface="Calibri"/>
                <a:cs typeface="Calibri"/>
              </a:rPr>
              <a:t>If you created the attribute use the CC-BY-SA license.</a:t>
            </a:r>
            <a:endParaRPr lang="en-AU" sz="1200" dirty="0">
              <a:latin typeface="Calibri"/>
              <a:cs typeface="Calibri"/>
            </a:endParaRPr>
          </a:p>
        </p:txBody>
      </p:sp>
      <p:cxnSp>
        <p:nvCxnSpPr>
          <p:cNvPr id="11" name="Straight Arrow Connector 10"/>
          <p:cNvCxnSpPr/>
          <p:nvPr userDrawn="1"/>
        </p:nvCxnSpPr>
        <p:spPr>
          <a:xfrm flipH="1">
            <a:off x="2977157" y="1222781"/>
            <a:ext cx="317655" cy="87205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3204391" y="967408"/>
            <a:ext cx="3885358" cy="276999"/>
          </a:xfrm>
          <a:prstGeom prst="rect">
            <a:avLst/>
          </a:prstGeom>
        </p:spPr>
        <p:txBody>
          <a:bodyPr wrap="square">
            <a:spAutoFit/>
          </a:bodyPr>
          <a:lstStyle/>
          <a:p>
            <a:r>
              <a:rPr lang="en-US" sz="1200" dirty="0" smtClean="0">
                <a:latin typeface="Calibri"/>
                <a:cs typeface="Calibri"/>
              </a:rPr>
              <a:t>This is the license type associated with the assets.</a:t>
            </a:r>
            <a:endParaRPr lang="en-AU" sz="1200" dirty="0">
              <a:latin typeface="Calibri"/>
              <a:cs typeface="Calibri"/>
            </a:endParaRPr>
          </a:p>
        </p:txBody>
      </p:sp>
      <p:cxnSp>
        <p:nvCxnSpPr>
          <p:cNvPr id="13" name="Straight Arrow Connector 12"/>
          <p:cNvCxnSpPr/>
          <p:nvPr userDrawn="1"/>
        </p:nvCxnSpPr>
        <p:spPr>
          <a:xfrm flipH="1">
            <a:off x="4365108" y="1702827"/>
            <a:ext cx="313067" cy="67763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userDrawn="1"/>
        </p:nvSpPr>
        <p:spPr>
          <a:xfrm>
            <a:off x="4678175" y="1477236"/>
            <a:ext cx="2849881" cy="461665"/>
          </a:xfrm>
          <a:prstGeom prst="rect">
            <a:avLst/>
          </a:prstGeom>
        </p:spPr>
        <p:txBody>
          <a:bodyPr wrap="square">
            <a:spAutoFit/>
          </a:bodyPr>
          <a:lstStyle/>
          <a:p>
            <a:r>
              <a:rPr lang="en-US" sz="1200" dirty="0" smtClean="0">
                <a:latin typeface="Calibri"/>
                <a:cs typeface="Calibri"/>
              </a:rPr>
              <a:t>The source is the Institution or a web link to where the attribution has originated.  </a:t>
            </a:r>
            <a:endParaRPr lang="en-AU" sz="1200" dirty="0">
              <a:latin typeface="Calibri"/>
              <a:cs typeface="Calibri"/>
            </a:endParaRPr>
          </a:p>
        </p:txBody>
      </p:sp>
      <p:sp>
        <p:nvSpPr>
          <p:cNvPr id="15" name="TextBox 14"/>
          <p:cNvSpPr txBox="1"/>
          <p:nvPr userDrawn="1"/>
        </p:nvSpPr>
        <p:spPr>
          <a:xfrm>
            <a:off x="164521" y="3140918"/>
            <a:ext cx="8661967" cy="461665"/>
          </a:xfrm>
          <a:prstGeom prst="rect">
            <a:avLst/>
          </a:prstGeom>
          <a:noFill/>
        </p:spPr>
        <p:txBody>
          <a:bodyPr wrap="square" rtlCol="0">
            <a:spAutoFit/>
          </a:bodyPr>
          <a:lstStyle/>
          <a:p>
            <a:pPr algn="ctr"/>
            <a:r>
              <a:rPr lang="en-US" sz="2400" b="1" dirty="0" smtClean="0">
                <a:latin typeface="Cambria"/>
                <a:cs typeface="Cambria"/>
              </a:rPr>
              <a:t>License Types</a:t>
            </a:r>
            <a:endParaRPr lang="en-US" sz="2400" b="1" dirty="0">
              <a:latin typeface="Cambria"/>
              <a:cs typeface="Cambria"/>
            </a:endParaRPr>
          </a:p>
        </p:txBody>
      </p:sp>
      <p:grpSp>
        <p:nvGrpSpPr>
          <p:cNvPr id="16" name="Group 15"/>
          <p:cNvGrpSpPr/>
          <p:nvPr userDrawn="1"/>
        </p:nvGrpSpPr>
        <p:grpSpPr>
          <a:xfrm>
            <a:off x="1241671" y="3602583"/>
            <a:ext cx="6660659" cy="830997"/>
            <a:chOff x="1168401" y="3602583"/>
            <a:chExt cx="6660659" cy="830997"/>
          </a:xfrm>
        </p:grpSpPr>
        <p:sp>
          <p:nvSpPr>
            <p:cNvPr id="17" name="Rectangle 16"/>
            <p:cNvSpPr/>
            <p:nvPr/>
          </p:nvSpPr>
          <p:spPr>
            <a:xfrm>
              <a:off x="1168401" y="3602583"/>
              <a:ext cx="3316368" cy="830997"/>
            </a:xfrm>
            <a:prstGeom prst="rect">
              <a:avLst/>
            </a:prstGeom>
          </p:spPr>
          <p:txBody>
            <a:bodyPr wrap="square">
              <a:spAutoFit/>
            </a:bodyPr>
            <a:lstStyle/>
            <a:p>
              <a:r>
                <a:rPr lang="en-US" sz="1200" dirty="0" smtClean="0">
                  <a:latin typeface="Calibri"/>
                  <a:cs typeface="Calibri"/>
                </a:rPr>
                <a:t>CC-BY-SA	By, share alike</a:t>
              </a:r>
            </a:p>
            <a:p>
              <a:r>
                <a:rPr lang="en-US" sz="1200" dirty="0" smtClean="0">
                  <a:latin typeface="Calibri"/>
                  <a:cs typeface="Calibri"/>
                </a:rPr>
                <a:t>CC-BY-NC	By, non-commercial</a:t>
              </a:r>
            </a:p>
            <a:p>
              <a:r>
                <a:rPr lang="en-US" sz="1200" dirty="0" smtClean="0">
                  <a:latin typeface="Calibri"/>
                  <a:cs typeface="Calibri"/>
                </a:rPr>
                <a:t>CC-BY-ND	By, no derivation</a:t>
              </a:r>
            </a:p>
            <a:p>
              <a:r>
                <a:rPr lang="en-US" sz="1200" dirty="0" smtClean="0">
                  <a:latin typeface="Calibri"/>
                  <a:cs typeface="Calibri"/>
                </a:rPr>
                <a:t>CC-BY-NC-SA	By, non-commercial, share alike</a:t>
              </a:r>
            </a:p>
          </p:txBody>
        </p:sp>
        <p:sp>
          <p:nvSpPr>
            <p:cNvPr id="18" name="Rectangle 17"/>
            <p:cNvSpPr/>
            <p:nvPr/>
          </p:nvSpPr>
          <p:spPr>
            <a:xfrm>
              <a:off x="4484769" y="3602583"/>
              <a:ext cx="3344291" cy="830997"/>
            </a:xfrm>
            <a:prstGeom prst="rect">
              <a:avLst/>
            </a:prstGeom>
          </p:spPr>
          <p:txBody>
            <a:bodyPr wrap="square">
              <a:spAutoFit/>
            </a:bodyPr>
            <a:lstStyle/>
            <a:p>
              <a:r>
                <a:rPr lang="en-US" sz="1200" dirty="0" smtClean="0">
                  <a:latin typeface="Calibri"/>
                  <a:cs typeface="Calibri"/>
                </a:rPr>
                <a:t>CC</a:t>
              </a:r>
              <a:r>
                <a:rPr lang="en-US" sz="1200" dirty="0">
                  <a:latin typeface="Calibri"/>
                  <a:cs typeface="Calibri"/>
                </a:rPr>
                <a:t>-BY-NC-</a:t>
              </a:r>
              <a:r>
                <a:rPr lang="en-US" sz="1200" dirty="0" smtClean="0">
                  <a:latin typeface="Calibri"/>
                  <a:cs typeface="Calibri"/>
                </a:rPr>
                <a:t>ND	By, non-commercial, no derivation</a:t>
              </a:r>
              <a:endParaRPr lang="en-AU" sz="1200" dirty="0">
                <a:latin typeface="Calibri"/>
                <a:cs typeface="Calibri"/>
              </a:endParaRPr>
            </a:p>
            <a:p>
              <a:r>
                <a:rPr lang="en-US" sz="1200" dirty="0" smtClean="0">
                  <a:latin typeface="Calibri"/>
                  <a:cs typeface="Calibri"/>
                </a:rPr>
                <a:t>©		Copyright, used with permission</a:t>
              </a:r>
              <a:endParaRPr lang="en-AU" sz="1200" dirty="0">
                <a:latin typeface="Calibri"/>
                <a:cs typeface="Calibri"/>
              </a:endParaRPr>
            </a:p>
            <a:p>
              <a:r>
                <a:rPr lang="en-US" sz="1200" dirty="0" smtClean="0">
                  <a:latin typeface="Calibri"/>
                  <a:cs typeface="Calibri"/>
                </a:rPr>
                <a:t>PD	 	Public domain</a:t>
              </a:r>
            </a:p>
            <a:p>
              <a:r>
                <a:rPr lang="en-US" sz="1200" dirty="0">
                  <a:latin typeface="Calibri"/>
                  <a:cs typeface="Calibri"/>
                </a:rPr>
                <a:t>	</a:t>
              </a:r>
              <a:r>
                <a:rPr lang="en-US" sz="1200" dirty="0" smtClean="0">
                  <a:latin typeface="Calibri"/>
                  <a:cs typeface="Calibri"/>
                </a:rPr>
                <a:t>	No longer with copyright term</a:t>
              </a:r>
              <a:endParaRPr lang="en-AU" sz="1200" dirty="0">
                <a:latin typeface="Calibri"/>
                <a:cs typeface="Calibri"/>
              </a:endParaRPr>
            </a:p>
          </p:txBody>
        </p:sp>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82820" y="4242944"/>
              <a:ext cx="121815" cy="121815"/>
            </a:xfrm>
            <a:prstGeom prst="rect">
              <a:avLst/>
            </a:prstGeom>
          </p:spPr>
        </p:pic>
      </p:grpSp>
      <p:graphicFrame>
        <p:nvGraphicFramePr>
          <p:cNvPr id="20" name="Table 19"/>
          <p:cNvGraphicFramePr>
            <a:graphicFrameLocks noGrp="1"/>
          </p:cNvGraphicFramePr>
          <p:nvPr userDrawn="1">
            <p:extLst>
              <p:ext uri="{D42A27DB-BD31-4B8C-83A1-F6EECF244321}">
                <p14:modId xmlns:p14="http://schemas.microsoft.com/office/powerpoint/2010/main" val="2915244372"/>
              </p:ext>
            </p:extLst>
          </p:nvPr>
        </p:nvGraphicFramePr>
        <p:xfrm>
          <a:off x="958263" y="2182405"/>
          <a:ext cx="7227475" cy="897600"/>
        </p:xfrm>
        <a:graphic>
          <a:graphicData uri="http://schemas.openxmlformats.org/drawingml/2006/table">
            <a:tbl>
              <a:tblPr firstRow="1" bandRow="1">
                <a:tableStyleId>{5940675A-B579-460E-94D1-54222C63F5DA}</a:tableStyleId>
              </a:tblPr>
              <a:tblGrid>
                <a:gridCol w="257730"/>
                <a:gridCol w="1429537"/>
                <a:gridCol w="793306"/>
                <a:gridCol w="1706899"/>
                <a:gridCol w="1165119"/>
                <a:gridCol w="1874884"/>
              </a:tblGrid>
              <a:tr h="187700">
                <a:tc>
                  <a:txBody>
                    <a:bodyPr/>
                    <a:lstStyle/>
                    <a:p>
                      <a:r>
                        <a:rPr lang="en-US" sz="1000" b="1" dirty="0" smtClean="0">
                          <a:solidFill>
                            <a:srgbClr val="404040"/>
                          </a:solidFill>
                          <a:latin typeface="Calibri"/>
                          <a:cs typeface="Calibri"/>
                        </a:rPr>
                        <a:t>#</a:t>
                      </a:r>
                      <a:endParaRPr lang="en-US" sz="1000" b="1" dirty="0">
                        <a:solidFill>
                          <a:srgbClr val="404040"/>
                        </a:solidFill>
                        <a:latin typeface="Calibri"/>
                        <a:cs typeface="Calibri"/>
                      </a:endParaRPr>
                    </a:p>
                  </a:txBody>
                  <a:tcPr marL="36000" marR="36000" marT="0" marB="0">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tabLst>
                          <a:tab pos="0" algn="l"/>
                        </a:tabLst>
                      </a:pPr>
                      <a:r>
                        <a:rPr lang="en-US" sz="1000" b="1" dirty="0" smtClean="0">
                          <a:solidFill>
                            <a:srgbClr val="404040"/>
                          </a:solidFill>
                          <a:latin typeface="Calibri"/>
                          <a:cs typeface="Calibri"/>
                        </a:rPr>
                        <a:t>Title</a:t>
                      </a:r>
                      <a:endParaRPr lang="en-US" sz="1000" b="1" dirty="0">
                        <a:solidFill>
                          <a:srgbClr val="404040"/>
                        </a:solidFill>
                        <a:latin typeface="Calibri"/>
                        <a:cs typeface="Calibri"/>
                      </a:endParaRPr>
                    </a:p>
                  </a:txBody>
                  <a:tcPr marL="72000" marR="72000" marT="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r>
                        <a:rPr lang="en-US" sz="1000" b="1" dirty="0" smtClean="0">
                          <a:solidFill>
                            <a:srgbClr val="404040"/>
                          </a:solidFill>
                          <a:latin typeface="Calibri"/>
                          <a:cs typeface="Calibri"/>
                        </a:rPr>
                        <a:t>License</a:t>
                      </a:r>
                      <a:endParaRPr lang="en-US" sz="1000" b="1" dirty="0">
                        <a:solidFill>
                          <a:srgbClr val="404040"/>
                        </a:solidFill>
                        <a:latin typeface="Calibri"/>
                        <a:cs typeface="Calibri"/>
                      </a:endParaRPr>
                    </a:p>
                  </a:txBody>
                  <a:tcPr marL="72000" marR="72000" marT="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r>
                        <a:rPr lang="en-US" sz="1000" b="1" dirty="0" smtClean="0">
                          <a:solidFill>
                            <a:srgbClr val="404040"/>
                          </a:solidFill>
                          <a:latin typeface="Calibri"/>
                          <a:cs typeface="Calibri"/>
                        </a:rPr>
                        <a:t>Source</a:t>
                      </a:r>
                      <a:endParaRPr lang="en-US" sz="1000" b="1" dirty="0">
                        <a:solidFill>
                          <a:srgbClr val="404040"/>
                        </a:solidFill>
                        <a:latin typeface="Calibri"/>
                        <a:cs typeface="Calibri"/>
                      </a:endParaRPr>
                    </a:p>
                  </a:txBody>
                  <a:tcPr marL="72000" marR="72000" marT="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r>
                        <a:rPr lang="en-US" sz="1000" b="1" dirty="0" smtClean="0">
                          <a:solidFill>
                            <a:srgbClr val="404040"/>
                          </a:solidFill>
                          <a:latin typeface="Calibri"/>
                          <a:cs typeface="Calibri"/>
                        </a:rPr>
                        <a:t>Creator</a:t>
                      </a:r>
                      <a:endParaRPr lang="en-US" sz="1000" b="1" dirty="0">
                        <a:solidFill>
                          <a:srgbClr val="404040"/>
                        </a:solidFill>
                        <a:latin typeface="Calibri"/>
                        <a:cs typeface="Calibri"/>
                      </a:endParaRPr>
                    </a:p>
                  </a:txBody>
                  <a:tcPr marL="72000" marR="72000" marT="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r>
                        <a:rPr lang="en-US" sz="1000" b="1" dirty="0" smtClean="0">
                          <a:solidFill>
                            <a:srgbClr val="404040"/>
                          </a:solidFill>
                          <a:latin typeface="Calibri"/>
                          <a:cs typeface="Calibri"/>
                        </a:rPr>
                        <a:t>Contact</a:t>
                      </a:r>
                      <a:endParaRPr lang="en-US" sz="1000" b="1" dirty="0">
                        <a:solidFill>
                          <a:srgbClr val="404040"/>
                        </a:solidFill>
                        <a:latin typeface="Calibri"/>
                        <a:cs typeface="Calibri"/>
                      </a:endParaRPr>
                    </a:p>
                  </a:txBody>
                  <a:tcPr marL="72000" marR="72000" marT="0" marB="72000">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187700">
                <a:tc>
                  <a:txBody>
                    <a:bodyPr/>
                    <a:lstStyle/>
                    <a:p>
                      <a:r>
                        <a:rPr lang="en-US" sz="1000" b="0" i="0" dirty="0" smtClean="0">
                          <a:solidFill>
                            <a:schemeClr val="tx1"/>
                          </a:solidFill>
                          <a:latin typeface="+mj-lt"/>
                          <a:cs typeface="Calibri Light"/>
                        </a:rPr>
                        <a:t>1</a:t>
                      </a:r>
                      <a:endParaRPr lang="en-US" sz="1000" b="0" i="0" dirty="0">
                        <a:solidFill>
                          <a:schemeClr val="tx1"/>
                        </a:solidFill>
                        <a:latin typeface="+mj-lt"/>
                        <a:cs typeface="Calibri Light"/>
                      </a:endParaRPr>
                    </a:p>
                  </a:txBody>
                  <a:tcPr marL="36000" marR="36000" marT="0" marB="0">
                    <a:lnL w="12700" cmpd="sng">
                      <a:noFill/>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dirty="0" smtClean="0">
                          <a:solidFill>
                            <a:schemeClr val="tx1"/>
                          </a:solidFill>
                          <a:latin typeface="+mj-lt"/>
                          <a:cs typeface="Calibri Light"/>
                        </a:rPr>
                        <a:t>Attribution Name</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dirty="0" smtClean="0">
                          <a:solidFill>
                            <a:schemeClr val="tx1"/>
                          </a:solidFill>
                          <a:latin typeface="+mj-lt"/>
                          <a:cs typeface="Calibri Light"/>
                        </a:rPr>
                        <a:t>CC-BY-SA</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dirty="0" smtClean="0">
                          <a:solidFill>
                            <a:schemeClr val="tx1"/>
                          </a:solidFill>
                          <a:latin typeface="+mj-lt"/>
                          <a:cs typeface="Calibri Light"/>
                        </a:rPr>
                        <a:t>youtube.com/user/sense101x</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buNone/>
                      </a:pPr>
                      <a:r>
                        <a:rPr lang="en-US" sz="1000" b="0" i="0" dirty="0" smtClean="0">
                          <a:solidFill>
                            <a:schemeClr val="tx1"/>
                          </a:solidFill>
                          <a:latin typeface="+mj-lt"/>
                          <a:cs typeface="Calibri Light"/>
                        </a:rPr>
                        <a:t>A.</a:t>
                      </a:r>
                      <a:r>
                        <a:rPr lang="en-US" sz="1000" b="0" i="0" baseline="0" dirty="0" smtClean="0">
                          <a:solidFill>
                            <a:schemeClr val="tx1"/>
                          </a:solidFill>
                          <a:latin typeface="+mj-lt"/>
                          <a:cs typeface="Calibri Light"/>
                        </a:rPr>
                        <a:t> Nomdeplume</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u="none" dirty="0" smtClean="0">
                          <a:solidFill>
                            <a:schemeClr val="tx1"/>
                          </a:solidFill>
                          <a:latin typeface="+mj-lt"/>
                          <a:cs typeface="Calibri Light"/>
                        </a:rPr>
                        <a:t>enquiries@uqx.uq.edu.au</a:t>
                      </a:r>
                      <a:endParaRPr lang="en-US" sz="1000" b="0" i="0" u="none"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187700">
                <a:tc>
                  <a:txBody>
                    <a:bodyPr/>
                    <a:lstStyle/>
                    <a:p>
                      <a:r>
                        <a:rPr lang="en-US" sz="1000" b="0" i="0" dirty="0" smtClean="0">
                          <a:solidFill>
                            <a:schemeClr val="tx1"/>
                          </a:solidFill>
                          <a:latin typeface="+mj-lt"/>
                          <a:cs typeface="Calibri Light"/>
                        </a:rPr>
                        <a:t>2</a:t>
                      </a:r>
                      <a:endParaRPr lang="en-US" sz="1000" b="0" i="0" dirty="0">
                        <a:solidFill>
                          <a:schemeClr val="tx1"/>
                        </a:solidFill>
                        <a:latin typeface="+mj-lt"/>
                        <a:cs typeface="Calibri Light"/>
                      </a:endParaRPr>
                    </a:p>
                  </a:txBody>
                  <a:tcPr marL="36000" marR="36000" marT="0" marB="0">
                    <a:lnL w="12700" cmpd="sng">
                      <a:noFill/>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dirty="0" smtClean="0">
                          <a:solidFill>
                            <a:schemeClr val="tx1"/>
                          </a:solidFill>
                          <a:latin typeface="+mj-lt"/>
                          <a:cs typeface="Calibri Light"/>
                        </a:rPr>
                        <a:t>Attribution Name</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dirty="0" smtClean="0">
                          <a:solidFill>
                            <a:schemeClr val="tx1"/>
                          </a:solidFill>
                          <a:latin typeface="+mj-lt"/>
                          <a:cs typeface="Calibri Light"/>
                        </a:rPr>
                        <a:t>CC-BY-SA</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kern="1200" dirty="0" smtClean="0">
                          <a:solidFill>
                            <a:schemeClr val="tx1"/>
                          </a:solidFill>
                          <a:latin typeface="+mn-lt"/>
                          <a:ea typeface="+mn-ea"/>
                          <a:cs typeface="Calibri Light"/>
                        </a:rPr>
                        <a:t>wikipedia.org/wiki/image. Jpg</a:t>
                      </a:r>
                      <a:endParaRPr lang="en-US" sz="1000" b="0" i="0" kern="1200" dirty="0">
                        <a:solidFill>
                          <a:schemeClr val="tx1"/>
                        </a:solidFill>
                        <a:latin typeface="+mn-lt"/>
                        <a:ea typeface="+mn-ea"/>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buNone/>
                      </a:pPr>
                      <a:r>
                        <a:rPr lang="en-US" sz="1000" b="0" i="0" dirty="0" smtClean="0">
                          <a:solidFill>
                            <a:schemeClr val="tx1"/>
                          </a:solidFill>
                          <a:latin typeface="+mj-lt"/>
                          <a:cs typeface="Calibri Light"/>
                        </a:rPr>
                        <a:t>A.</a:t>
                      </a:r>
                      <a:r>
                        <a:rPr lang="en-US" sz="1000" b="0" i="0" baseline="0" dirty="0" smtClean="0">
                          <a:solidFill>
                            <a:schemeClr val="tx1"/>
                          </a:solidFill>
                          <a:latin typeface="+mj-lt"/>
                          <a:cs typeface="Calibri Light"/>
                        </a:rPr>
                        <a:t> Nomdeplume</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u="none" dirty="0" smtClean="0">
                          <a:solidFill>
                            <a:schemeClr val="tx1"/>
                          </a:solidFill>
                          <a:latin typeface="+mj-lt"/>
                          <a:cs typeface="Calibri Light"/>
                        </a:rPr>
                        <a:t>a.nomdeplume@wikipedia.com</a:t>
                      </a:r>
                      <a:endParaRPr lang="en-US" sz="1000" b="0" i="0" u="none"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187700">
                <a:tc>
                  <a:txBody>
                    <a:bodyPr/>
                    <a:lstStyle/>
                    <a:p>
                      <a:r>
                        <a:rPr lang="en-US" sz="1000" b="0" i="0" dirty="0" smtClean="0">
                          <a:solidFill>
                            <a:schemeClr val="tx1"/>
                          </a:solidFill>
                          <a:latin typeface="+mj-lt"/>
                          <a:cs typeface="Calibri Light"/>
                        </a:rPr>
                        <a:t>3</a:t>
                      </a:r>
                      <a:endParaRPr lang="en-US" sz="1000" b="0" i="0" dirty="0">
                        <a:solidFill>
                          <a:schemeClr val="tx1"/>
                        </a:solidFill>
                        <a:latin typeface="+mj-lt"/>
                        <a:cs typeface="Calibri Light"/>
                      </a:endParaRPr>
                    </a:p>
                  </a:txBody>
                  <a:tcPr marL="36000" marR="36000" marT="0" marB="0">
                    <a:lnL w="12700" cmpd="sng">
                      <a:noFill/>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dirty="0" smtClean="0">
                          <a:solidFill>
                            <a:schemeClr val="tx1"/>
                          </a:solidFill>
                          <a:latin typeface="+mj-lt"/>
                          <a:cs typeface="Calibri Light"/>
                        </a:rPr>
                        <a:t>Attribution Name</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dirty="0" smtClean="0">
                          <a:solidFill>
                            <a:schemeClr val="tx1"/>
                          </a:solidFill>
                          <a:latin typeface="+mj-lt"/>
                          <a:cs typeface="Calibri Light"/>
                        </a:rPr>
                        <a:t>PD</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dirty="0" smtClean="0">
                          <a:solidFill>
                            <a:schemeClr val="tx1"/>
                          </a:solidFill>
                          <a:latin typeface="+mj-lt"/>
                          <a:cs typeface="Calibri Light"/>
                        </a:rPr>
                        <a:t>nasa.com/image.jpg</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buNone/>
                      </a:pPr>
                      <a:r>
                        <a:rPr lang="en-US" sz="1000" b="0" i="0" dirty="0" smtClean="0">
                          <a:solidFill>
                            <a:schemeClr val="tx1"/>
                          </a:solidFill>
                          <a:latin typeface="+mj-lt"/>
                          <a:cs typeface="Calibri Light"/>
                        </a:rPr>
                        <a:t>A.</a:t>
                      </a:r>
                      <a:r>
                        <a:rPr lang="en-US" sz="1000" b="0" i="0" baseline="0" dirty="0" smtClean="0">
                          <a:solidFill>
                            <a:schemeClr val="tx1"/>
                          </a:solidFill>
                          <a:latin typeface="+mj-lt"/>
                          <a:cs typeface="Calibri Light"/>
                        </a:rPr>
                        <a:t> Nomdeplume</a:t>
                      </a:r>
                      <a:endParaRPr lang="en-US" sz="1000" b="0" i="0" dirty="0">
                        <a:solidFill>
                          <a:schemeClr val="tx1"/>
                        </a:solidFill>
                        <a:latin typeface="+mj-lt"/>
                        <a:cs typeface="Calibri Light"/>
                      </a:endParaRPr>
                    </a:p>
                  </a:txBody>
                  <a:tcPr marL="72000" marR="72000" marT="0" marB="72000">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u="none" kern="1200" dirty="0" smtClean="0">
                          <a:solidFill>
                            <a:schemeClr val="tx1"/>
                          </a:solidFill>
                          <a:latin typeface="+mn-lt"/>
                          <a:ea typeface="+mn-ea"/>
                          <a:cs typeface="Calibri Light"/>
                        </a:rPr>
                        <a:t>a.nomdeplume@nasa.com</a:t>
                      </a:r>
                      <a:endParaRPr lang="en-US" sz="1000" b="0" i="0" u="none" kern="1200" dirty="0">
                        <a:solidFill>
                          <a:schemeClr val="tx1"/>
                        </a:solidFill>
                        <a:latin typeface="+mn-lt"/>
                        <a:ea typeface="+mn-ea"/>
                        <a:cs typeface="Calibri Light"/>
                      </a:endParaRPr>
                    </a:p>
                  </a:txBody>
                  <a:tcPr marL="72000" marR="72000" marT="0" marB="72000">
                    <a:lnL w="6350" cap="flat" cmpd="sng" algn="ctr">
                      <a:solidFill>
                        <a:srgbClr val="40404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960421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Attribution">
    <p:spTree>
      <p:nvGrpSpPr>
        <p:cNvPr id="1" name=""/>
        <p:cNvGrpSpPr/>
        <p:nvPr/>
      </p:nvGrpSpPr>
      <p:grpSpPr>
        <a:xfrm>
          <a:off x="0" y="0"/>
          <a:ext cx="0" cy="0"/>
          <a:chOff x="0" y="0"/>
          <a:chExt cx="0" cy="0"/>
        </a:xfrm>
      </p:grpSpPr>
      <p:sp>
        <p:nvSpPr>
          <p:cNvPr id="8" name="TextBox 7"/>
          <p:cNvSpPr txBox="1"/>
          <p:nvPr userDrawn="1"/>
        </p:nvSpPr>
        <p:spPr>
          <a:xfrm>
            <a:off x="1695745" y="4430609"/>
            <a:ext cx="6700768" cy="246221"/>
          </a:xfrm>
          <a:prstGeom prst="rect">
            <a:avLst/>
          </a:prstGeom>
          <a:noFill/>
        </p:spPr>
        <p:txBody>
          <a:bodyPr wrap="square" rtlCol="0" anchor="ctr">
            <a:spAutoFit/>
          </a:bodyPr>
          <a:lstStyle/>
          <a:p>
            <a:r>
              <a:rPr lang="en-US" sz="1000" dirty="0">
                <a:solidFill>
                  <a:srgbClr val="FFFFFF"/>
                </a:solidFill>
                <a:latin typeface=" Century Gothic"/>
                <a:cs typeface=" Century Gothic"/>
              </a:rPr>
              <a:t>Unless otherwise stated all content is available for </a:t>
            </a:r>
            <a:r>
              <a:rPr lang="en-US" sz="1000" dirty="0" smtClean="0">
                <a:solidFill>
                  <a:srgbClr val="FFFFFF"/>
                </a:solidFill>
                <a:latin typeface=" Century Gothic"/>
                <a:cs typeface=" Century Gothic"/>
              </a:rPr>
              <a:t>use under </a:t>
            </a:r>
            <a:r>
              <a:rPr lang="en-US" sz="1000" dirty="0">
                <a:solidFill>
                  <a:srgbClr val="FFFFFF"/>
                </a:solidFill>
                <a:latin typeface=" Century Gothic"/>
                <a:cs typeface=" Century Gothic"/>
              </a:rPr>
              <a:t>the creative commons license Attribution-ShareAlike</a:t>
            </a:r>
          </a:p>
        </p:txBody>
      </p:sp>
      <p:pic>
        <p:nvPicPr>
          <p:cNvPr id="2" name="Picture 1" descr="cc-by-sa (edit).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522" y="4315832"/>
            <a:ext cx="775883" cy="288893"/>
          </a:xfrm>
          <a:prstGeom prst="rect">
            <a:avLst/>
          </a:prstGeom>
        </p:spPr>
      </p:pic>
    </p:spTree>
    <p:extLst>
      <p:ext uri="{BB962C8B-B14F-4D97-AF65-F5344CB8AC3E}">
        <p14:creationId xmlns:p14="http://schemas.microsoft.com/office/powerpoint/2010/main" val="1099499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pic>
        <p:nvPicPr>
          <p:cNvPr id="3" name="Picture 2" descr="UQ-EDx-logos.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47697" y="1847702"/>
            <a:ext cx="3987031" cy="1448097"/>
          </a:xfrm>
          <a:prstGeom prst="rect">
            <a:avLst/>
          </a:prstGeom>
        </p:spPr>
      </p:pic>
    </p:spTree>
    <p:extLst>
      <p:ext uri="{BB962C8B-B14F-4D97-AF65-F5344CB8AC3E}">
        <p14:creationId xmlns:p14="http://schemas.microsoft.com/office/powerpoint/2010/main" val="3757849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654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e Up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523848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alf Screen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itle 10"/>
          <p:cNvSpPr>
            <a:spLocks noGrp="1"/>
          </p:cNvSpPr>
          <p:nvPr>
            <p:ph type="title" hasCustomPrompt="1"/>
          </p:nvPr>
        </p:nvSpPr>
        <p:spPr>
          <a:xfrm>
            <a:off x="4578048" y="574527"/>
            <a:ext cx="3598333" cy="630123"/>
          </a:xfrm>
        </p:spPr>
        <p:txBody>
          <a:bodyPr anchor="t">
            <a:noAutofit/>
          </a:bodyPr>
          <a:lstStyle>
            <a:lvl1pPr algn="l">
              <a:defRPr sz="3600" b="1" i="0" cap="all" spc="0">
                <a:solidFill>
                  <a:srgbClr val="FFFFFF"/>
                </a:solidFill>
                <a:latin typeface="Century Gothic"/>
                <a:cs typeface="Century Gothic"/>
              </a:defRPr>
            </a:lvl1pPr>
          </a:lstStyle>
          <a:p>
            <a:r>
              <a:rPr lang="en-AU" dirty="0" smtClean="0"/>
              <a:t>Title</a:t>
            </a:r>
            <a:endParaRPr lang="en-US" dirty="0"/>
          </a:p>
        </p:txBody>
      </p:sp>
      <p:sp>
        <p:nvSpPr>
          <p:cNvPr id="13" name="Text Placeholder 12"/>
          <p:cNvSpPr>
            <a:spLocks noGrp="1"/>
          </p:cNvSpPr>
          <p:nvPr>
            <p:ph type="body" sz="quarter" idx="10"/>
          </p:nvPr>
        </p:nvSpPr>
        <p:spPr>
          <a:xfrm>
            <a:off x="4578350" y="1246188"/>
            <a:ext cx="3597275" cy="3317875"/>
          </a:xfrm>
        </p:spPr>
        <p:txBody>
          <a:bodyPr>
            <a:noAutofit/>
          </a:bodyPr>
          <a:lstStyle>
            <a:lvl1pPr>
              <a:defRPr sz="1800" b="0" i="0" baseline="0">
                <a:solidFill>
                  <a:srgbClr val="FFFFFF"/>
                </a:solidFill>
                <a:latin typeface="Century Gothic"/>
                <a:cs typeface="Century Gothic"/>
              </a:defRPr>
            </a:lvl1pPr>
            <a:lvl2pPr>
              <a:defRPr sz="1800" b="0" i="0">
                <a:solidFill>
                  <a:srgbClr val="FFFFFF"/>
                </a:solidFill>
                <a:latin typeface="Century Gothic"/>
                <a:cs typeface="Century Gothic"/>
              </a:defRPr>
            </a:lvl2pPr>
            <a:lvl3pPr>
              <a:defRPr sz="1800" b="0" i="0">
                <a:solidFill>
                  <a:srgbClr val="FFFFFF"/>
                </a:solidFill>
                <a:latin typeface="Century Gothic"/>
                <a:cs typeface="Century Gothic"/>
              </a:defRPr>
            </a:lvl3pPr>
            <a:lvl4pPr>
              <a:defRPr sz="1800" b="0" i="0">
                <a:solidFill>
                  <a:srgbClr val="FFFFFF"/>
                </a:solidFill>
                <a:latin typeface="Century Gothic"/>
                <a:cs typeface="Century Gothic"/>
              </a:defRPr>
            </a:lvl4pPr>
            <a:lvl5pPr>
              <a:defRPr sz="1800" b="0" i="0">
                <a:solidFill>
                  <a:srgbClr val="FFFFFF"/>
                </a:solidFill>
                <a:latin typeface="Century Gothic"/>
                <a:cs typeface="Century Gothic"/>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smtClean="0"/>
          </a:p>
          <a:p>
            <a:pPr lvl="0"/>
            <a:endParaRPr lang="en-US" dirty="0"/>
          </a:p>
        </p:txBody>
      </p:sp>
      <p:sp>
        <p:nvSpPr>
          <p:cNvPr id="15" name="Text Placeholder 14"/>
          <p:cNvSpPr>
            <a:spLocks noGrp="1"/>
          </p:cNvSpPr>
          <p:nvPr>
            <p:ph type="body" sz="quarter" idx="11" hasCustomPrompt="1"/>
          </p:nvPr>
        </p:nvSpPr>
        <p:spPr>
          <a:xfrm>
            <a:off x="4578350" y="4599667"/>
            <a:ext cx="3597275" cy="212725"/>
          </a:xfrm>
        </p:spPr>
        <p:txBody>
          <a:bodyPr>
            <a:noAutofit/>
          </a:bodyPr>
          <a:lstStyle>
            <a:lvl1pPr marL="0" indent="0" algn="r">
              <a:buNone/>
              <a:defRPr sz="900" b="0" i="0">
                <a:solidFill>
                  <a:srgbClr val="FFFFFF"/>
                </a:solidFill>
                <a:latin typeface="Century Gothic"/>
                <a:cs typeface="Century Gothic"/>
              </a:defRPr>
            </a:lvl1pPr>
          </a:lstStyle>
          <a:p>
            <a:pPr lvl="0"/>
            <a:r>
              <a:rPr lang="en-AU" dirty="0" smtClean="0"/>
              <a:t>Attribution #</a:t>
            </a:r>
            <a:endParaRPr lang="en-US" dirty="0"/>
          </a:p>
        </p:txBody>
      </p:sp>
    </p:spTree>
    <p:extLst>
      <p:ext uri="{BB962C8B-B14F-4D97-AF65-F5344CB8AC3E}">
        <p14:creationId xmlns:p14="http://schemas.microsoft.com/office/powerpoint/2010/main" val="20979375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lf Screen Im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5" name="Text Placeholder 14"/>
          <p:cNvSpPr>
            <a:spLocks noGrp="1"/>
          </p:cNvSpPr>
          <p:nvPr>
            <p:ph type="body" sz="quarter" idx="11" hasCustomPrompt="1"/>
          </p:nvPr>
        </p:nvSpPr>
        <p:spPr>
          <a:xfrm>
            <a:off x="4578350" y="4599667"/>
            <a:ext cx="3597275" cy="212725"/>
          </a:xfrm>
        </p:spPr>
        <p:txBody>
          <a:bodyPr>
            <a:noAutofit/>
          </a:bodyPr>
          <a:lstStyle>
            <a:lvl1pPr marL="0" indent="0" algn="r">
              <a:buNone/>
              <a:defRPr sz="900" b="0" i="0">
                <a:solidFill>
                  <a:srgbClr val="FFFFFF"/>
                </a:solidFill>
                <a:latin typeface="Century Gothic"/>
                <a:cs typeface="Century Gothic"/>
              </a:defRPr>
            </a:lvl1pPr>
          </a:lstStyle>
          <a:p>
            <a:pPr lvl="0"/>
            <a:r>
              <a:rPr lang="en-AU" dirty="0" smtClean="0"/>
              <a:t>Attribution #</a:t>
            </a:r>
            <a:endParaRPr lang="en-US" dirty="0"/>
          </a:p>
        </p:txBody>
      </p:sp>
    </p:spTree>
    <p:extLst>
      <p:ext uri="{BB962C8B-B14F-4D97-AF65-F5344CB8AC3E}">
        <p14:creationId xmlns:p14="http://schemas.microsoft.com/office/powerpoint/2010/main" val="36465044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ull Screen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itle 10"/>
          <p:cNvSpPr>
            <a:spLocks noGrp="1"/>
          </p:cNvSpPr>
          <p:nvPr>
            <p:ph type="title" hasCustomPrompt="1"/>
          </p:nvPr>
        </p:nvSpPr>
        <p:spPr>
          <a:xfrm>
            <a:off x="963719" y="574527"/>
            <a:ext cx="7216561" cy="630123"/>
          </a:xfrm>
        </p:spPr>
        <p:txBody>
          <a:bodyPr anchor="t">
            <a:noAutofit/>
          </a:bodyPr>
          <a:lstStyle>
            <a:lvl1pPr algn="l">
              <a:defRPr sz="3600" b="1" i="0" cap="all" spc="0">
                <a:solidFill>
                  <a:srgbClr val="FFFFFF"/>
                </a:solidFill>
                <a:latin typeface="Century Gothic"/>
                <a:cs typeface="Century Gothic"/>
              </a:defRPr>
            </a:lvl1pPr>
          </a:lstStyle>
          <a:p>
            <a:r>
              <a:rPr lang="en-AU" dirty="0" smtClean="0"/>
              <a:t>Title</a:t>
            </a:r>
            <a:endParaRPr lang="en-US" dirty="0"/>
          </a:p>
        </p:txBody>
      </p:sp>
      <p:sp>
        <p:nvSpPr>
          <p:cNvPr id="13" name="Text Placeholder 12"/>
          <p:cNvSpPr>
            <a:spLocks noGrp="1"/>
          </p:cNvSpPr>
          <p:nvPr>
            <p:ph type="body" sz="quarter" idx="10" hasCustomPrompt="1"/>
          </p:nvPr>
        </p:nvSpPr>
        <p:spPr>
          <a:xfrm>
            <a:off x="963719" y="1246188"/>
            <a:ext cx="7216562" cy="3317875"/>
          </a:xfrm>
        </p:spPr>
        <p:txBody>
          <a:bodyPr>
            <a:noAutofit/>
          </a:bodyPr>
          <a:lstStyle>
            <a:lvl1pPr>
              <a:defRPr sz="2000" b="0" i="0" baseline="0">
                <a:solidFill>
                  <a:schemeClr val="bg1"/>
                </a:solidFill>
                <a:latin typeface="Century Gothic"/>
                <a:cs typeface="Century Gothic"/>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AU" dirty="0" smtClean="0"/>
              <a:t>Here is the 1st Point</a:t>
            </a:r>
          </a:p>
          <a:p>
            <a:pPr lvl="0"/>
            <a:r>
              <a:rPr lang="en-US" dirty="0" smtClean="0"/>
              <a:t>Here is an even longer 2nd Point that goes across </a:t>
            </a:r>
            <a:br>
              <a:rPr lang="en-US" dirty="0" smtClean="0"/>
            </a:br>
            <a:r>
              <a:rPr lang="en-US" dirty="0" smtClean="0"/>
              <a:t>multiple lines</a:t>
            </a:r>
            <a:endParaRPr lang="en-US" dirty="0"/>
          </a:p>
        </p:txBody>
      </p:sp>
      <p:sp>
        <p:nvSpPr>
          <p:cNvPr id="15" name="Text Placeholder 14"/>
          <p:cNvSpPr>
            <a:spLocks noGrp="1"/>
          </p:cNvSpPr>
          <p:nvPr>
            <p:ph type="body" sz="quarter" idx="11" hasCustomPrompt="1"/>
          </p:nvPr>
        </p:nvSpPr>
        <p:spPr>
          <a:xfrm>
            <a:off x="959063" y="4599667"/>
            <a:ext cx="7216562" cy="212725"/>
          </a:xfrm>
        </p:spPr>
        <p:txBody>
          <a:bodyPr>
            <a:noAutofit/>
          </a:bodyPr>
          <a:lstStyle>
            <a:lvl1pPr marL="0" indent="0" algn="r">
              <a:buNone/>
              <a:defRPr sz="900" b="0" i="0">
                <a:solidFill>
                  <a:srgbClr val="FFFFFF"/>
                </a:solidFill>
                <a:latin typeface="Century Gothic"/>
                <a:cs typeface="Century Gothic"/>
              </a:defRPr>
            </a:lvl1pPr>
          </a:lstStyle>
          <a:p>
            <a:pPr lvl="0"/>
            <a:r>
              <a:rPr lang="en-AU" dirty="0" smtClean="0"/>
              <a:t>Attribution #</a:t>
            </a:r>
            <a:endParaRPr lang="en-US" dirty="0"/>
          </a:p>
        </p:txBody>
      </p:sp>
    </p:spTree>
    <p:extLst>
      <p:ext uri="{BB962C8B-B14F-4D97-AF65-F5344CB8AC3E}">
        <p14:creationId xmlns:p14="http://schemas.microsoft.com/office/powerpoint/2010/main" val="84234064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72DC2447-DF41-6145-8898-975434CD6F59}" type="datetimeFigureOut">
              <a:rPr lang="en-US" smtClean="0"/>
              <a:t>3/19/17</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2F9FD69B-09BC-7842-98A8-FE34576B9617}" type="slidenum">
              <a:rPr lang="en-US" smtClean="0"/>
              <a:t>‹#›</a:t>
            </a:fld>
            <a:endParaRPr lang="en-US"/>
          </a:p>
        </p:txBody>
      </p:sp>
    </p:spTree>
    <p:extLst>
      <p:ext uri="{BB962C8B-B14F-4D97-AF65-F5344CB8AC3E}">
        <p14:creationId xmlns:p14="http://schemas.microsoft.com/office/powerpoint/2010/main" val="1040737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4683919"/>
            <a:ext cx="2133600" cy="357188"/>
          </a:xfrm>
          <a:prstGeom prst="rect">
            <a:avLst/>
          </a:prstGeom>
        </p:spPr>
        <p:txBody>
          <a:bodyPr/>
          <a:lstStyle>
            <a:lvl1pPr>
              <a:defRPr/>
            </a:lvl1pPr>
          </a:lstStyle>
          <a:p>
            <a:endParaRPr lang="en-AU"/>
          </a:p>
        </p:txBody>
      </p:sp>
      <p:sp>
        <p:nvSpPr>
          <p:cNvPr id="4" name="Footer Placeholder 3"/>
          <p:cNvSpPr>
            <a:spLocks noGrp="1"/>
          </p:cNvSpPr>
          <p:nvPr>
            <p:ph type="ftr" sz="quarter" idx="11"/>
          </p:nvPr>
        </p:nvSpPr>
        <p:spPr>
          <a:xfrm>
            <a:off x="3124200" y="4683919"/>
            <a:ext cx="2895600" cy="357188"/>
          </a:xfrm>
          <a:prstGeom prst="rect">
            <a:avLst/>
          </a:prstGeom>
        </p:spPr>
        <p:txBody>
          <a:bodyPr/>
          <a:lstStyle>
            <a:lvl1pPr>
              <a:defRPr/>
            </a:lvl1pPr>
          </a:lstStyle>
          <a:p>
            <a:endParaRPr lang="en-AU"/>
          </a:p>
        </p:txBody>
      </p:sp>
      <p:sp>
        <p:nvSpPr>
          <p:cNvPr id="5" name="Slide Number Placeholder 4"/>
          <p:cNvSpPr>
            <a:spLocks noGrp="1"/>
          </p:cNvSpPr>
          <p:nvPr>
            <p:ph type="sldNum" sz="quarter" idx="12"/>
          </p:nvPr>
        </p:nvSpPr>
        <p:spPr>
          <a:xfrm>
            <a:off x="6553200" y="4683919"/>
            <a:ext cx="2133600" cy="357188"/>
          </a:xfrm>
          <a:prstGeom prst="rect">
            <a:avLst/>
          </a:prstGeom>
        </p:spPr>
        <p:txBody>
          <a:bodyPr/>
          <a:lstStyle>
            <a:lvl1pPr>
              <a:defRPr/>
            </a:lvl1pPr>
          </a:lstStyle>
          <a:p>
            <a:fld id="{B2EABCC6-B145-5940-A3B7-C98A57F43C6D}" type="slidenum">
              <a:rPr lang="en-AU"/>
              <a:pPr/>
              <a:t>‹#›</a:t>
            </a:fld>
            <a:endParaRPr lang="en-AU"/>
          </a:p>
        </p:txBody>
      </p:sp>
    </p:spTree>
    <p:extLst>
      <p:ext uri="{BB962C8B-B14F-4D97-AF65-F5344CB8AC3E}">
        <p14:creationId xmlns:p14="http://schemas.microsoft.com/office/powerpoint/2010/main" val="1751332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2" name="TextBox 1"/>
          <p:cNvSpPr txBox="1"/>
          <p:nvPr userDrawn="1"/>
        </p:nvSpPr>
        <p:spPr>
          <a:xfrm>
            <a:off x="397334" y="209996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50938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creen">
    <p:spTree>
      <p:nvGrpSpPr>
        <p:cNvPr id="1" name=""/>
        <p:cNvGrpSpPr/>
        <p:nvPr/>
      </p:nvGrpSpPr>
      <p:grpSpPr>
        <a:xfrm>
          <a:off x="0" y="0"/>
          <a:ext cx="0" cy="0"/>
          <a:chOff x="0" y="0"/>
          <a:chExt cx="0" cy="0"/>
        </a:xfrm>
      </p:grpSpPr>
      <p:pic>
        <p:nvPicPr>
          <p:cNvPr id="5" name="Picture 4" descr="Title Screen.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Rectangle 7"/>
          <p:cNvSpPr/>
          <p:nvPr/>
        </p:nvSpPr>
        <p:spPr>
          <a:xfrm>
            <a:off x="241017" y="2907380"/>
            <a:ext cx="8661967" cy="276999"/>
          </a:xfrm>
          <a:prstGeom prst="rect">
            <a:avLst/>
          </a:prstGeom>
        </p:spPr>
        <p:txBody>
          <a:bodyPr wrap="square">
            <a:spAutoFit/>
          </a:bodyPr>
          <a:lstStyle/>
          <a:p>
            <a:pPr algn="ctr"/>
            <a:r>
              <a:rPr lang="en-US" sz="1200" dirty="0" smtClean="0">
                <a:solidFill>
                  <a:srgbClr val="FFFFFF"/>
                </a:solidFill>
                <a:latin typeface="Century Gothic"/>
                <a:cs typeface="Century Gothic"/>
              </a:rPr>
              <a:t>PowerPoint template and guidelines v0.1 </a:t>
            </a:r>
            <a:endParaRPr lang="en-AU" sz="1200" dirty="0">
              <a:solidFill>
                <a:srgbClr val="FFFFFF"/>
              </a:solidFill>
              <a:latin typeface="Century Gothic"/>
              <a:cs typeface="Century Gothic"/>
            </a:endParaRPr>
          </a:p>
        </p:txBody>
      </p:sp>
    </p:spTree>
    <p:extLst>
      <p:ext uri="{BB962C8B-B14F-4D97-AF65-F5344CB8AC3E}">
        <p14:creationId xmlns:p14="http://schemas.microsoft.com/office/powerpoint/2010/main" val="26765854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2.xml"/><Relationship Id="rId9" Type="http://schemas.openxmlformats.org/officeDocument/2006/relationships/image" Target="../media/image5.jpeg"/><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theme" Target="../theme/theme3.xml"/><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AU" dirty="0" smtClean="0"/>
              <a:t>Title</a:t>
            </a:r>
            <a:endParaRPr lang="en-US" dirty="0"/>
          </a:p>
        </p:txBody>
      </p:sp>
      <p:sp>
        <p:nvSpPr>
          <p:cNvPr id="3" name="Text Placeholder 2"/>
          <p:cNvSpPr>
            <a:spLocks noGrp="1"/>
          </p:cNvSpPr>
          <p:nvPr>
            <p:ph type="body" idx="1"/>
          </p:nvPr>
        </p:nvSpPr>
        <p:spPr>
          <a:xfrm>
            <a:off x="457200" y="1200154"/>
            <a:ext cx="8229600" cy="3394075"/>
          </a:xfrm>
          <a:prstGeom prst="rect">
            <a:avLst/>
          </a:prstGeom>
        </p:spPr>
        <p:txBody>
          <a:bodyPr vert="horz" lIns="91440" tIns="45720" rIns="91440" bIns="45720" rtlCol="0">
            <a:normAutofit/>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2342333389"/>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82" r:id="rId3"/>
    <p:sldLayoutId id="2147483681" r:id="rId4"/>
    <p:sldLayoutId id="2147483679" r:id="rId5"/>
    <p:sldLayoutId id="2147483695" r:id="rId6"/>
    <p:sldLayoutId id="2147483696" r:id="rId7"/>
  </p:sldLayoutIdLst>
  <p:timing>
    <p:tnLst>
      <p:par>
        <p:cTn id="1" dur="indefinite" restart="never" nodeType="tmRoot"/>
      </p:par>
    </p:tnLst>
  </p:timing>
  <p:txStyles>
    <p:titleStyle>
      <a:lvl1pPr algn="l" defTabSz="457200" rtl="0" eaLnBrk="1" latinLnBrk="0" hangingPunct="1">
        <a:spcBef>
          <a:spcPct val="0"/>
        </a:spcBef>
        <a:buNone/>
        <a:defRPr sz="4400" b="1" i="0" kern="1200" cap="all">
          <a:solidFill>
            <a:srgbClr val="FFFFFF"/>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c-background-01.jpg"/>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F9A565B-DE90-5D45-91DC-3B345986273C}" type="datetimeFigureOut">
              <a:rPr lang="en-US" smtClean="0"/>
              <a:t>3/19/17</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6A6ABFB-CD7D-A64D-9166-D5CA1A67E433}" type="slidenum">
              <a:rPr lang="en-US" smtClean="0"/>
              <a:t>‹#›</a:t>
            </a:fld>
            <a:endParaRPr lang="en-US"/>
          </a:p>
        </p:txBody>
      </p:sp>
    </p:spTree>
    <p:extLst>
      <p:ext uri="{BB962C8B-B14F-4D97-AF65-F5344CB8AC3E}">
        <p14:creationId xmlns:p14="http://schemas.microsoft.com/office/powerpoint/2010/main" val="2812174227"/>
      </p:ext>
    </p:extLst>
  </p:cSld>
  <p:clrMap bg1="lt1" tx1="dk1" bg2="lt2" tx2="dk2" accent1="accent1" accent2="accent2" accent3="accent3" accent4="accent4" accent5="accent5" accent6="accent6" hlink="hlink" folHlink="folHlink"/>
  <p:sldLayoutIdLst>
    <p:sldLayoutId id="2147483680" r:id="rId1"/>
    <p:sldLayoutId id="2147483694" r:id="rId2"/>
    <p:sldLayoutId id="2147483690" r:id="rId3"/>
    <p:sldLayoutId id="2147483689" r:id="rId4"/>
    <p:sldLayoutId id="2147483691" r:id="rId5"/>
    <p:sldLayoutId id="2147483692" r:id="rId6"/>
    <p:sldLayoutId id="2147483693" r:id="rId7"/>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7240D9BF-57AC-6043-99D8-162011552BD5}" type="datetimeFigureOut">
              <a:rPr lang="en-US" smtClean="0"/>
              <a:t>3/19/17</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513E8E9-6BEC-494E-99F2-3DFF844E72BA}" type="slidenum">
              <a:rPr lang="en-US" smtClean="0"/>
              <a:t>‹#›</a:t>
            </a:fld>
            <a:endParaRPr lang="en-US"/>
          </a:p>
        </p:txBody>
      </p:sp>
    </p:spTree>
    <p:extLst>
      <p:ext uri="{BB962C8B-B14F-4D97-AF65-F5344CB8AC3E}">
        <p14:creationId xmlns:p14="http://schemas.microsoft.com/office/powerpoint/2010/main" val="30717865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7.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 Id="rId3" Type="http://schemas.openxmlformats.org/officeDocument/2006/relationships/image" Target="../media/image1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0"/>
          <p:cNvSpPr>
            <a:spLocks noGrp="1"/>
          </p:cNvSpPr>
          <p:nvPr>
            <p:ph type="body" sz="quarter" idx="10"/>
          </p:nvPr>
        </p:nvSpPr>
        <p:spPr>
          <a:xfrm>
            <a:off x="0" y="853805"/>
            <a:ext cx="9143999" cy="2243356"/>
          </a:xfrm>
        </p:spPr>
        <p:txBody>
          <a:bodyPr/>
          <a:lstStyle/>
          <a:p>
            <a:pPr marL="0" indent="0" algn="ctr">
              <a:buNone/>
            </a:pPr>
            <a:r>
              <a:rPr lang="en-US" sz="4800" smtClean="0">
                <a:latin typeface="Klima Regular"/>
                <a:cs typeface="Klima Regular"/>
              </a:rPr>
              <a:t>Countering </a:t>
            </a:r>
            <a:br>
              <a:rPr lang="en-US" sz="4800" smtClean="0">
                <a:latin typeface="Klima Regular"/>
                <a:cs typeface="Klima Regular"/>
              </a:rPr>
            </a:br>
            <a:r>
              <a:rPr lang="en-US" sz="4800" smtClean="0">
                <a:latin typeface="Klima Regular"/>
                <a:cs typeface="Klima Regular"/>
              </a:rPr>
              <a:t>alternative facts</a:t>
            </a:r>
            <a:r>
              <a:rPr lang="en-US" sz="4800">
                <a:latin typeface="Klima Regular"/>
                <a:cs typeface="Klima Regular"/>
              </a:rPr>
              <a:t> </a:t>
            </a:r>
            <a:r>
              <a:rPr lang="en-US" sz="4800" smtClean="0">
                <a:latin typeface="Klima Regular"/>
                <a:cs typeface="Klima Regular"/>
              </a:rPr>
              <a:t/>
            </a:r>
            <a:br>
              <a:rPr lang="en-US" sz="4800" smtClean="0">
                <a:latin typeface="Klima Regular"/>
                <a:cs typeface="Klima Regular"/>
              </a:rPr>
            </a:br>
            <a:r>
              <a:rPr lang="en-US" sz="4800" smtClean="0">
                <a:latin typeface="Klima Regular"/>
                <a:cs typeface="Klima Regular"/>
              </a:rPr>
              <a:t>and </a:t>
            </a:r>
            <a:r>
              <a:rPr lang="en-US" sz="4800" dirty="0" smtClean="0">
                <a:latin typeface="Klima Regular"/>
                <a:cs typeface="Klima Regular"/>
              </a:rPr>
              <a:t>post-</a:t>
            </a:r>
            <a:r>
              <a:rPr lang="en-US" sz="4800" dirty="0" err="1" smtClean="0">
                <a:latin typeface="Klima Regular"/>
                <a:cs typeface="Klima Regular"/>
              </a:rPr>
              <a:t>truthism</a:t>
            </a:r>
            <a:endParaRPr lang="en-US" sz="4800" dirty="0" smtClean="0">
              <a:latin typeface="Klima Regular"/>
              <a:cs typeface="Klima Regular"/>
            </a:endParaRPr>
          </a:p>
        </p:txBody>
      </p:sp>
      <p:sp>
        <p:nvSpPr>
          <p:cNvPr id="3" name="Text Placeholder 10"/>
          <p:cNvSpPr>
            <a:spLocks noGrp="1"/>
          </p:cNvSpPr>
          <p:nvPr>
            <p:ph type="body" sz="quarter" idx="10"/>
          </p:nvPr>
        </p:nvSpPr>
        <p:spPr>
          <a:xfrm>
            <a:off x="2392623" y="4224516"/>
            <a:ext cx="3737730" cy="460340"/>
          </a:xfrm>
        </p:spPr>
        <p:txBody>
          <a:bodyPr/>
          <a:lstStyle/>
          <a:p>
            <a:pPr marL="0" indent="0" algn="ctr">
              <a:buNone/>
            </a:pPr>
            <a:r>
              <a:rPr lang="en-US" sz="2800" dirty="0" smtClean="0">
                <a:latin typeface="Klima Regular"/>
                <a:cs typeface="Klima Regular"/>
              </a:rPr>
              <a:t>JOHN COOK</a:t>
            </a:r>
            <a:endParaRPr lang="en-US" sz="2800" dirty="0">
              <a:latin typeface="Klima Regular"/>
              <a:cs typeface="Klima Regula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69" y="3575799"/>
            <a:ext cx="1996054" cy="129743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0353" y="3910096"/>
            <a:ext cx="2720728" cy="963138"/>
          </a:xfrm>
          <a:prstGeom prst="rect">
            <a:avLst/>
          </a:prstGeom>
        </p:spPr>
      </p:pic>
    </p:spTree>
    <p:extLst>
      <p:ext uri="{BB962C8B-B14F-4D97-AF65-F5344CB8AC3E}">
        <p14:creationId xmlns:p14="http://schemas.microsoft.com/office/powerpoint/2010/main" val="36339893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5707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26840" y="511444"/>
            <a:ext cx="232474" cy="42310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687705" y="1301859"/>
            <a:ext cx="247974" cy="265021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88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5" y="-45713"/>
            <a:ext cx="9261987" cy="5228541"/>
          </a:xfrm>
          <a:prstGeom prst="rect">
            <a:avLst/>
          </a:prstGeom>
        </p:spPr>
      </p:pic>
    </p:spTree>
    <p:extLst>
      <p:ext uri="{BB962C8B-B14F-4D97-AF65-F5344CB8AC3E}">
        <p14:creationId xmlns:p14="http://schemas.microsoft.com/office/powerpoint/2010/main" val="1276433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rnsey_drive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774704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851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0168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ensus_Gap3a.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4036" y="-927399"/>
            <a:ext cx="10919536" cy="6142239"/>
          </a:xfrm>
          <a:prstGeom prst="rect">
            <a:avLst/>
          </a:prstGeom>
        </p:spPr>
      </p:pic>
    </p:spTree>
    <p:extLst>
      <p:ext uri="{BB962C8B-B14F-4D97-AF65-F5344CB8AC3E}">
        <p14:creationId xmlns:p14="http://schemas.microsoft.com/office/powerpoint/2010/main" val="18210402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70573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346"/>
            <a:ext cx="9144000" cy="4850674"/>
          </a:xfrm>
          <a:prstGeom prst="rect">
            <a:avLst/>
          </a:prstGeom>
        </p:spPr>
      </p:pic>
      <p:sp>
        <p:nvSpPr>
          <p:cNvPr id="3" name="Freeform 2"/>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978260 w 15876447"/>
              <a:gd name="connsiteY7" fmla="*/ 5520960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7841575 w 15876447"/>
              <a:gd name="connsiteY6" fmla="*/ 5432442 h 9910771"/>
              <a:gd name="connsiteX7" fmla="*/ 11978260 w 15876447"/>
              <a:gd name="connsiteY7" fmla="*/ 5520960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7841575 w 15876447"/>
              <a:gd name="connsiteY6" fmla="*/ 5432442 h 9910771"/>
              <a:gd name="connsiteX7" fmla="*/ 11978260 w 15876447"/>
              <a:gd name="connsiteY7" fmla="*/ 5471089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894764 w 15876447"/>
              <a:gd name="connsiteY5" fmla="*/ 4806133 h 9910771"/>
              <a:gd name="connsiteX6" fmla="*/ 7841575 w 15876447"/>
              <a:gd name="connsiteY6" fmla="*/ 5432442 h 9910771"/>
              <a:gd name="connsiteX7" fmla="*/ 11978260 w 15876447"/>
              <a:gd name="connsiteY7" fmla="*/ 5471089 h 9910771"/>
              <a:gd name="connsiteX8" fmla="*/ 11667835 w 15876447"/>
              <a:gd name="connsiteY8" fmla="*/ 3665778 h 9910771"/>
              <a:gd name="connsiteX9" fmla="*/ 7894764 w 15876447"/>
              <a:gd name="connsiteY9" fmla="*/ 480613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894764 w 15876447"/>
              <a:gd name="connsiteY5" fmla="*/ 4806133 h 9910771"/>
              <a:gd name="connsiteX6" fmla="*/ 7841575 w 15876447"/>
              <a:gd name="connsiteY6" fmla="*/ 5432442 h 9910771"/>
              <a:gd name="connsiteX7" fmla="*/ 11978260 w 15876447"/>
              <a:gd name="connsiteY7" fmla="*/ 5471089 h 9910771"/>
              <a:gd name="connsiteX8" fmla="*/ 11985366 w 15876447"/>
              <a:gd name="connsiteY8" fmla="*/ 4862677 h 9910771"/>
              <a:gd name="connsiteX9" fmla="*/ 7894764 w 15876447"/>
              <a:gd name="connsiteY9" fmla="*/ 480613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894764 w 15876447"/>
              <a:gd name="connsiteY5" fmla="*/ 4806133 h 9910771"/>
              <a:gd name="connsiteX6" fmla="*/ 7841575 w 15876447"/>
              <a:gd name="connsiteY6" fmla="*/ 5432442 h 9910771"/>
              <a:gd name="connsiteX7" fmla="*/ 11978260 w 15876447"/>
              <a:gd name="connsiteY7" fmla="*/ 5471089 h 9910771"/>
              <a:gd name="connsiteX8" fmla="*/ 11985366 w 15876447"/>
              <a:gd name="connsiteY8" fmla="*/ 4945795 h 9910771"/>
              <a:gd name="connsiteX9" fmla="*/ 7894764 w 15876447"/>
              <a:gd name="connsiteY9" fmla="*/ 480613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878886 w 15876447"/>
              <a:gd name="connsiteY5" fmla="*/ 4939122 h 9910771"/>
              <a:gd name="connsiteX6" fmla="*/ 7841575 w 15876447"/>
              <a:gd name="connsiteY6" fmla="*/ 5432442 h 9910771"/>
              <a:gd name="connsiteX7" fmla="*/ 11978260 w 15876447"/>
              <a:gd name="connsiteY7" fmla="*/ 5471089 h 9910771"/>
              <a:gd name="connsiteX8" fmla="*/ 11985366 w 15876447"/>
              <a:gd name="connsiteY8" fmla="*/ 4945795 h 9910771"/>
              <a:gd name="connsiteX9" fmla="*/ 7878886 w 15876447"/>
              <a:gd name="connsiteY9" fmla="*/ 4939122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7878886" y="4939122"/>
                </a:moveTo>
                <a:cubicBezTo>
                  <a:pt x="7832271" y="5006467"/>
                  <a:pt x="7842048" y="5461722"/>
                  <a:pt x="7841575" y="5432442"/>
                </a:cubicBezTo>
                <a:cubicBezTo>
                  <a:pt x="7863684" y="5480043"/>
                  <a:pt x="12025364" y="5447645"/>
                  <a:pt x="11978260" y="5471089"/>
                </a:cubicBezTo>
                <a:cubicBezTo>
                  <a:pt x="11985921" y="5424305"/>
                  <a:pt x="11954634" y="4968423"/>
                  <a:pt x="11985366" y="4945795"/>
                </a:cubicBezTo>
                <a:cubicBezTo>
                  <a:pt x="11967537" y="4965216"/>
                  <a:pt x="7919786" y="4968015"/>
                  <a:pt x="7878886" y="4939122"/>
                </a:cubicBez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7556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s_flu_sho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85215" y="908667"/>
            <a:ext cx="1573567" cy="1573567"/>
          </a:xfrm>
          <a:prstGeom prst="rect">
            <a:avLst/>
          </a:prstGeom>
        </p:spPr>
      </p:pic>
      <p:sp>
        <p:nvSpPr>
          <p:cNvPr id="7" name="Title 1"/>
          <p:cNvSpPr txBox="1">
            <a:spLocks/>
          </p:cNvSpPr>
          <p:nvPr/>
        </p:nvSpPr>
        <p:spPr>
          <a:xfrm>
            <a:off x="0" y="2649383"/>
            <a:ext cx="9143999" cy="84002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1" i="0" kern="1200" cap="all" spc="0">
                <a:solidFill>
                  <a:srgbClr val="FFFFFF"/>
                </a:solidFill>
                <a:latin typeface="Century Gothic"/>
                <a:ea typeface="+mj-ea"/>
                <a:cs typeface="Century Gothic"/>
              </a:defRPr>
            </a:lvl1pPr>
          </a:lstStyle>
          <a:p>
            <a:pPr algn="ctr"/>
            <a:r>
              <a:rPr lang="en-US" sz="4400" dirty="0" smtClean="0"/>
              <a:t>Inoculation theory </a:t>
            </a:r>
            <a:endParaRPr lang="en-US" sz="4400" dirty="0"/>
          </a:p>
        </p:txBody>
      </p:sp>
    </p:spTree>
    <p:extLst>
      <p:ext uri="{BB962C8B-B14F-4D97-AF65-F5344CB8AC3E}">
        <p14:creationId xmlns:p14="http://schemas.microsoft.com/office/powerpoint/2010/main" val="17877472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ks_homep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26807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480447" y="960895"/>
            <a:ext cx="8214102" cy="3785652"/>
          </a:xfrm>
          <a:prstGeom prst="rect">
            <a:avLst/>
          </a:prstGeom>
        </p:spPr>
        <p:txBody>
          <a:bodyPr wrap="square">
            <a:spAutoFit/>
          </a:bodyPr>
          <a:lstStyle/>
          <a:p>
            <a:r>
              <a:rPr lang="mr-IN" sz="2400" dirty="0" smtClean="0">
                <a:latin typeface="Helvetica" charset="0"/>
              </a:rPr>
              <a:t>…</a:t>
            </a:r>
            <a:r>
              <a:rPr lang="en-US" sz="2400" dirty="0" smtClean="0">
                <a:latin typeface="Helvetica" charset="0"/>
              </a:rPr>
              <a:t> several </a:t>
            </a:r>
            <a:r>
              <a:rPr lang="en-US" sz="2400" dirty="0">
                <a:latin typeface="Helvetica" charset="0"/>
              </a:rPr>
              <a:t>independent investigations </a:t>
            </a:r>
            <a:r>
              <a:rPr lang="en-US" sz="2400" dirty="0" smtClean="0">
                <a:latin typeface="Helvetica" charset="0"/>
              </a:rPr>
              <a:t>have concluded </a:t>
            </a:r>
            <a:r>
              <a:rPr lang="en-US" sz="2400" dirty="0">
                <a:latin typeface="Helvetica" charset="0"/>
              </a:rPr>
              <a:t>that the “Petition Project” is extremely misleading. For instance, many of </a:t>
            </a:r>
            <a:r>
              <a:rPr lang="en-US" sz="2400" dirty="0" smtClean="0">
                <a:latin typeface="Helvetica" charset="0"/>
              </a:rPr>
              <a:t>the signatures </a:t>
            </a:r>
            <a:r>
              <a:rPr lang="en-US" sz="2400" dirty="0">
                <a:latin typeface="Helvetica" charset="0"/>
              </a:rPr>
              <a:t>on the petition are fake (for example, past signatories have included the </a:t>
            </a:r>
            <a:r>
              <a:rPr lang="en-US" sz="2400" dirty="0" smtClean="0">
                <a:latin typeface="Helvetica" charset="0"/>
              </a:rPr>
              <a:t>long deceased Charles </a:t>
            </a:r>
            <a:r>
              <a:rPr lang="en-US" sz="2400" dirty="0">
                <a:latin typeface="Helvetica" charset="0"/>
              </a:rPr>
              <a:t>Darwin, members of the Spice Girls, and fictional characters from </a:t>
            </a:r>
            <a:r>
              <a:rPr lang="en-US" sz="2400" dirty="0" smtClean="0">
                <a:latin typeface="Helvetica" charset="0"/>
              </a:rPr>
              <a:t>Star Wars</a:t>
            </a:r>
            <a:r>
              <a:rPr lang="en-US" sz="2400" dirty="0">
                <a:latin typeface="Helvetica" charset="0"/>
              </a:rPr>
              <a:t>). Also, although 31,000 may seem like a large number, it actually represents </a:t>
            </a:r>
            <a:r>
              <a:rPr lang="en-US" sz="2400" dirty="0" smtClean="0">
                <a:latin typeface="Helvetica" charset="0"/>
              </a:rPr>
              <a:t>less than </a:t>
            </a:r>
            <a:r>
              <a:rPr lang="en-US" sz="2400" dirty="0">
                <a:latin typeface="Helvetica" charset="0"/>
              </a:rPr>
              <a:t>0.3% of all US science graduates (a tiny fraction). Further, nearly all of </a:t>
            </a:r>
            <a:r>
              <a:rPr lang="en-US" sz="2400" dirty="0" smtClean="0">
                <a:latin typeface="Helvetica" charset="0"/>
              </a:rPr>
              <a:t>the legitimate </a:t>
            </a:r>
            <a:r>
              <a:rPr lang="en-US" sz="2400" dirty="0">
                <a:latin typeface="Helvetica" charset="0"/>
              </a:rPr>
              <a:t>signers have no expertise in climate science at all</a:t>
            </a:r>
            <a:r>
              <a:rPr lang="en-US" sz="2400" dirty="0" smtClean="0">
                <a:latin typeface="Helvetica" charset="0"/>
              </a:rPr>
              <a:t>.</a:t>
            </a:r>
            <a:endParaRPr lang="en-US" sz="2400" dirty="0">
              <a:effectLst/>
              <a:latin typeface="Helvetica" charset="0"/>
            </a:endParaRPr>
          </a:p>
        </p:txBody>
      </p:sp>
      <p:sp>
        <p:nvSpPr>
          <p:cNvPr id="6" name="Rectangle 5"/>
          <p:cNvSpPr/>
          <p:nvPr/>
        </p:nvSpPr>
        <p:spPr>
          <a:xfrm>
            <a:off x="480447" y="216977"/>
            <a:ext cx="8214102" cy="523220"/>
          </a:xfrm>
          <a:prstGeom prst="rect">
            <a:avLst/>
          </a:prstGeom>
        </p:spPr>
        <p:txBody>
          <a:bodyPr wrap="square">
            <a:spAutoFit/>
          </a:bodyPr>
          <a:lstStyle/>
          <a:p>
            <a:r>
              <a:rPr lang="en-US" sz="2800" b="1" smtClean="0">
                <a:latin typeface="Helvetica" charset="0"/>
              </a:rPr>
              <a:t>Warning Before Misinformation</a:t>
            </a:r>
            <a:endParaRPr lang="en-US" sz="2800" b="1" dirty="0">
              <a:effectLst/>
              <a:latin typeface="Helvetica" charset="0"/>
            </a:endParaRPr>
          </a:p>
        </p:txBody>
      </p:sp>
    </p:spTree>
    <p:extLst>
      <p:ext uri="{BB962C8B-B14F-4D97-AF65-F5344CB8AC3E}">
        <p14:creationId xmlns:p14="http://schemas.microsoft.com/office/powerpoint/2010/main" val="1035067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480447" y="960895"/>
            <a:ext cx="8214102" cy="3785652"/>
          </a:xfrm>
          <a:prstGeom prst="rect">
            <a:avLst/>
          </a:prstGeom>
        </p:spPr>
        <p:txBody>
          <a:bodyPr wrap="square">
            <a:spAutoFit/>
          </a:bodyPr>
          <a:lstStyle/>
          <a:p>
            <a:r>
              <a:rPr lang="mr-IN" sz="2400" dirty="0" smtClean="0">
                <a:latin typeface="Helvetica" charset="0"/>
              </a:rPr>
              <a:t>…</a:t>
            </a:r>
            <a:r>
              <a:rPr lang="en-US" sz="2400" dirty="0" smtClean="0">
                <a:latin typeface="Helvetica" charset="0"/>
              </a:rPr>
              <a:t> several </a:t>
            </a:r>
            <a:r>
              <a:rPr lang="en-US" sz="2400" dirty="0">
                <a:latin typeface="Helvetica" charset="0"/>
              </a:rPr>
              <a:t>independent investigations </a:t>
            </a:r>
            <a:r>
              <a:rPr lang="en-US" sz="2400" dirty="0" smtClean="0">
                <a:latin typeface="Helvetica" charset="0"/>
              </a:rPr>
              <a:t>have concluded </a:t>
            </a:r>
            <a:r>
              <a:rPr lang="en-US" sz="2400" dirty="0">
                <a:latin typeface="Helvetica" charset="0"/>
              </a:rPr>
              <a:t>that the “Petition Project” is extremely misleading. For instance, many of </a:t>
            </a:r>
            <a:r>
              <a:rPr lang="en-US" sz="2400" dirty="0" smtClean="0">
                <a:latin typeface="Helvetica" charset="0"/>
              </a:rPr>
              <a:t>the signatures </a:t>
            </a:r>
            <a:r>
              <a:rPr lang="en-US" sz="2400" dirty="0">
                <a:latin typeface="Helvetica" charset="0"/>
              </a:rPr>
              <a:t>on the petition are fake (for example, past signatories have included the </a:t>
            </a:r>
            <a:r>
              <a:rPr lang="en-US" sz="2400" dirty="0" smtClean="0">
                <a:latin typeface="Helvetica" charset="0"/>
              </a:rPr>
              <a:t>long deceased Charles </a:t>
            </a:r>
            <a:r>
              <a:rPr lang="en-US" sz="2400" dirty="0">
                <a:latin typeface="Helvetica" charset="0"/>
              </a:rPr>
              <a:t>Darwin, members of the Spice Girls, and fictional characters from </a:t>
            </a:r>
            <a:r>
              <a:rPr lang="en-US" sz="2400" dirty="0" smtClean="0">
                <a:latin typeface="Helvetica" charset="0"/>
              </a:rPr>
              <a:t>Star Wars</a:t>
            </a:r>
            <a:r>
              <a:rPr lang="en-US" sz="2400" dirty="0">
                <a:latin typeface="Helvetica" charset="0"/>
              </a:rPr>
              <a:t>). Also, although 31,000 may seem like a large number, it actually represents </a:t>
            </a:r>
            <a:r>
              <a:rPr lang="en-US" sz="2400" dirty="0" smtClean="0">
                <a:latin typeface="Helvetica" charset="0"/>
              </a:rPr>
              <a:t>less than </a:t>
            </a:r>
            <a:r>
              <a:rPr lang="en-US" sz="2400" dirty="0">
                <a:latin typeface="Helvetica" charset="0"/>
              </a:rPr>
              <a:t>0.3% of all US science graduates (a tiny fraction). Further, nearly all of </a:t>
            </a:r>
            <a:r>
              <a:rPr lang="en-US" sz="2400" dirty="0" smtClean="0">
                <a:latin typeface="Helvetica" charset="0"/>
              </a:rPr>
              <a:t>the legitimate </a:t>
            </a:r>
            <a:r>
              <a:rPr lang="en-US" sz="2400" dirty="0">
                <a:latin typeface="Helvetica" charset="0"/>
              </a:rPr>
              <a:t>signers have no expertise in climate science at all</a:t>
            </a:r>
            <a:r>
              <a:rPr lang="en-US" sz="2400" dirty="0" smtClean="0">
                <a:latin typeface="Helvetica" charset="0"/>
              </a:rPr>
              <a:t>.</a:t>
            </a:r>
            <a:endParaRPr lang="en-US" sz="2400" dirty="0">
              <a:effectLst/>
              <a:latin typeface="Helvetica" charset="0"/>
            </a:endParaRPr>
          </a:p>
        </p:txBody>
      </p:sp>
      <p:sp>
        <p:nvSpPr>
          <p:cNvPr id="6" name="Rectangle 5"/>
          <p:cNvSpPr/>
          <p:nvPr/>
        </p:nvSpPr>
        <p:spPr>
          <a:xfrm>
            <a:off x="480447" y="216977"/>
            <a:ext cx="8214102" cy="523220"/>
          </a:xfrm>
          <a:prstGeom prst="rect">
            <a:avLst/>
          </a:prstGeom>
        </p:spPr>
        <p:txBody>
          <a:bodyPr wrap="square">
            <a:spAutoFit/>
          </a:bodyPr>
          <a:lstStyle/>
          <a:p>
            <a:r>
              <a:rPr lang="en-US" sz="2800" b="1" smtClean="0">
                <a:latin typeface="Helvetica" charset="0"/>
              </a:rPr>
              <a:t>Warning Before Misinformation</a:t>
            </a:r>
            <a:endParaRPr lang="en-US" sz="2800" b="1" dirty="0">
              <a:effectLst/>
              <a:latin typeface="Helvetica" charset="0"/>
            </a:endParaRPr>
          </a:p>
        </p:txBody>
      </p:sp>
      <p:sp>
        <p:nvSpPr>
          <p:cNvPr id="4" name="Freeform 3"/>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1417116" y="3675728"/>
                </a:moveTo>
                <a:cubicBezTo>
                  <a:pt x="1370501" y="3743073"/>
                  <a:pt x="1427907" y="4248198"/>
                  <a:pt x="1427434" y="4218918"/>
                </a:cubicBezTo>
                <a:cubicBezTo>
                  <a:pt x="1449543" y="4266519"/>
                  <a:pt x="11691956" y="4217498"/>
                  <a:pt x="11644852" y="4240942"/>
                </a:cubicBezTo>
                <a:cubicBezTo>
                  <a:pt x="11652513" y="4194158"/>
                  <a:pt x="11637103" y="3688406"/>
                  <a:pt x="11667835" y="3665778"/>
                </a:cubicBezTo>
                <a:cubicBezTo>
                  <a:pt x="11650006" y="3685199"/>
                  <a:pt x="1458016" y="3704621"/>
                  <a:pt x="1417116" y="3675728"/>
                </a:cubicBez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575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480447" y="960895"/>
            <a:ext cx="8214102" cy="3785652"/>
          </a:xfrm>
          <a:prstGeom prst="rect">
            <a:avLst/>
          </a:prstGeom>
        </p:spPr>
        <p:txBody>
          <a:bodyPr wrap="square">
            <a:spAutoFit/>
          </a:bodyPr>
          <a:lstStyle/>
          <a:p>
            <a:r>
              <a:rPr lang="mr-IN" sz="2400" dirty="0" smtClean="0">
                <a:latin typeface="Helvetica" charset="0"/>
              </a:rPr>
              <a:t>…</a:t>
            </a:r>
            <a:r>
              <a:rPr lang="en-US" sz="2400" dirty="0" smtClean="0">
                <a:latin typeface="Helvetica" charset="0"/>
              </a:rPr>
              <a:t> several </a:t>
            </a:r>
            <a:r>
              <a:rPr lang="en-US" sz="2400" dirty="0">
                <a:latin typeface="Helvetica" charset="0"/>
              </a:rPr>
              <a:t>independent investigations </a:t>
            </a:r>
            <a:r>
              <a:rPr lang="en-US" sz="2400" dirty="0" smtClean="0">
                <a:latin typeface="Helvetica" charset="0"/>
              </a:rPr>
              <a:t>have concluded </a:t>
            </a:r>
            <a:r>
              <a:rPr lang="en-US" sz="2400" dirty="0">
                <a:latin typeface="Helvetica" charset="0"/>
              </a:rPr>
              <a:t>that the “Petition Project” is extremely misleading. For instance, many of </a:t>
            </a:r>
            <a:r>
              <a:rPr lang="en-US" sz="2400" dirty="0" smtClean="0">
                <a:latin typeface="Helvetica" charset="0"/>
              </a:rPr>
              <a:t>the signatures </a:t>
            </a:r>
            <a:r>
              <a:rPr lang="en-US" sz="2400" dirty="0">
                <a:latin typeface="Helvetica" charset="0"/>
              </a:rPr>
              <a:t>on the petition are fake (for example, past signatories have included the </a:t>
            </a:r>
            <a:r>
              <a:rPr lang="en-US" sz="2400" dirty="0" smtClean="0">
                <a:latin typeface="Helvetica" charset="0"/>
              </a:rPr>
              <a:t>long deceased Charles </a:t>
            </a:r>
            <a:r>
              <a:rPr lang="en-US" sz="2400" dirty="0">
                <a:latin typeface="Helvetica" charset="0"/>
              </a:rPr>
              <a:t>Darwin, members of the Spice Girls, and fictional characters from </a:t>
            </a:r>
            <a:r>
              <a:rPr lang="en-US" sz="2400" dirty="0" smtClean="0">
                <a:latin typeface="Helvetica" charset="0"/>
              </a:rPr>
              <a:t>Star Wars</a:t>
            </a:r>
            <a:r>
              <a:rPr lang="en-US" sz="2400" dirty="0">
                <a:latin typeface="Helvetica" charset="0"/>
              </a:rPr>
              <a:t>). Also, although 31,000 may seem like a large number, it actually represents </a:t>
            </a:r>
            <a:r>
              <a:rPr lang="en-US" sz="2400" dirty="0" smtClean="0">
                <a:latin typeface="Helvetica" charset="0"/>
              </a:rPr>
              <a:t>less than </a:t>
            </a:r>
            <a:r>
              <a:rPr lang="en-US" sz="2400" dirty="0">
                <a:latin typeface="Helvetica" charset="0"/>
              </a:rPr>
              <a:t>0.3% of all US science graduates (a tiny fraction). Further, nearly all of </a:t>
            </a:r>
            <a:r>
              <a:rPr lang="en-US" sz="2400" dirty="0" smtClean="0">
                <a:latin typeface="Helvetica" charset="0"/>
              </a:rPr>
              <a:t>the legitimate </a:t>
            </a:r>
            <a:r>
              <a:rPr lang="en-US" sz="2400" dirty="0">
                <a:latin typeface="Helvetica" charset="0"/>
              </a:rPr>
              <a:t>signers have no expertise in climate science at all</a:t>
            </a:r>
            <a:r>
              <a:rPr lang="en-US" sz="2400" dirty="0" smtClean="0">
                <a:latin typeface="Helvetica" charset="0"/>
              </a:rPr>
              <a:t>.</a:t>
            </a:r>
            <a:endParaRPr lang="en-US" sz="2400" dirty="0">
              <a:effectLst/>
              <a:latin typeface="Helvetica" charset="0"/>
            </a:endParaRPr>
          </a:p>
        </p:txBody>
      </p:sp>
      <p:sp>
        <p:nvSpPr>
          <p:cNvPr id="6" name="Rectangle 5"/>
          <p:cNvSpPr/>
          <p:nvPr/>
        </p:nvSpPr>
        <p:spPr>
          <a:xfrm>
            <a:off x="480447" y="216977"/>
            <a:ext cx="8214102" cy="523220"/>
          </a:xfrm>
          <a:prstGeom prst="rect">
            <a:avLst/>
          </a:prstGeom>
        </p:spPr>
        <p:txBody>
          <a:bodyPr wrap="square">
            <a:spAutoFit/>
          </a:bodyPr>
          <a:lstStyle/>
          <a:p>
            <a:r>
              <a:rPr lang="en-US" sz="2800" b="1" smtClean="0">
                <a:latin typeface="Helvetica" charset="0"/>
              </a:rPr>
              <a:t>Warning Before Misinformation</a:t>
            </a:r>
            <a:endParaRPr lang="en-US" sz="2800" b="1" dirty="0">
              <a:effectLst/>
              <a:latin typeface="Helvetica" charset="0"/>
            </a:endParaRPr>
          </a:p>
        </p:txBody>
      </p:sp>
      <p:sp>
        <p:nvSpPr>
          <p:cNvPr id="4" name="Freeform 3"/>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3675070 w 15876447"/>
              <a:gd name="connsiteY7" fmla="*/ 6221749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3675070 w 15876447"/>
              <a:gd name="connsiteY7" fmla="*/ 6221749 h 9910771"/>
              <a:gd name="connsiteX8" fmla="*/ 13721123 w 15876447"/>
              <a:gd name="connsiteY8" fmla="*/ 5525805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63257 w 15876447"/>
              <a:gd name="connsiteY5" fmla="*/ 5439129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463257 w 15876447"/>
              <a:gd name="connsiteY9" fmla="*/ 5439129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721123 w 15876447"/>
              <a:gd name="connsiteY8" fmla="*/ 5525805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928760 w 15876447"/>
              <a:gd name="connsiteY8" fmla="*/ 5549961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928760 w 15876447"/>
              <a:gd name="connsiteY8" fmla="*/ 5574116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58223 w 15876447"/>
              <a:gd name="connsiteY6" fmla="*/ 6151413 h 9910771"/>
              <a:gd name="connsiteX7" fmla="*/ 13928847 w 15876447"/>
              <a:gd name="connsiteY7" fmla="*/ 6704872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3928847 w 15876447"/>
              <a:gd name="connsiteY7" fmla="*/ 6704872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3951917 w 15876447"/>
              <a:gd name="connsiteY7" fmla="*/ 6656560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481459 w 15876447"/>
              <a:gd name="connsiteY7" fmla="*/ 6687860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8712980 w 15876447"/>
              <a:gd name="connsiteY11" fmla="*/ 5600831 h 9910771"/>
              <a:gd name="connsiteX12" fmla="*/ 1347905 w 15876447"/>
              <a:gd name="connsiteY12"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8712980 w 15876447"/>
              <a:gd name="connsiteY11" fmla="*/ 5600831 h 9910771"/>
              <a:gd name="connsiteX12" fmla="*/ 1347905 w 15876447"/>
              <a:gd name="connsiteY12"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692337 w 15876447"/>
              <a:gd name="connsiteY5" fmla="*/ 6236285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7692337 w 15876447"/>
              <a:gd name="connsiteY13" fmla="*/ 623628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692337 w 15876447"/>
              <a:gd name="connsiteY5" fmla="*/ 6236285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7692337 w 15876447"/>
              <a:gd name="connsiteY13" fmla="*/ 623628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8799729" y="6139661"/>
                </a:moveTo>
                <a:cubicBezTo>
                  <a:pt x="8740764" y="6167277"/>
                  <a:pt x="1370942" y="6239013"/>
                  <a:pt x="1376508" y="6132269"/>
                </a:cubicBezTo>
                <a:cubicBezTo>
                  <a:pt x="1359002" y="6194618"/>
                  <a:pt x="1362066" y="7206232"/>
                  <a:pt x="1381293" y="7238442"/>
                </a:cubicBezTo>
                <a:cubicBezTo>
                  <a:pt x="1386058" y="7233184"/>
                  <a:pt x="12135925" y="7315089"/>
                  <a:pt x="12219721" y="7315924"/>
                </a:cubicBezTo>
                <a:cubicBezTo>
                  <a:pt x="12211234" y="7292602"/>
                  <a:pt x="12269392" y="6644765"/>
                  <a:pt x="12219721" y="6639548"/>
                </a:cubicBezTo>
                <a:cubicBezTo>
                  <a:pt x="12223084" y="6619063"/>
                  <a:pt x="13920854" y="6640884"/>
                  <a:pt x="13951917" y="6656560"/>
                </a:cubicBezTo>
                <a:cubicBezTo>
                  <a:pt x="13959578" y="6609776"/>
                  <a:pt x="13898028" y="5596744"/>
                  <a:pt x="13928760" y="5574116"/>
                </a:cubicBezTo>
                <a:cubicBezTo>
                  <a:pt x="13886148" y="5567255"/>
                  <a:pt x="8802645" y="5579043"/>
                  <a:pt x="8759123" y="5600831"/>
                </a:cubicBezTo>
                <a:cubicBezTo>
                  <a:pt x="8807886" y="5574309"/>
                  <a:pt x="8736279" y="6131042"/>
                  <a:pt x="8799729" y="6139661"/>
                </a:cubicBez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6403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480447" y="960895"/>
            <a:ext cx="8214102" cy="3785652"/>
          </a:xfrm>
          <a:prstGeom prst="rect">
            <a:avLst/>
          </a:prstGeom>
        </p:spPr>
        <p:txBody>
          <a:bodyPr wrap="square">
            <a:spAutoFit/>
          </a:bodyPr>
          <a:lstStyle/>
          <a:p>
            <a:r>
              <a:rPr lang="mr-IN" sz="2400" dirty="0" smtClean="0">
                <a:latin typeface="Helvetica" charset="0"/>
              </a:rPr>
              <a:t>…</a:t>
            </a:r>
            <a:r>
              <a:rPr lang="en-US" sz="2400" dirty="0" smtClean="0">
                <a:latin typeface="Helvetica" charset="0"/>
              </a:rPr>
              <a:t> several </a:t>
            </a:r>
            <a:r>
              <a:rPr lang="en-US" sz="2400" dirty="0">
                <a:latin typeface="Helvetica" charset="0"/>
              </a:rPr>
              <a:t>independent investigations </a:t>
            </a:r>
            <a:r>
              <a:rPr lang="en-US" sz="2400" dirty="0" smtClean="0">
                <a:latin typeface="Helvetica" charset="0"/>
              </a:rPr>
              <a:t>have concluded </a:t>
            </a:r>
            <a:r>
              <a:rPr lang="en-US" sz="2400" dirty="0">
                <a:latin typeface="Helvetica" charset="0"/>
              </a:rPr>
              <a:t>that the “Petition Project” is extremely misleading. For instance, many of </a:t>
            </a:r>
            <a:r>
              <a:rPr lang="en-US" sz="2400" dirty="0" smtClean="0">
                <a:latin typeface="Helvetica" charset="0"/>
              </a:rPr>
              <a:t>the signatures </a:t>
            </a:r>
            <a:r>
              <a:rPr lang="en-US" sz="2400" dirty="0">
                <a:latin typeface="Helvetica" charset="0"/>
              </a:rPr>
              <a:t>on the petition are fake (for example, past signatories have included the </a:t>
            </a:r>
            <a:r>
              <a:rPr lang="en-US" sz="2400" dirty="0" smtClean="0">
                <a:latin typeface="Helvetica" charset="0"/>
              </a:rPr>
              <a:t>long deceased Charles </a:t>
            </a:r>
            <a:r>
              <a:rPr lang="en-US" sz="2400" dirty="0">
                <a:latin typeface="Helvetica" charset="0"/>
              </a:rPr>
              <a:t>Darwin, members of the Spice Girls, and fictional characters from </a:t>
            </a:r>
            <a:r>
              <a:rPr lang="en-US" sz="2400" dirty="0" smtClean="0">
                <a:latin typeface="Helvetica" charset="0"/>
              </a:rPr>
              <a:t>Star Wars</a:t>
            </a:r>
            <a:r>
              <a:rPr lang="en-US" sz="2400" dirty="0">
                <a:latin typeface="Helvetica" charset="0"/>
              </a:rPr>
              <a:t>). Also, although 31,000 may seem like a large number, it actually represents </a:t>
            </a:r>
            <a:r>
              <a:rPr lang="en-US" sz="2400" dirty="0" smtClean="0">
                <a:latin typeface="Helvetica" charset="0"/>
              </a:rPr>
              <a:t>less than </a:t>
            </a:r>
            <a:r>
              <a:rPr lang="en-US" sz="2400" dirty="0">
                <a:latin typeface="Helvetica" charset="0"/>
              </a:rPr>
              <a:t>0.3% of all US science graduates (a tiny fraction). Further, nearly all of </a:t>
            </a:r>
            <a:r>
              <a:rPr lang="en-US" sz="2400" dirty="0" smtClean="0">
                <a:latin typeface="Helvetica" charset="0"/>
              </a:rPr>
              <a:t>the legitimate </a:t>
            </a:r>
            <a:r>
              <a:rPr lang="en-US" sz="2400" dirty="0">
                <a:latin typeface="Helvetica" charset="0"/>
              </a:rPr>
              <a:t>signers have no expertise in climate science at all</a:t>
            </a:r>
            <a:r>
              <a:rPr lang="en-US" sz="2400" dirty="0" smtClean="0">
                <a:latin typeface="Helvetica" charset="0"/>
              </a:rPr>
              <a:t>.</a:t>
            </a:r>
            <a:endParaRPr lang="en-US" sz="2400" dirty="0">
              <a:effectLst/>
              <a:latin typeface="Helvetica" charset="0"/>
            </a:endParaRPr>
          </a:p>
        </p:txBody>
      </p:sp>
      <p:sp>
        <p:nvSpPr>
          <p:cNvPr id="6" name="Rectangle 5"/>
          <p:cNvSpPr/>
          <p:nvPr/>
        </p:nvSpPr>
        <p:spPr>
          <a:xfrm>
            <a:off x="480447" y="216977"/>
            <a:ext cx="8214102" cy="523220"/>
          </a:xfrm>
          <a:prstGeom prst="rect">
            <a:avLst/>
          </a:prstGeom>
        </p:spPr>
        <p:txBody>
          <a:bodyPr wrap="square">
            <a:spAutoFit/>
          </a:bodyPr>
          <a:lstStyle/>
          <a:p>
            <a:r>
              <a:rPr lang="en-US" sz="2800" b="1" smtClean="0">
                <a:latin typeface="Helvetica" charset="0"/>
              </a:rPr>
              <a:t>Warning Before Misinformation</a:t>
            </a:r>
            <a:endParaRPr lang="en-US" sz="2800" b="1" dirty="0">
              <a:effectLst/>
              <a:latin typeface="Helvetica" charset="0"/>
            </a:endParaRPr>
          </a:p>
        </p:txBody>
      </p:sp>
      <p:sp>
        <p:nvSpPr>
          <p:cNvPr id="4" name="Freeform 3"/>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3675070 w 15876447"/>
              <a:gd name="connsiteY7" fmla="*/ 6221749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3675070 w 15876447"/>
              <a:gd name="connsiteY7" fmla="*/ 6221749 h 9910771"/>
              <a:gd name="connsiteX8" fmla="*/ 13721123 w 15876447"/>
              <a:gd name="connsiteY8" fmla="*/ 5525805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63257 w 15876447"/>
              <a:gd name="connsiteY5" fmla="*/ 5439129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463257 w 15876447"/>
              <a:gd name="connsiteY9" fmla="*/ 5439129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675070 w 15876447"/>
              <a:gd name="connsiteY7" fmla="*/ 6221749 h 9910771"/>
              <a:gd name="connsiteX8" fmla="*/ 13721123 w 15876447"/>
              <a:gd name="connsiteY8" fmla="*/ 5525805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721123 w 15876447"/>
              <a:gd name="connsiteY8" fmla="*/ 5525805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928760 w 15876447"/>
              <a:gd name="connsiteY8" fmla="*/ 5549961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70975 w 15876447"/>
              <a:gd name="connsiteY5" fmla="*/ 5487441 h 9910771"/>
              <a:gd name="connsiteX6" fmla="*/ 1358223 w 15876447"/>
              <a:gd name="connsiteY6" fmla="*/ 6151413 h 9910771"/>
              <a:gd name="connsiteX7" fmla="*/ 13928847 w 15876447"/>
              <a:gd name="connsiteY7" fmla="*/ 6704872 h 9910771"/>
              <a:gd name="connsiteX8" fmla="*/ 13928760 w 15876447"/>
              <a:gd name="connsiteY8" fmla="*/ 5574116 h 9910771"/>
              <a:gd name="connsiteX9" fmla="*/ 1370975 w 15876447"/>
              <a:gd name="connsiteY9" fmla="*/ 548744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58223 w 15876447"/>
              <a:gd name="connsiteY6" fmla="*/ 6151413 h 9910771"/>
              <a:gd name="connsiteX7" fmla="*/ 13928847 w 15876447"/>
              <a:gd name="connsiteY7" fmla="*/ 6704872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3928847 w 15876447"/>
              <a:gd name="connsiteY7" fmla="*/ 6704872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3951917 w 15876447"/>
              <a:gd name="connsiteY7" fmla="*/ 6656560 h 9910771"/>
              <a:gd name="connsiteX8" fmla="*/ 13928760 w 15876447"/>
              <a:gd name="connsiteY8" fmla="*/ 5574116 h 9910771"/>
              <a:gd name="connsiteX9" fmla="*/ 1347905 w 15876447"/>
              <a:gd name="connsiteY9"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6639548 h 9910771"/>
              <a:gd name="connsiteX8" fmla="*/ 13951917 w 15876447"/>
              <a:gd name="connsiteY8" fmla="*/ 6656560 h 9910771"/>
              <a:gd name="connsiteX9" fmla="*/ 13928760 w 15876447"/>
              <a:gd name="connsiteY9" fmla="*/ 5574116 h 9910771"/>
              <a:gd name="connsiteX10" fmla="*/ 1347905 w 15876447"/>
              <a:gd name="connsiteY10"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481459 w 15876447"/>
              <a:gd name="connsiteY7" fmla="*/ 6687860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1343035 w 15876447"/>
              <a:gd name="connsiteY7" fmla="*/ 7146829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35152 w 15876447"/>
              <a:gd name="connsiteY6" fmla="*/ 6634537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1347905 w 15876447"/>
              <a:gd name="connsiteY11"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8712980 w 15876447"/>
              <a:gd name="connsiteY11" fmla="*/ 5600831 h 9910771"/>
              <a:gd name="connsiteX12" fmla="*/ 1347905 w 15876447"/>
              <a:gd name="connsiteY12"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81293 w 15876447"/>
              <a:gd name="connsiteY6" fmla="*/ 7238442 h 9910771"/>
              <a:gd name="connsiteX7" fmla="*/ 12219721 w 15876447"/>
              <a:gd name="connsiteY7" fmla="*/ 7315924 h 9910771"/>
              <a:gd name="connsiteX8" fmla="*/ 12219721 w 15876447"/>
              <a:gd name="connsiteY8" fmla="*/ 6639548 h 9910771"/>
              <a:gd name="connsiteX9" fmla="*/ 13951917 w 15876447"/>
              <a:gd name="connsiteY9" fmla="*/ 6656560 h 9910771"/>
              <a:gd name="connsiteX10" fmla="*/ 13928760 w 15876447"/>
              <a:gd name="connsiteY10" fmla="*/ 5574116 h 9910771"/>
              <a:gd name="connsiteX11" fmla="*/ 8712980 w 15876447"/>
              <a:gd name="connsiteY11" fmla="*/ 5600831 h 9910771"/>
              <a:gd name="connsiteX12" fmla="*/ 1347905 w 15876447"/>
              <a:gd name="connsiteY12"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7905 w 15876447"/>
              <a:gd name="connsiteY5" fmla="*/ 555991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1347905 w 15876447"/>
              <a:gd name="connsiteY13" fmla="*/ 555991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347091 w 15876447"/>
              <a:gd name="connsiteY5" fmla="*/ 6308753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4347091 w 15876447"/>
              <a:gd name="connsiteY13" fmla="*/ 6308753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692337 w 15876447"/>
              <a:gd name="connsiteY5" fmla="*/ 6236285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7692337 w 15876447"/>
              <a:gd name="connsiteY13" fmla="*/ 623628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692337 w 15876447"/>
              <a:gd name="connsiteY5" fmla="*/ 6236285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7692337 w 15876447"/>
              <a:gd name="connsiteY13" fmla="*/ 623628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07296 w 15876447"/>
              <a:gd name="connsiteY6" fmla="*/ 6108112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12980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381293 w 15876447"/>
              <a:gd name="connsiteY7" fmla="*/ 7238442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427434 w 15876447"/>
              <a:gd name="connsiteY7" fmla="*/ 8639501 h 9910771"/>
              <a:gd name="connsiteX8" fmla="*/ 12219721 w 15876447"/>
              <a:gd name="connsiteY8" fmla="*/ 7315924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12219721 w 15876447"/>
              <a:gd name="connsiteY9" fmla="*/ 6639548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951917 w 15876447"/>
              <a:gd name="connsiteY10" fmla="*/ 6656560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928760 w 15876447"/>
              <a:gd name="connsiteY11" fmla="*/ 5574116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490418 w 15876447"/>
              <a:gd name="connsiteY11" fmla="*/ 7337518 h 9910771"/>
              <a:gd name="connsiteX12" fmla="*/ 8759123 w 15876447"/>
              <a:gd name="connsiteY12" fmla="*/ 5600831 h 9910771"/>
              <a:gd name="connsiteX13" fmla="*/ 8799729 w 15876447"/>
              <a:gd name="connsiteY13"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8799729 w 15876447"/>
              <a:gd name="connsiteY5" fmla="*/ 6139661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490418 w 15876447"/>
              <a:gd name="connsiteY11" fmla="*/ 7337518 h 9910771"/>
              <a:gd name="connsiteX12" fmla="*/ 8799729 w 15876447"/>
              <a:gd name="connsiteY12" fmla="*/ 613966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90418 w 15876447"/>
              <a:gd name="connsiteY5" fmla="*/ 7337518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490418 w 15876447"/>
              <a:gd name="connsiteY11" fmla="*/ 733751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90418 w 15876447"/>
              <a:gd name="connsiteY5" fmla="*/ 7337518 h 9910771"/>
              <a:gd name="connsiteX6" fmla="*/ 1376508 w 15876447"/>
              <a:gd name="connsiteY6" fmla="*/ 6132269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490418 w 15876447"/>
              <a:gd name="connsiteY11" fmla="*/ 733751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90418 w 15876447"/>
              <a:gd name="connsiteY5" fmla="*/ 7337518 h 9910771"/>
              <a:gd name="connsiteX6" fmla="*/ 1422650 w 15876447"/>
              <a:gd name="connsiteY6" fmla="*/ 7412546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490418 w 15876447"/>
              <a:gd name="connsiteY11" fmla="*/ 733751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44277 w 15876447"/>
              <a:gd name="connsiteY5" fmla="*/ 7409988 h 9910771"/>
              <a:gd name="connsiteX6" fmla="*/ 1422650 w 15876447"/>
              <a:gd name="connsiteY6" fmla="*/ 7412546 h 9910771"/>
              <a:gd name="connsiteX7" fmla="*/ 1427434 w 15876447"/>
              <a:gd name="connsiteY7" fmla="*/ 8639501 h 9910771"/>
              <a:gd name="connsiteX8" fmla="*/ 6336704 w 15876447"/>
              <a:gd name="connsiteY8" fmla="*/ 8668671 h 9910771"/>
              <a:gd name="connsiteX9" fmla="*/ 6290561 w 15876447"/>
              <a:gd name="connsiteY9" fmla="*/ 8016451 h 9910771"/>
              <a:gd name="connsiteX10" fmla="*/ 13444362 w 15876447"/>
              <a:gd name="connsiteY10" fmla="*/ 8009306 h 9910771"/>
              <a:gd name="connsiteX11" fmla="*/ 13444277 w 15876447"/>
              <a:gd name="connsiteY11" fmla="*/ 740998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44277 w 15876447"/>
              <a:gd name="connsiteY5" fmla="*/ 7409988 h 9910771"/>
              <a:gd name="connsiteX6" fmla="*/ 1422650 w 15876447"/>
              <a:gd name="connsiteY6" fmla="*/ 7412546 h 9910771"/>
              <a:gd name="connsiteX7" fmla="*/ 1427434 w 15876447"/>
              <a:gd name="connsiteY7" fmla="*/ 8639501 h 9910771"/>
              <a:gd name="connsiteX8" fmla="*/ 6336704 w 15876447"/>
              <a:gd name="connsiteY8" fmla="*/ 8572046 h 9910771"/>
              <a:gd name="connsiteX9" fmla="*/ 6290561 w 15876447"/>
              <a:gd name="connsiteY9" fmla="*/ 8016451 h 9910771"/>
              <a:gd name="connsiteX10" fmla="*/ 13444362 w 15876447"/>
              <a:gd name="connsiteY10" fmla="*/ 8009306 h 9910771"/>
              <a:gd name="connsiteX11" fmla="*/ 13444277 w 15876447"/>
              <a:gd name="connsiteY11" fmla="*/ 740998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3444277 w 15876447"/>
              <a:gd name="connsiteY5" fmla="*/ 7409988 h 9910771"/>
              <a:gd name="connsiteX6" fmla="*/ 1422650 w 15876447"/>
              <a:gd name="connsiteY6" fmla="*/ 7412546 h 9910771"/>
              <a:gd name="connsiteX7" fmla="*/ 1427434 w 15876447"/>
              <a:gd name="connsiteY7" fmla="*/ 8591188 h 9910771"/>
              <a:gd name="connsiteX8" fmla="*/ 6336704 w 15876447"/>
              <a:gd name="connsiteY8" fmla="*/ 8572046 h 9910771"/>
              <a:gd name="connsiteX9" fmla="*/ 6290561 w 15876447"/>
              <a:gd name="connsiteY9" fmla="*/ 8016451 h 9910771"/>
              <a:gd name="connsiteX10" fmla="*/ 13444362 w 15876447"/>
              <a:gd name="connsiteY10" fmla="*/ 8009306 h 9910771"/>
              <a:gd name="connsiteX11" fmla="*/ 13444277 w 15876447"/>
              <a:gd name="connsiteY11" fmla="*/ 7409988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13444277" y="7409988"/>
                </a:moveTo>
                <a:lnTo>
                  <a:pt x="1422650" y="7412546"/>
                </a:lnTo>
                <a:cubicBezTo>
                  <a:pt x="1405144" y="7474895"/>
                  <a:pt x="1408207" y="8558978"/>
                  <a:pt x="1427434" y="8591188"/>
                </a:cubicBezTo>
                <a:cubicBezTo>
                  <a:pt x="1432199" y="8585930"/>
                  <a:pt x="6252908" y="8571211"/>
                  <a:pt x="6336704" y="8572046"/>
                </a:cubicBezTo>
                <a:cubicBezTo>
                  <a:pt x="6328217" y="8548724"/>
                  <a:pt x="6340232" y="8021668"/>
                  <a:pt x="6290561" y="8016451"/>
                </a:cubicBezTo>
                <a:cubicBezTo>
                  <a:pt x="6293924" y="7995966"/>
                  <a:pt x="13413299" y="7993630"/>
                  <a:pt x="13444362" y="8009306"/>
                </a:cubicBezTo>
                <a:cubicBezTo>
                  <a:pt x="13452023" y="7962522"/>
                  <a:pt x="13413545" y="7432616"/>
                  <a:pt x="13444277" y="7409988"/>
                </a:cubicBez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6461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81367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ebunking_Structur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0886" y="-745067"/>
            <a:ext cx="11694886" cy="6578373"/>
          </a:xfrm>
          <a:prstGeom prst="rect">
            <a:avLst/>
          </a:prstGeom>
        </p:spPr>
      </p:pic>
    </p:spTree>
    <p:extLst>
      <p:ext uri="{BB962C8B-B14F-4D97-AF65-F5344CB8AC3E}">
        <p14:creationId xmlns:p14="http://schemas.microsoft.com/office/powerpoint/2010/main" val="9308531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326586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de_spread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093443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de_sprea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7332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de_spread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69146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pic>
        <p:nvPicPr>
          <p:cNvPr id="5" name="Picture 4" descr="rebutta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338055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de_spread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661952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529" y="0"/>
            <a:ext cx="3404904" cy="5143500"/>
          </a:xfrm>
          <a:prstGeom prst="rect">
            <a:avLst/>
          </a:prstGeom>
        </p:spPr>
      </p:pic>
    </p:spTree>
    <p:extLst>
      <p:ext uri="{BB962C8B-B14F-4D97-AF65-F5344CB8AC3E}">
        <p14:creationId xmlns:p14="http://schemas.microsoft.com/office/powerpoint/2010/main" val="21363344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49630"/>
          <a:stretch/>
        </p:blipFill>
        <p:spPr>
          <a:xfrm>
            <a:off x="3324330" y="73741"/>
            <a:ext cx="5937657" cy="496194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04904" cy="5143500"/>
          </a:xfrm>
          <a:prstGeom prst="rect">
            <a:avLst/>
          </a:prstGeom>
        </p:spPr>
      </p:pic>
      <p:sp>
        <p:nvSpPr>
          <p:cNvPr id="13" name="Freeform 12"/>
          <p:cNvSpPr/>
          <p:nvPr/>
        </p:nvSpPr>
        <p:spPr>
          <a:xfrm>
            <a:off x="-322902" y="-378372"/>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4200982 w 15876447"/>
              <a:gd name="connsiteY7" fmla="*/ 2811311 h 9910771"/>
              <a:gd name="connsiteX8" fmla="*/ 14192212 w 15876447"/>
              <a:gd name="connsiteY8" fmla="*/ 1621074 h 9910771"/>
              <a:gd name="connsiteX9" fmla="*/ 7418466 w 15876447"/>
              <a:gd name="connsiteY9" fmla="*/ 1581154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7418466" y="1581154"/>
                </a:moveTo>
                <a:cubicBezTo>
                  <a:pt x="7371851" y="1648499"/>
                  <a:pt x="7413381" y="2752074"/>
                  <a:pt x="7412908" y="2722794"/>
                </a:cubicBezTo>
                <a:cubicBezTo>
                  <a:pt x="7435017" y="2770395"/>
                  <a:pt x="14248086" y="2787867"/>
                  <a:pt x="14200982" y="2811311"/>
                </a:cubicBezTo>
                <a:cubicBezTo>
                  <a:pt x="14208643" y="2764527"/>
                  <a:pt x="14161480" y="1643702"/>
                  <a:pt x="14192212" y="1621074"/>
                </a:cubicBezTo>
                <a:cubicBezTo>
                  <a:pt x="14174383" y="1640495"/>
                  <a:pt x="7459366" y="1610047"/>
                  <a:pt x="7418466" y="1581154"/>
                </a:cubicBez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23196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49630"/>
          <a:stretch/>
        </p:blipFill>
        <p:spPr>
          <a:xfrm>
            <a:off x="3324330" y="73741"/>
            <a:ext cx="5937657" cy="496194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04904" cy="5143500"/>
          </a:xfrm>
          <a:prstGeom prst="rect">
            <a:avLst/>
          </a:prstGeom>
        </p:spPr>
      </p:pic>
      <p:sp>
        <p:nvSpPr>
          <p:cNvPr id="13" name="Freeform 12"/>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4200982 w 15876447"/>
              <a:gd name="connsiteY7" fmla="*/ 2811311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6206289 w 15876447"/>
              <a:gd name="connsiteY6" fmla="*/ 4584638 h 9910771"/>
              <a:gd name="connsiteX7" fmla="*/ 14200982 w 15876447"/>
              <a:gd name="connsiteY7" fmla="*/ 2811311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4200982 w 15876447"/>
              <a:gd name="connsiteY7" fmla="*/ 2811311 h 9910771"/>
              <a:gd name="connsiteX8" fmla="*/ 14192212 w 15876447"/>
              <a:gd name="connsiteY8" fmla="*/ 1621074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5217082 w 15876447"/>
              <a:gd name="connsiteY7" fmla="*/ 4556790 h 9910771"/>
              <a:gd name="connsiteX8" fmla="*/ 14192212 w 15876447"/>
              <a:gd name="connsiteY8" fmla="*/ 1621074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38041 w 15876447"/>
              <a:gd name="connsiteY6" fmla="*/ 4601261 h 9910771"/>
              <a:gd name="connsiteX7" fmla="*/ 15217082 w 15876447"/>
              <a:gd name="connsiteY7" fmla="*/ 4556790 h 9910771"/>
              <a:gd name="connsiteX8" fmla="*/ 15271820 w 15876447"/>
              <a:gd name="connsiteY8" fmla="*/ 3100575 h 9910771"/>
              <a:gd name="connsiteX9" fmla="*/ 6291229 w 15876447"/>
              <a:gd name="connsiteY9" fmla="*/ 3110525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6291229" y="3110525"/>
                </a:moveTo>
                <a:cubicBezTo>
                  <a:pt x="6244614" y="3177870"/>
                  <a:pt x="6238514" y="4630541"/>
                  <a:pt x="6238041" y="4601261"/>
                </a:cubicBezTo>
                <a:cubicBezTo>
                  <a:pt x="6260150" y="4648862"/>
                  <a:pt x="15264186" y="4533346"/>
                  <a:pt x="15217082" y="4556790"/>
                </a:cubicBezTo>
                <a:cubicBezTo>
                  <a:pt x="15224743" y="4510006"/>
                  <a:pt x="15241088" y="3123203"/>
                  <a:pt x="15271820" y="3100575"/>
                </a:cubicBezTo>
                <a:cubicBezTo>
                  <a:pt x="15253991" y="3119996"/>
                  <a:pt x="6332129" y="3139418"/>
                  <a:pt x="6291229" y="3110525"/>
                </a:cubicBez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449363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49630"/>
          <a:stretch/>
        </p:blipFill>
        <p:spPr>
          <a:xfrm>
            <a:off x="3324330" y="73741"/>
            <a:ext cx="5937657" cy="496194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04904" cy="5143500"/>
          </a:xfrm>
          <a:prstGeom prst="rect">
            <a:avLst/>
          </a:prstGeom>
        </p:spPr>
      </p:pic>
      <p:sp>
        <p:nvSpPr>
          <p:cNvPr id="13" name="Freeform 12"/>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4200982 w 15876447"/>
              <a:gd name="connsiteY7" fmla="*/ 2811311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6206289 w 15876447"/>
              <a:gd name="connsiteY6" fmla="*/ 4584638 h 9910771"/>
              <a:gd name="connsiteX7" fmla="*/ 14200982 w 15876447"/>
              <a:gd name="connsiteY7" fmla="*/ 2811311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4200982 w 15876447"/>
              <a:gd name="connsiteY7" fmla="*/ 2811311 h 9910771"/>
              <a:gd name="connsiteX8" fmla="*/ 14192212 w 15876447"/>
              <a:gd name="connsiteY8" fmla="*/ 1621074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5217082 w 15876447"/>
              <a:gd name="connsiteY7" fmla="*/ 4556790 h 9910771"/>
              <a:gd name="connsiteX8" fmla="*/ 14192212 w 15876447"/>
              <a:gd name="connsiteY8" fmla="*/ 1621074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38041 w 15876447"/>
              <a:gd name="connsiteY6" fmla="*/ 4601261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158659 w 15876447"/>
              <a:gd name="connsiteY6" fmla="*/ 9122883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17082 w 15876447"/>
              <a:gd name="connsiteY7" fmla="*/ 4556790 h 9910771"/>
              <a:gd name="connsiteX8" fmla="*/ 15271820 w 15876447"/>
              <a:gd name="connsiteY8" fmla="*/ 3100575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271820 w 15876447"/>
              <a:gd name="connsiteY8" fmla="*/ 3100575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92438 w 15876447"/>
              <a:gd name="connsiteY8" fmla="*/ 5028914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92438 w 15876447"/>
              <a:gd name="connsiteY8" fmla="*/ 5028914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76560 w 15876447"/>
              <a:gd name="connsiteY8" fmla="*/ 5078785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18532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74535 w 15876447"/>
              <a:gd name="connsiteY6" fmla="*/ 9073013 h 9910771"/>
              <a:gd name="connsiteX7" fmla="*/ 1518532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74535 w 15876447"/>
              <a:gd name="connsiteY6" fmla="*/ 9023144 h 9910771"/>
              <a:gd name="connsiteX7" fmla="*/ 1518532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74535 w 15876447"/>
              <a:gd name="connsiteY6" fmla="*/ 9023144 h 9910771"/>
              <a:gd name="connsiteX7" fmla="*/ 15169452 w 15876447"/>
              <a:gd name="connsiteY7" fmla="*/ 9061789 h 9910771"/>
              <a:gd name="connsiteX8" fmla="*/ 15160682 w 15876447"/>
              <a:gd name="connsiteY8" fmla="*/ 5112033 h 9910771"/>
              <a:gd name="connsiteX9" fmla="*/ 6275353 w 15876447"/>
              <a:gd name="connsiteY9" fmla="*/ 5055487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6275353" y="5055487"/>
                </a:moveTo>
                <a:cubicBezTo>
                  <a:pt x="6228738" y="5122832"/>
                  <a:pt x="6175008" y="9052424"/>
                  <a:pt x="6174535" y="9023144"/>
                </a:cubicBezTo>
                <a:cubicBezTo>
                  <a:pt x="6196644" y="9070745"/>
                  <a:pt x="15216556" y="9038345"/>
                  <a:pt x="15169452" y="9061789"/>
                </a:cubicBezTo>
                <a:cubicBezTo>
                  <a:pt x="15177113" y="9015005"/>
                  <a:pt x="15129950" y="5134661"/>
                  <a:pt x="15160682" y="5112033"/>
                </a:cubicBezTo>
                <a:lnTo>
                  <a:pt x="6275353" y="5055487"/>
                </a:ln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214073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093" t="3491" r="4313" b="2222"/>
          <a:stretch/>
        </p:blipFill>
        <p:spPr>
          <a:xfrm rot="10800000">
            <a:off x="1799301" y="-452177"/>
            <a:ext cx="5338917" cy="8858426"/>
          </a:xfrm>
          <a:prstGeom prst="rect">
            <a:avLst/>
          </a:prstGeom>
        </p:spPr>
      </p:pic>
      <p:sp>
        <p:nvSpPr>
          <p:cNvPr id="12" name="Freeform 11"/>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4200982 w 15876447"/>
              <a:gd name="connsiteY7" fmla="*/ 2811311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6206289 w 15876447"/>
              <a:gd name="connsiteY6" fmla="*/ 4584638 h 9910771"/>
              <a:gd name="connsiteX7" fmla="*/ 14200982 w 15876447"/>
              <a:gd name="connsiteY7" fmla="*/ 2811311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4200982 w 15876447"/>
              <a:gd name="connsiteY7" fmla="*/ 2811311 h 9910771"/>
              <a:gd name="connsiteX8" fmla="*/ 14192212 w 15876447"/>
              <a:gd name="connsiteY8" fmla="*/ 1621074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5217082 w 15876447"/>
              <a:gd name="connsiteY7" fmla="*/ 4556790 h 9910771"/>
              <a:gd name="connsiteX8" fmla="*/ 14192212 w 15876447"/>
              <a:gd name="connsiteY8" fmla="*/ 1621074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38041 w 15876447"/>
              <a:gd name="connsiteY6" fmla="*/ 4601261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158659 w 15876447"/>
              <a:gd name="connsiteY6" fmla="*/ 9122883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17082 w 15876447"/>
              <a:gd name="connsiteY7" fmla="*/ 4556790 h 9910771"/>
              <a:gd name="connsiteX8" fmla="*/ 15271820 w 15876447"/>
              <a:gd name="connsiteY8" fmla="*/ 3100575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271820 w 15876447"/>
              <a:gd name="connsiteY8" fmla="*/ 3100575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92438 w 15876447"/>
              <a:gd name="connsiteY8" fmla="*/ 5028914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92438 w 15876447"/>
              <a:gd name="connsiteY8" fmla="*/ 5028914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76560 w 15876447"/>
              <a:gd name="connsiteY8" fmla="*/ 5078785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18532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74535 w 15876447"/>
              <a:gd name="connsiteY6" fmla="*/ 9073013 h 9910771"/>
              <a:gd name="connsiteX7" fmla="*/ 1518532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74535 w 15876447"/>
              <a:gd name="connsiteY6" fmla="*/ 9023144 h 9910771"/>
              <a:gd name="connsiteX7" fmla="*/ 1518532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74535 w 15876447"/>
              <a:gd name="connsiteY6" fmla="*/ 9023144 h 9910771"/>
              <a:gd name="connsiteX7" fmla="*/ 15169452 w 15876447"/>
              <a:gd name="connsiteY7" fmla="*/ 9061789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259026 w 15876447"/>
              <a:gd name="connsiteY5" fmla="*/ 1664272 h 9910771"/>
              <a:gd name="connsiteX6" fmla="*/ 6174535 w 15876447"/>
              <a:gd name="connsiteY6" fmla="*/ 9023144 h 9910771"/>
              <a:gd name="connsiteX7" fmla="*/ 15169452 w 15876447"/>
              <a:gd name="connsiteY7" fmla="*/ 9061789 h 9910771"/>
              <a:gd name="connsiteX8" fmla="*/ 15160682 w 15876447"/>
              <a:gd name="connsiteY8" fmla="*/ 5112033 h 9910771"/>
              <a:gd name="connsiteX9" fmla="*/ 4259026 w 15876447"/>
              <a:gd name="connsiteY9" fmla="*/ 1664272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259026 w 15876447"/>
              <a:gd name="connsiteY5" fmla="*/ 1664272 h 9910771"/>
              <a:gd name="connsiteX6" fmla="*/ 6174535 w 15876447"/>
              <a:gd name="connsiteY6" fmla="*/ 9023144 h 9910771"/>
              <a:gd name="connsiteX7" fmla="*/ 15169452 w 15876447"/>
              <a:gd name="connsiteY7" fmla="*/ 9061789 h 9910771"/>
              <a:gd name="connsiteX8" fmla="*/ 15160682 w 15876447"/>
              <a:gd name="connsiteY8" fmla="*/ 5112033 h 9910771"/>
              <a:gd name="connsiteX9" fmla="*/ 4259026 w 15876447"/>
              <a:gd name="connsiteY9" fmla="*/ 1664272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6174535 w 15876447"/>
              <a:gd name="connsiteY6" fmla="*/ 9023144 h 9910771"/>
              <a:gd name="connsiteX7" fmla="*/ 15169452 w 15876447"/>
              <a:gd name="connsiteY7" fmla="*/ 9061789 h 9910771"/>
              <a:gd name="connsiteX8" fmla="*/ 15160682 w 15876447"/>
              <a:gd name="connsiteY8" fmla="*/ 5112033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6174535 w 15876447"/>
              <a:gd name="connsiteY6" fmla="*/ 9023144 h 9910771"/>
              <a:gd name="connsiteX7" fmla="*/ 15169452 w 15876447"/>
              <a:gd name="connsiteY7" fmla="*/ 9061789 h 9910771"/>
              <a:gd name="connsiteX8" fmla="*/ 11778970 w 15876447"/>
              <a:gd name="connsiteY8" fmla="*/ 723401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6174535 w 15876447"/>
              <a:gd name="connsiteY6" fmla="*/ 9023144 h 9910771"/>
              <a:gd name="connsiteX7" fmla="*/ 11803617 w 15876447"/>
              <a:gd name="connsiteY7" fmla="*/ 3974964 h 9910771"/>
              <a:gd name="connsiteX8" fmla="*/ 11778970 w 15876447"/>
              <a:gd name="connsiteY8" fmla="*/ 723401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3872429 w 15876447"/>
              <a:gd name="connsiteY6" fmla="*/ 3969566 h 9910771"/>
              <a:gd name="connsiteX7" fmla="*/ 11803617 w 15876447"/>
              <a:gd name="connsiteY7" fmla="*/ 3974964 h 9910771"/>
              <a:gd name="connsiteX8" fmla="*/ 11778970 w 15876447"/>
              <a:gd name="connsiteY8" fmla="*/ 723401 h 9910771"/>
              <a:gd name="connsiteX9" fmla="*/ 3877988 w 15876447"/>
              <a:gd name="connsiteY9" fmla="*/ 749974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3877988" y="749974"/>
                </a:moveTo>
                <a:lnTo>
                  <a:pt x="3872429" y="3969566"/>
                </a:lnTo>
                <a:cubicBezTo>
                  <a:pt x="3894538" y="4017167"/>
                  <a:pt x="11850721" y="3951520"/>
                  <a:pt x="11803617" y="3974964"/>
                </a:cubicBezTo>
                <a:cubicBezTo>
                  <a:pt x="11811278" y="3928180"/>
                  <a:pt x="11748238" y="746029"/>
                  <a:pt x="11778970" y="723401"/>
                </a:cubicBezTo>
                <a:lnTo>
                  <a:pt x="3877988" y="749974"/>
                </a:ln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566971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093" t="3491" r="4313" b="2222"/>
          <a:stretch/>
        </p:blipFill>
        <p:spPr>
          <a:xfrm rot="10800000">
            <a:off x="1799301" y="-452177"/>
            <a:ext cx="5338917" cy="8858426"/>
          </a:xfrm>
          <a:prstGeom prst="rect">
            <a:avLst/>
          </a:prstGeom>
        </p:spPr>
      </p:pic>
      <p:sp>
        <p:nvSpPr>
          <p:cNvPr id="12" name="Freeform 11"/>
          <p:cNvSpPr/>
          <p:nvPr/>
        </p:nvSpPr>
        <p:spPr>
          <a:xfrm>
            <a:off x="-352399" y="-398037"/>
            <a:ext cx="9832172" cy="5861859"/>
          </a:xfrm>
          <a:custGeom>
            <a:avLst/>
            <a:gdLst>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10104196 w 15849600"/>
              <a:gd name="connsiteY8" fmla="*/ 5745404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10104196 w 15849600"/>
              <a:gd name="connsiteY7" fmla="*/ 6751396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745404 w 15849600"/>
              <a:gd name="connsiteY6" fmla="*/ 6751396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745404 w 15849600"/>
              <a:gd name="connsiteY5" fmla="*/ 5745404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745404 w 15849600"/>
              <a:gd name="connsiteY9" fmla="*/ 574540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150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150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5943600 w 15849600"/>
              <a:gd name="connsiteY6" fmla="*/ 6705600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5943600 w 15849600"/>
              <a:gd name="connsiteY5" fmla="*/ 5791200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5943600 w 15849600"/>
              <a:gd name="connsiteY9" fmla="*/ 579120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9982200 w 15849600"/>
              <a:gd name="connsiteY7" fmla="*/ 6705600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9982200 w 15849600"/>
              <a:gd name="connsiteY8" fmla="*/ 579120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858812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47924 w 15849600"/>
              <a:gd name="connsiteY6" fmla="*/ 9791307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314819 w 15849600"/>
              <a:gd name="connsiteY7" fmla="*/ 9791307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10314819 w 15849600"/>
              <a:gd name="connsiteY8" fmla="*/ 7987645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10165459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203528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203528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647924 w 15849600"/>
              <a:gd name="connsiteY5" fmla="*/ 7987645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3647924 w 15849600"/>
              <a:gd name="connsiteY9" fmla="*/ 798764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3679342 w 15849600"/>
              <a:gd name="connsiteY6" fmla="*/ 9082746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9575812 w 15849600"/>
              <a:gd name="connsiteY7" fmla="*/ 9082746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9575812 w 15849600"/>
              <a:gd name="connsiteY8" fmla="*/ 7995710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358588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358588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092379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09237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300197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300197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3208092 w 15849600"/>
              <a:gd name="connsiteY7" fmla="*/ 9904105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3208092 w 15849600"/>
              <a:gd name="connsiteY8" fmla="*/ 8213161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594447 w 15849600"/>
              <a:gd name="connsiteY6" fmla="*/ 9904105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594447 w 15849600"/>
              <a:gd name="connsiteY5" fmla="*/ 8213161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594447 w 15849600"/>
              <a:gd name="connsiteY9" fmla="*/ 821316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387386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4269457 w 15849600"/>
              <a:gd name="connsiteY7" fmla="*/ 9541760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2240659 w 15849600"/>
              <a:gd name="connsiteY6" fmla="*/ 966254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240659 w 15849600"/>
              <a:gd name="connsiteY5" fmla="*/ 9300197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2240659 w 15849600"/>
              <a:gd name="connsiteY9" fmla="*/ 9300197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4269457 w 15849600"/>
              <a:gd name="connsiteY8" fmla="*/ 917941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419953 w 15849600"/>
              <a:gd name="connsiteY6" fmla="*/ 11715832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11557081 w 15849600"/>
              <a:gd name="connsiteY8" fmla="*/ 9904105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066164 w 15849600"/>
              <a:gd name="connsiteY5" fmla="*/ 978332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066164 w 15849600"/>
              <a:gd name="connsiteY9" fmla="*/ 978332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11557081 w 15849600"/>
              <a:gd name="connsiteY7" fmla="*/ 11715832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066164 w 15849600"/>
              <a:gd name="connsiteY6" fmla="*/ 11595050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232705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628796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3537882 w 15849600"/>
              <a:gd name="connsiteY5" fmla="*/ 10508014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3537882 w 15849600"/>
              <a:gd name="connsiteY9" fmla="*/ 10508014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9552281 w 15849600"/>
              <a:gd name="connsiteY8" fmla="*/ 1050801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9552281 w 15849600"/>
              <a:gd name="connsiteY7" fmla="*/ 11111923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3537882 w 15849600"/>
              <a:gd name="connsiteY6" fmla="*/ 11111923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5094963 w 15849600"/>
              <a:gd name="connsiteY8" fmla="*/ 9058633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943435 w 15849600"/>
              <a:gd name="connsiteY5" fmla="*/ 9179415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943435 w 15849600"/>
              <a:gd name="connsiteY9" fmla="*/ 9179415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623245 w 15849600"/>
              <a:gd name="connsiteY8" fmla="*/ 2294854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5094963 w 15849600"/>
              <a:gd name="connsiteY7" fmla="*/ 9904105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14387386 w 15849600"/>
              <a:gd name="connsiteY7" fmla="*/ 3502671 h 12496800"/>
              <a:gd name="connsiteX8" fmla="*/ 14741175 w 15849600"/>
              <a:gd name="connsiteY8" fmla="*/ 2657199 h 12496800"/>
              <a:gd name="connsiteX9" fmla="*/ 8372987 w 15849600"/>
              <a:gd name="connsiteY9"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943435 w 15849600"/>
              <a:gd name="connsiteY6" fmla="*/ 10024887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741175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50531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537882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4387386 w 15849600"/>
              <a:gd name="connsiteY8" fmla="*/ 3502671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419953 w 15849600"/>
              <a:gd name="connsiteY7" fmla="*/ 3623453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679810 w 15849600"/>
              <a:gd name="connsiteY8" fmla="*/ 4106580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387386 w 15849600"/>
              <a:gd name="connsiteY9" fmla="*/ 2657199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372987 w 15849600"/>
              <a:gd name="connsiteY5" fmla="*/ 2657199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372987 w 15849600"/>
              <a:gd name="connsiteY10" fmla="*/ 2657199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419953 w 15849600"/>
              <a:gd name="connsiteY6" fmla="*/ 2777981 h 12496800"/>
              <a:gd name="connsiteX7" fmla="*/ 3066111 w 15849600"/>
              <a:gd name="connsiteY7" fmla="*/ 3865017 h 12496800"/>
              <a:gd name="connsiteX8" fmla="*/ 13915616 w 15849600"/>
              <a:gd name="connsiteY8" fmla="*/ 3865017 h 12496800"/>
              <a:gd name="connsiteX9" fmla="*/ 14033545 w 15849600"/>
              <a:gd name="connsiteY9" fmla="*/ 2898763 h 12496800"/>
              <a:gd name="connsiteX10" fmla="*/ 8490864 w 15849600"/>
              <a:gd name="connsiteY10"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490864 w 15849600"/>
              <a:gd name="connsiteY5" fmla="*/ 2898763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490864 w 15849600"/>
              <a:gd name="connsiteY11" fmla="*/ 2898763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4033545 w 15849600"/>
              <a:gd name="connsiteY10" fmla="*/ 2898763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3066111 w 15849600"/>
              <a:gd name="connsiteY8" fmla="*/ 3865017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915616 w 15849600"/>
              <a:gd name="connsiteY9" fmla="*/ 3865017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3419953 w 15849600"/>
              <a:gd name="connsiteY7" fmla="*/ 277798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915616 w 15849600"/>
              <a:gd name="connsiteY10" fmla="*/ 3261108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301970 w 15849600"/>
              <a:gd name="connsiteY6" fmla="*/ 3261108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2948182 w 15849600"/>
              <a:gd name="connsiteY8" fmla="*/ 4348144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13797687 w 15849600"/>
              <a:gd name="connsiteY9" fmla="*/ 4348144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2948182 w 15849600"/>
              <a:gd name="connsiteY7" fmla="*/ 3502671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066111 w 15849600"/>
              <a:gd name="connsiteY6" fmla="*/ 3381890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8726723 w 15849600"/>
              <a:gd name="connsiteY5" fmla="*/ 3381890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8726723 w 15849600"/>
              <a:gd name="connsiteY11" fmla="*/ 3381890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3797687 w 15849600"/>
              <a:gd name="connsiteY10" fmla="*/ 3381890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9574392 w 15849600"/>
              <a:gd name="connsiteY9" fmla="*/ 10145669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460624 w 15849600"/>
              <a:gd name="connsiteY7" fmla="*/ 8696288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460624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8575506 h 12496800"/>
              <a:gd name="connsiteX8" fmla="*/ 3345270 w 15849600"/>
              <a:gd name="connsiteY8" fmla="*/ 10145669 h 12496800"/>
              <a:gd name="connsiteX9" fmla="*/ 10151163 w 15849600"/>
              <a:gd name="connsiteY9" fmla="*/ 10266451 h 12496800"/>
              <a:gd name="connsiteX10" fmla="*/ 10151163 w 15849600"/>
              <a:gd name="connsiteY10" fmla="*/ 8575506 h 12496800"/>
              <a:gd name="connsiteX11" fmla="*/ 6344477 w 15849600"/>
              <a:gd name="connsiteY11"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575978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10151163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0151163 w 15849600"/>
              <a:gd name="connsiteY8" fmla="*/ 10266451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805101 w 15849600"/>
              <a:gd name="connsiteY9" fmla="*/ 8696288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9920455 w 15849600"/>
              <a:gd name="connsiteY9" fmla="*/ 857550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9920455 w 15849600"/>
              <a:gd name="connsiteY8" fmla="*/ 10145669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6344477 w 15849600"/>
              <a:gd name="connsiteY5" fmla="*/ 8575506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6344477 w 15849600"/>
              <a:gd name="connsiteY10" fmla="*/ 8575506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3345270 w 15849600"/>
              <a:gd name="connsiteY6" fmla="*/ 8575506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3345270 w 15849600"/>
              <a:gd name="connsiteY7" fmla="*/ 10145669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518343 w 15849600"/>
              <a:gd name="connsiteY6" fmla="*/ 7185672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564505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564505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11385534 w 15849600"/>
              <a:gd name="connsiteY5" fmla="*/ 4343538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11385534 w 15849600"/>
              <a:gd name="connsiteY10" fmla="*/ 4343538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558823 w 15849600"/>
              <a:gd name="connsiteY9" fmla="*/ 4187376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11384114 w 15849600"/>
              <a:gd name="connsiteY6" fmla="*/ 71544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4439508 w 15849600"/>
              <a:gd name="connsiteY8" fmla="*/ 9349246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39609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4066649 w 15849600"/>
              <a:gd name="connsiteY9" fmla="*/ 5055305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43652 w 15849600"/>
              <a:gd name="connsiteY6" fmla="*/ 9541239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849600"/>
              <a:gd name="connsiteY0" fmla="*/ 0 h 12496800"/>
              <a:gd name="connsiteX1" fmla="*/ 15849600 w 15849600"/>
              <a:gd name="connsiteY1" fmla="*/ 0 h 12496800"/>
              <a:gd name="connsiteX2" fmla="*/ 15849600 w 15849600"/>
              <a:gd name="connsiteY2" fmla="*/ 12496800 h 12496800"/>
              <a:gd name="connsiteX3" fmla="*/ 0 w 15849600"/>
              <a:gd name="connsiteY3" fmla="*/ 12496800 h 12496800"/>
              <a:gd name="connsiteX4" fmla="*/ 0 w 15849600"/>
              <a:gd name="connsiteY4" fmla="*/ 0 h 12496800"/>
              <a:gd name="connsiteX5" fmla="*/ 2474593 w 15849600"/>
              <a:gd name="connsiteY5" fmla="*/ 5170781 h 12496800"/>
              <a:gd name="connsiteX6" fmla="*/ 2369555 w 15849600"/>
              <a:gd name="connsiteY6" fmla="*/ 9554801 h 12496800"/>
              <a:gd name="connsiteX7" fmla="*/ 11384114 w 15849600"/>
              <a:gd name="connsiteY7" fmla="*/ 9585954 h 12496800"/>
              <a:gd name="connsiteX8" fmla="*/ 12794611 w 15849600"/>
              <a:gd name="connsiteY8" fmla="*/ 9552667 h 12496800"/>
              <a:gd name="connsiteX9" fmla="*/ 12771453 w 15849600"/>
              <a:gd name="connsiteY9" fmla="*/ 5136673 h 12496800"/>
              <a:gd name="connsiteX10" fmla="*/ 2474593 w 15849600"/>
              <a:gd name="connsiteY10" fmla="*/ 5170781 h 12496800"/>
              <a:gd name="connsiteX0" fmla="*/ 0 w 15903292"/>
              <a:gd name="connsiteY0" fmla="*/ 0 h 12496800"/>
              <a:gd name="connsiteX1" fmla="*/ 15903292 w 15903292"/>
              <a:gd name="connsiteY1" fmla="*/ 843271 h 12496800"/>
              <a:gd name="connsiteX2" fmla="*/ 15849600 w 15903292"/>
              <a:gd name="connsiteY2" fmla="*/ 12496800 h 12496800"/>
              <a:gd name="connsiteX3" fmla="*/ 0 w 15903292"/>
              <a:gd name="connsiteY3" fmla="*/ 12496800 h 12496800"/>
              <a:gd name="connsiteX4" fmla="*/ 0 w 15903292"/>
              <a:gd name="connsiteY4" fmla="*/ 0 h 12496800"/>
              <a:gd name="connsiteX5" fmla="*/ 2474593 w 15903292"/>
              <a:gd name="connsiteY5" fmla="*/ 5170781 h 12496800"/>
              <a:gd name="connsiteX6" fmla="*/ 2369555 w 15903292"/>
              <a:gd name="connsiteY6" fmla="*/ 9554801 h 12496800"/>
              <a:gd name="connsiteX7" fmla="*/ 11384114 w 15903292"/>
              <a:gd name="connsiteY7" fmla="*/ 9585954 h 12496800"/>
              <a:gd name="connsiteX8" fmla="*/ 12794611 w 15903292"/>
              <a:gd name="connsiteY8" fmla="*/ 9552667 h 12496800"/>
              <a:gd name="connsiteX9" fmla="*/ 12771453 w 15903292"/>
              <a:gd name="connsiteY9" fmla="*/ 5136673 h 12496800"/>
              <a:gd name="connsiteX10" fmla="*/ 2474593 w 15903292"/>
              <a:gd name="connsiteY10" fmla="*/ 5170781 h 12496800"/>
              <a:gd name="connsiteX0" fmla="*/ 0 w 15876447"/>
              <a:gd name="connsiteY0" fmla="*/ 0 h 12496800"/>
              <a:gd name="connsiteX1" fmla="*/ 15876447 w 15876447"/>
              <a:gd name="connsiteY1" fmla="*/ 1208688 h 12496800"/>
              <a:gd name="connsiteX2" fmla="*/ 15849600 w 15876447"/>
              <a:gd name="connsiteY2" fmla="*/ 12496800 h 12496800"/>
              <a:gd name="connsiteX3" fmla="*/ 0 w 15876447"/>
              <a:gd name="connsiteY3" fmla="*/ 12496800 h 12496800"/>
              <a:gd name="connsiteX4" fmla="*/ 0 w 15876447"/>
              <a:gd name="connsiteY4" fmla="*/ 0 h 12496800"/>
              <a:gd name="connsiteX5" fmla="*/ 2474593 w 15876447"/>
              <a:gd name="connsiteY5" fmla="*/ 5170781 h 12496800"/>
              <a:gd name="connsiteX6" fmla="*/ 2369555 w 15876447"/>
              <a:gd name="connsiteY6" fmla="*/ 9554801 h 12496800"/>
              <a:gd name="connsiteX7" fmla="*/ 11384114 w 15876447"/>
              <a:gd name="connsiteY7" fmla="*/ 9585954 h 12496800"/>
              <a:gd name="connsiteX8" fmla="*/ 12794611 w 15876447"/>
              <a:gd name="connsiteY8" fmla="*/ 9552667 h 12496800"/>
              <a:gd name="connsiteX9" fmla="*/ 12771453 w 15876447"/>
              <a:gd name="connsiteY9" fmla="*/ 5136673 h 12496800"/>
              <a:gd name="connsiteX10" fmla="*/ 2474593 w 15876447"/>
              <a:gd name="connsiteY10" fmla="*/ 5170781 h 12496800"/>
              <a:gd name="connsiteX0" fmla="*/ 0 w 15876447"/>
              <a:gd name="connsiteY0" fmla="*/ 84327 h 11288112"/>
              <a:gd name="connsiteX1" fmla="*/ 15876447 w 15876447"/>
              <a:gd name="connsiteY1" fmla="*/ 0 h 11288112"/>
              <a:gd name="connsiteX2" fmla="*/ 15849600 w 15876447"/>
              <a:gd name="connsiteY2" fmla="*/ 11288112 h 11288112"/>
              <a:gd name="connsiteX3" fmla="*/ 0 w 15876447"/>
              <a:gd name="connsiteY3" fmla="*/ 11288112 h 11288112"/>
              <a:gd name="connsiteX4" fmla="*/ 0 w 15876447"/>
              <a:gd name="connsiteY4" fmla="*/ 84327 h 11288112"/>
              <a:gd name="connsiteX5" fmla="*/ 2474593 w 15876447"/>
              <a:gd name="connsiteY5" fmla="*/ 3962093 h 11288112"/>
              <a:gd name="connsiteX6" fmla="*/ 2369555 w 15876447"/>
              <a:gd name="connsiteY6" fmla="*/ 8346113 h 11288112"/>
              <a:gd name="connsiteX7" fmla="*/ 11384114 w 15876447"/>
              <a:gd name="connsiteY7" fmla="*/ 8377266 h 11288112"/>
              <a:gd name="connsiteX8" fmla="*/ 12794611 w 15876447"/>
              <a:gd name="connsiteY8" fmla="*/ 8343979 h 11288112"/>
              <a:gd name="connsiteX9" fmla="*/ 12771453 w 15876447"/>
              <a:gd name="connsiteY9" fmla="*/ 3927985 h 11288112"/>
              <a:gd name="connsiteX10" fmla="*/ 2474593 w 15876447"/>
              <a:gd name="connsiteY10" fmla="*/ 3962093 h 11288112"/>
              <a:gd name="connsiteX0" fmla="*/ 0 w 15876447"/>
              <a:gd name="connsiteY0" fmla="*/ 0 h 11400548"/>
              <a:gd name="connsiteX1" fmla="*/ 15876447 w 15876447"/>
              <a:gd name="connsiteY1" fmla="*/ 112436 h 11400548"/>
              <a:gd name="connsiteX2" fmla="*/ 15849600 w 15876447"/>
              <a:gd name="connsiteY2" fmla="*/ 11400548 h 11400548"/>
              <a:gd name="connsiteX3" fmla="*/ 0 w 15876447"/>
              <a:gd name="connsiteY3" fmla="*/ 11400548 h 11400548"/>
              <a:gd name="connsiteX4" fmla="*/ 0 w 15876447"/>
              <a:gd name="connsiteY4" fmla="*/ 0 h 11400548"/>
              <a:gd name="connsiteX5" fmla="*/ 2474593 w 15876447"/>
              <a:gd name="connsiteY5" fmla="*/ 4074529 h 11400548"/>
              <a:gd name="connsiteX6" fmla="*/ 2369555 w 15876447"/>
              <a:gd name="connsiteY6" fmla="*/ 8458549 h 11400548"/>
              <a:gd name="connsiteX7" fmla="*/ 11384114 w 15876447"/>
              <a:gd name="connsiteY7" fmla="*/ 8489702 h 11400548"/>
              <a:gd name="connsiteX8" fmla="*/ 12794611 w 15876447"/>
              <a:gd name="connsiteY8" fmla="*/ 8456415 h 11400548"/>
              <a:gd name="connsiteX9" fmla="*/ 12771453 w 15876447"/>
              <a:gd name="connsiteY9" fmla="*/ 4040421 h 11400548"/>
              <a:gd name="connsiteX10" fmla="*/ 2474593 w 15876447"/>
              <a:gd name="connsiteY10" fmla="*/ 4074529 h 11400548"/>
              <a:gd name="connsiteX0" fmla="*/ 0 w 15849602"/>
              <a:gd name="connsiteY0" fmla="*/ 84326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84326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11484874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11484874"/>
              <a:gd name="connsiteX1" fmla="*/ 15849602 w 15849602"/>
              <a:gd name="connsiteY1" fmla="*/ 0 h 11484874"/>
              <a:gd name="connsiteX2" fmla="*/ 15849600 w 15849602"/>
              <a:gd name="connsiteY2" fmla="*/ 11484874 h 11484874"/>
              <a:gd name="connsiteX3" fmla="*/ 0 w 15849602"/>
              <a:gd name="connsiteY3" fmla="*/ 9714007 h 11484874"/>
              <a:gd name="connsiteX4" fmla="*/ 0 w 15849602"/>
              <a:gd name="connsiteY4" fmla="*/ 28108 h 11484874"/>
              <a:gd name="connsiteX5" fmla="*/ 2474593 w 15849602"/>
              <a:gd name="connsiteY5" fmla="*/ 4158855 h 11484874"/>
              <a:gd name="connsiteX6" fmla="*/ 2369555 w 15849602"/>
              <a:gd name="connsiteY6" fmla="*/ 8542875 h 11484874"/>
              <a:gd name="connsiteX7" fmla="*/ 11384114 w 15849602"/>
              <a:gd name="connsiteY7" fmla="*/ 8574028 h 11484874"/>
              <a:gd name="connsiteX8" fmla="*/ 12794611 w 15849602"/>
              <a:gd name="connsiteY8" fmla="*/ 8540741 h 11484874"/>
              <a:gd name="connsiteX9" fmla="*/ 12771453 w 15849602"/>
              <a:gd name="connsiteY9" fmla="*/ 4124747 h 11484874"/>
              <a:gd name="connsiteX10" fmla="*/ 2474593 w 15849602"/>
              <a:gd name="connsiteY10" fmla="*/ 4158855 h 11484874"/>
              <a:gd name="connsiteX0" fmla="*/ 0 w 15849602"/>
              <a:gd name="connsiteY0" fmla="*/ 28108 h 9798332"/>
              <a:gd name="connsiteX1" fmla="*/ 15849602 w 15849602"/>
              <a:gd name="connsiteY1" fmla="*/ 0 h 9798332"/>
              <a:gd name="connsiteX2" fmla="*/ 15849600 w 15849602"/>
              <a:gd name="connsiteY2" fmla="*/ 9798332 h 9798332"/>
              <a:gd name="connsiteX3" fmla="*/ 0 w 15849602"/>
              <a:gd name="connsiteY3" fmla="*/ 9714007 h 9798332"/>
              <a:gd name="connsiteX4" fmla="*/ 0 w 15849602"/>
              <a:gd name="connsiteY4" fmla="*/ 28108 h 9798332"/>
              <a:gd name="connsiteX5" fmla="*/ 2474593 w 15849602"/>
              <a:gd name="connsiteY5" fmla="*/ 4158855 h 9798332"/>
              <a:gd name="connsiteX6" fmla="*/ 2369555 w 15849602"/>
              <a:gd name="connsiteY6" fmla="*/ 8542875 h 9798332"/>
              <a:gd name="connsiteX7" fmla="*/ 11384114 w 15849602"/>
              <a:gd name="connsiteY7" fmla="*/ 8574028 h 9798332"/>
              <a:gd name="connsiteX8" fmla="*/ 12794611 w 15849602"/>
              <a:gd name="connsiteY8" fmla="*/ 8540741 h 9798332"/>
              <a:gd name="connsiteX9" fmla="*/ 12771453 w 15849602"/>
              <a:gd name="connsiteY9" fmla="*/ 4124747 h 9798332"/>
              <a:gd name="connsiteX10" fmla="*/ 2474593 w 15849602"/>
              <a:gd name="connsiteY10" fmla="*/ 4158855 h 9798332"/>
              <a:gd name="connsiteX0" fmla="*/ 0 w 15849602"/>
              <a:gd name="connsiteY0" fmla="*/ 28108 h 9798335"/>
              <a:gd name="connsiteX1" fmla="*/ 15849602 w 15849602"/>
              <a:gd name="connsiteY1" fmla="*/ 0 h 9798335"/>
              <a:gd name="connsiteX2" fmla="*/ 15849600 w 15849602"/>
              <a:gd name="connsiteY2" fmla="*/ 9798332 h 9798335"/>
              <a:gd name="connsiteX3" fmla="*/ 0 w 15849602"/>
              <a:gd name="connsiteY3" fmla="*/ 9798335 h 9798335"/>
              <a:gd name="connsiteX4" fmla="*/ 0 w 15849602"/>
              <a:gd name="connsiteY4" fmla="*/ 28108 h 9798335"/>
              <a:gd name="connsiteX5" fmla="*/ 2474593 w 15849602"/>
              <a:gd name="connsiteY5" fmla="*/ 4158855 h 9798335"/>
              <a:gd name="connsiteX6" fmla="*/ 2369555 w 15849602"/>
              <a:gd name="connsiteY6" fmla="*/ 8542875 h 9798335"/>
              <a:gd name="connsiteX7" fmla="*/ 11384114 w 15849602"/>
              <a:gd name="connsiteY7" fmla="*/ 8574028 h 9798335"/>
              <a:gd name="connsiteX8" fmla="*/ 12794611 w 15849602"/>
              <a:gd name="connsiteY8" fmla="*/ 8540741 h 9798335"/>
              <a:gd name="connsiteX9" fmla="*/ 12771453 w 15849602"/>
              <a:gd name="connsiteY9" fmla="*/ 4124747 h 9798335"/>
              <a:gd name="connsiteX10" fmla="*/ 2474593 w 15849602"/>
              <a:gd name="connsiteY10" fmla="*/ 4158855 h 9798335"/>
              <a:gd name="connsiteX0" fmla="*/ 26845 w 15876447"/>
              <a:gd name="connsiteY0" fmla="*/ 28108 h 9910771"/>
              <a:gd name="connsiteX1" fmla="*/ 15876447 w 15876447"/>
              <a:gd name="connsiteY1" fmla="*/ 0 h 9910771"/>
              <a:gd name="connsiteX2" fmla="*/ 15876445 w 15876447"/>
              <a:gd name="connsiteY2" fmla="*/ 9798332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2501438 w 15876447"/>
              <a:gd name="connsiteY5" fmla="*/ 4158855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2501438 w 15876447"/>
              <a:gd name="connsiteY10" fmla="*/ 415885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2798298 w 15876447"/>
              <a:gd name="connsiteY9" fmla="*/ 4124747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2396400 w 15876447"/>
              <a:gd name="connsiteY6" fmla="*/ 8542875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11410959 w 15876447"/>
              <a:gd name="connsiteY7" fmla="*/ 857402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2821456 w 15876447"/>
              <a:gd name="connsiteY8" fmla="*/ 8540741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3536559 w 15876447"/>
              <a:gd name="connsiteY9" fmla="*/ 2675376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3559718 w 15876447"/>
              <a:gd name="connsiteY8" fmla="*/ 3443787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86572 w 15876447"/>
              <a:gd name="connsiteY5" fmla="*/ 2685327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86572 w 15876447"/>
              <a:gd name="connsiteY10" fmla="*/ 268532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687482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81718 w 15876447"/>
              <a:gd name="connsiteY7" fmla="*/ 3646168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51506 w 15876447"/>
              <a:gd name="connsiteY9" fmla="*/ 2627063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563501 w 15876447"/>
              <a:gd name="connsiteY5" fmla="*/ 2733640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563501 w 15876447"/>
              <a:gd name="connsiteY10" fmla="*/ 2733640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573819 w 15876447"/>
              <a:gd name="connsiteY6" fmla="*/ 3542545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5128434 w 15876447"/>
              <a:gd name="connsiteY9" fmla="*/ 2772000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5174664 w 15876447"/>
              <a:gd name="connsiteY8" fmla="*/ 3371319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505614 w 15876447"/>
              <a:gd name="connsiteY8" fmla="*/ 370950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735576 w 15876447"/>
              <a:gd name="connsiteY7" fmla="*/ 3525386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5020385 w 15876447"/>
              <a:gd name="connsiteY7" fmla="*/ 4491633 h 9910771"/>
              <a:gd name="connsiteX8" fmla="*/ 14367190 w 15876447"/>
              <a:gd name="connsiteY8" fmla="*/ 3637036 h 9910771"/>
              <a:gd name="connsiteX9" fmla="*/ 14367102 w 15876447"/>
              <a:gd name="connsiteY9" fmla="*/ 2433814 h 9910771"/>
              <a:gd name="connsiteX10" fmla="*/ 1440186 w 15876447"/>
              <a:gd name="connsiteY10"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73576 w 15876447"/>
              <a:gd name="connsiteY6" fmla="*/ 3590857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4367190 w 15876447"/>
              <a:gd name="connsiteY7" fmla="*/ 3637036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4367102 w 15876447"/>
              <a:gd name="connsiteY8" fmla="*/ 2433814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2467921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2467921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40186 w 15876447"/>
              <a:gd name="connsiteY5" fmla="*/ 355494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40186 w 15876447"/>
              <a:gd name="connsiteY9" fmla="*/ 355494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41623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1667835 w 15876447"/>
              <a:gd name="connsiteY8" fmla="*/ 3665778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1417116 w 15876447"/>
              <a:gd name="connsiteY5" fmla="*/ 3675728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1417116 w 15876447"/>
              <a:gd name="connsiteY9" fmla="*/ 3675728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1427434 w 15876447"/>
              <a:gd name="connsiteY6" fmla="*/ 4218918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1644852 w 15876447"/>
              <a:gd name="connsiteY7" fmla="*/ 4240942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7412908 w 15876447"/>
              <a:gd name="connsiteY6" fmla="*/ 2722794 h 9910771"/>
              <a:gd name="connsiteX7" fmla="*/ 14200982 w 15876447"/>
              <a:gd name="connsiteY7" fmla="*/ 2811311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7418466 w 15876447"/>
              <a:gd name="connsiteY5" fmla="*/ 1581154 h 9910771"/>
              <a:gd name="connsiteX6" fmla="*/ 6206289 w 15876447"/>
              <a:gd name="connsiteY6" fmla="*/ 4584638 h 9910771"/>
              <a:gd name="connsiteX7" fmla="*/ 14200982 w 15876447"/>
              <a:gd name="connsiteY7" fmla="*/ 2811311 h 9910771"/>
              <a:gd name="connsiteX8" fmla="*/ 14192212 w 15876447"/>
              <a:gd name="connsiteY8" fmla="*/ 1621074 h 9910771"/>
              <a:gd name="connsiteX9" fmla="*/ 7418466 w 15876447"/>
              <a:gd name="connsiteY9" fmla="*/ 158115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4200982 w 15876447"/>
              <a:gd name="connsiteY7" fmla="*/ 2811311 h 9910771"/>
              <a:gd name="connsiteX8" fmla="*/ 14192212 w 15876447"/>
              <a:gd name="connsiteY8" fmla="*/ 1621074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5217082 w 15876447"/>
              <a:gd name="connsiteY7" fmla="*/ 4556790 h 9910771"/>
              <a:gd name="connsiteX8" fmla="*/ 14192212 w 15876447"/>
              <a:gd name="connsiteY8" fmla="*/ 1621074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06289 w 15876447"/>
              <a:gd name="connsiteY6" fmla="*/ 4584638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238041 w 15876447"/>
              <a:gd name="connsiteY6" fmla="*/ 4601261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91229 w 15876447"/>
              <a:gd name="connsiteY5" fmla="*/ 3110525 h 9910771"/>
              <a:gd name="connsiteX6" fmla="*/ 6158659 w 15876447"/>
              <a:gd name="connsiteY6" fmla="*/ 9122883 h 9910771"/>
              <a:gd name="connsiteX7" fmla="*/ 15217082 w 15876447"/>
              <a:gd name="connsiteY7" fmla="*/ 4556790 h 9910771"/>
              <a:gd name="connsiteX8" fmla="*/ 15271820 w 15876447"/>
              <a:gd name="connsiteY8" fmla="*/ 3100575 h 9910771"/>
              <a:gd name="connsiteX9" fmla="*/ 6291229 w 15876447"/>
              <a:gd name="connsiteY9" fmla="*/ 3110525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17082 w 15876447"/>
              <a:gd name="connsiteY7" fmla="*/ 4556790 h 9910771"/>
              <a:gd name="connsiteX8" fmla="*/ 15271820 w 15876447"/>
              <a:gd name="connsiteY8" fmla="*/ 3100575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271820 w 15876447"/>
              <a:gd name="connsiteY8" fmla="*/ 3100575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92438 w 15876447"/>
              <a:gd name="connsiteY8" fmla="*/ 5028914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92438 w 15876447"/>
              <a:gd name="connsiteY8" fmla="*/ 5028914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76560 w 15876447"/>
              <a:gd name="connsiteY8" fmla="*/ 5078785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23295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58659 w 15876447"/>
              <a:gd name="connsiteY6" fmla="*/ 9122883 h 9910771"/>
              <a:gd name="connsiteX7" fmla="*/ 1518532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74535 w 15876447"/>
              <a:gd name="connsiteY6" fmla="*/ 9073013 h 9910771"/>
              <a:gd name="connsiteX7" fmla="*/ 1518532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74535 w 15876447"/>
              <a:gd name="connsiteY6" fmla="*/ 9023144 h 9910771"/>
              <a:gd name="connsiteX7" fmla="*/ 15185328 w 15876447"/>
              <a:gd name="connsiteY7" fmla="*/ 9161531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6275353 w 15876447"/>
              <a:gd name="connsiteY5" fmla="*/ 5055487 h 9910771"/>
              <a:gd name="connsiteX6" fmla="*/ 6174535 w 15876447"/>
              <a:gd name="connsiteY6" fmla="*/ 9023144 h 9910771"/>
              <a:gd name="connsiteX7" fmla="*/ 15169452 w 15876447"/>
              <a:gd name="connsiteY7" fmla="*/ 9061789 h 9910771"/>
              <a:gd name="connsiteX8" fmla="*/ 15160682 w 15876447"/>
              <a:gd name="connsiteY8" fmla="*/ 5112033 h 9910771"/>
              <a:gd name="connsiteX9" fmla="*/ 6275353 w 15876447"/>
              <a:gd name="connsiteY9" fmla="*/ 5055487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259026 w 15876447"/>
              <a:gd name="connsiteY5" fmla="*/ 1664272 h 9910771"/>
              <a:gd name="connsiteX6" fmla="*/ 6174535 w 15876447"/>
              <a:gd name="connsiteY6" fmla="*/ 9023144 h 9910771"/>
              <a:gd name="connsiteX7" fmla="*/ 15169452 w 15876447"/>
              <a:gd name="connsiteY7" fmla="*/ 9061789 h 9910771"/>
              <a:gd name="connsiteX8" fmla="*/ 15160682 w 15876447"/>
              <a:gd name="connsiteY8" fmla="*/ 5112033 h 9910771"/>
              <a:gd name="connsiteX9" fmla="*/ 4259026 w 15876447"/>
              <a:gd name="connsiteY9" fmla="*/ 1664272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4259026 w 15876447"/>
              <a:gd name="connsiteY5" fmla="*/ 1664272 h 9910771"/>
              <a:gd name="connsiteX6" fmla="*/ 6174535 w 15876447"/>
              <a:gd name="connsiteY6" fmla="*/ 9023144 h 9910771"/>
              <a:gd name="connsiteX7" fmla="*/ 15169452 w 15876447"/>
              <a:gd name="connsiteY7" fmla="*/ 9061789 h 9910771"/>
              <a:gd name="connsiteX8" fmla="*/ 15160682 w 15876447"/>
              <a:gd name="connsiteY8" fmla="*/ 5112033 h 9910771"/>
              <a:gd name="connsiteX9" fmla="*/ 4259026 w 15876447"/>
              <a:gd name="connsiteY9" fmla="*/ 1664272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6174535 w 15876447"/>
              <a:gd name="connsiteY6" fmla="*/ 9023144 h 9910771"/>
              <a:gd name="connsiteX7" fmla="*/ 15169452 w 15876447"/>
              <a:gd name="connsiteY7" fmla="*/ 9061789 h 9910771"/>
              <a:gd name="connsiteX8" fmla="*/ 15160682 w 15876447"/>
              <a:gd name="connsiteY8" fmla="*/ 5112033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6174535 w 15876447"/>
              <a:gd name="connsiteY6" fmla="*/ 9023144 h 9910771"/>
              <a:gd name="connsiteX7" fmla="*/ 15169452 w 15876447"/>
              <a:gd name="connsiteY7" fmla="*/ 9061789 h 9910771"/>
              <a:gd name="connsiteX8" fmla="*/ 11778970 w 15876447"/>
              <a:gd name="connsiteY8" fmla="*/ 723401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6174535 w 15876447"/>
              <a:gd name="connsiteY6" fmla="*/ 9023144 h 9910771"/>
              <a:gd name="connsiteX7" fmla="*/ 11803617 w 15876447"/>
              <a:gd name="connsiteY7" fmla="*/ 3974964 h 9910771"/>
              <a:gd name="connsiteX8" fmla="*/ 11778970 w 15876447"/>
              <a:gd name="connsiteY8" fmla="*/ 723401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3872429 w 15876447"/>
              <a:gd name="connsiteY6" fmla="*/ 3969566 h 9910771"/>
              <a:gd name="connsiteX7" fmla="*/ 11803617 w 15876447"/>
              <a:gd name="connsiteY7" fmla="*/ 3974964 h 9910771"/>
              <a:gd name="connsiteX8" fmla="*/ 11778970 w 15876447"/>
              <a:gd name="connsiteY8" fmla="*/ 723401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3872429 w 15876447"/>
              <a:gd name="connsiteY6" fmla="*/ 9405485 h 9910771"/>
              <a:gd name="connsiteX7" fmla="*/ 11803617 w 15876447"/>
              <a:gd name="connsiteY7" fmla="*/ 3974964 h 9910771"/>
              <a:gd name="connsiteX8" fmla="*/ 11778970 w 15876447"/>
              <a:gd name="connsiteY8" fmla="*/ 723401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3872429 w 15876447"/>
              <a:gd name="connsiteY6" fmla="*/ 9405485 h 9910771"/>
              <a:gd name="connsiteX7" fmla="*/ 11803617 w 15876447"/>
              <a:gd name="connsiteY7" fmla="*/ 9444132 h 9910771"/>
              <a:gd name="connsiteX8" fmla="*/ 11778970 w 15876447"/>
              <a:gd name="connsiteY8" fmla="*/ 723401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749974 h 9910771"/>
              <a:gd name="connsiteX6" fmla="*/ 3872429 w 15876447"/>
              <a:gd name="connsiteY6" fmla="*/ 9405485 h 9910771"/>
              <a:gd name="connsiteX7" fmla="*/ 11803617 w 15876447"/>
              <a:gd name="connsiteY7" fmla="*/ 9444132 h 9910771"/>
              <a:gd name="connsiteX8" fmla="*/ 11794847 w 15876447"/>
              <a:gd name="connsiteY8" fmla="*/ 3998252 h 9910771"/>
              <a:gd name="connsiteX9" fmla="*/ 3877988 w 15876447"/>
              <a:gd name="connsiteY9" fmla="*/ 749974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4091319 h 9910771"/>
              <a:gd name="connsiteX6" fmla="*/ 3872429 w 15876447"/>
              <a:gd name="connsiteY6" fmla="*/ 9405485 h 9910771"/>
              <a:gd name="connsiteX7" fmla="*/ 11803617 w 15876447"/>
              <a:gd name="connsiteY7" fmla="*/ 9444132 h 9910771"/>
              <a:gd name="connsiteX8" fmla="*/ 11794847 w 15876447"/>
              <a:gd name="connsiteY8" fmla="*/ 3998252 h 9910771"/>
              <a:gd name="connsiteX9" fmla="*/ 3877988 w 15876447"/>
              <a:gd name="connsiteY9" fmla="*/ 4091319 h 9910771"/>
              <a:gd name="connsiteX0" fmla="*/ 26845 w 15876447"/>
              <a:gd name="connsiteY0" fmla="*/ 28108 h 9910771"/>
              <a:gd name="connsiteX1" fmla="*/ 15876447 w 15876447"/>
              <a:gd name="connsiteY1" fmla="*/ 0 h 9910771"/>
              <a:gd name="connsiteX2" fmla="*/ 15876445 w 15876447"/>
              <a:gd name="connsiteY2" fmla="*/ 9882661 h 9910771"/>
              <a:gd name="connsiteX3" fmla="*/ 0 w 15876447"/>
              <a:gd name="connsiteY3" fmla="*/ 9910771 h 9910771"/>
              <a:gd name="connsiteX4" fmla="*/ 26845 w 15876447"/>
              <a:gd name="connsiteY4" fmla="*/ 28108 h 9910771"/>
              <a:gd name="connsiteX5" fmla="*/ 3877988 w 15876447"/>
              <a:gd name="connsiteY5" fmla="*/ 4091319 h 9910771"/>
              <a:gd name="connsiteX6" fmla="*/ 3872429 w 15876447"/>
              <a:gd name="connsiteY6" fmla="*/ 9405485 h 9910771"/>
              <a:gd name="connsiteX7" fmla="*/ 11803617 w 15876447"/>
              <a:gd name="connsiteY7" fmla="*/ 9444132 h 9910771"/>
              <a:gd name="connsiteX8" fmla="*/ 11778971 w 15876447"/>
              <a:gd name="connsiteY8" fmla="*/ 4031498 h 9910771"/>
              <a:gd name="connsiteX9" fmla="*/ 3877988 w 15876447"/>
              <a:gd name="connsiteY9" fmla="*/ 4091319 h 99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6447" h="9910771">
                <a:moveTo>
                  <a:pt x="26845" y="28108"/>
                </a:moveTo>
                <a:lnTo>
                  <a:pt x="15876447" y="0"/>
                </a:lnTo>
                <a:cubicBezTo>
                  <a:pt x="15876446" y="3828291"/>
                  <a:pt x="15876446" y="6054370"/>
                  <a:pt x="15876445" y="9882661"/>
                </a:cubicBezTo>
                <a:lnTo>
                  <a:pt x="0" y="9910771"/>
                </a:lnTo>
                <a:cubicBezTo>
                  <a:pt x="8948" y="6616550"/>
                  <a:pt x="17897" y="3322329"/>
                  <a:pt x="26845" y="28108"/>
                </a:cubicBezTo>
                <a:close/>
                <a:moveTo>
                  <a:pt x="3877988" y="4091319"/>
                </a:moveTo>
                <a:lnTo>
                  <a:pt x="3872429" y="9405485"/>
                </a:lnTo>
                <a:cubicBezTo>
                  <a:pt x="3894538" y="9453086"/>
                  <a:pt x="11850721" y="9420688"/>
                  <a:pt x="11803617" y="9444132"/>
                </a:cubicBezTo>
                <a:cubicBezTo>
                  <a:pt x="11811278" y="9397348"/>
                  <a:pt x="11748239" y="4054126"/>
                  <a:pt x="11778971" y="4031498"/>
                </a:cubicBezTo>
                <a:lnTo>
                  <a:pt x="3877988" y="4091319"/>
                </a:lnTo>
                <a:close/>
              </a:path>
            </a:pathLst>
          </a:custGeom>
          <a:solidFill>
            <a:schemeClr val="tx1">
              <a:alpha val="4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071352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Denial101x_screensho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5872"/>
            <a:ext cx="9144000" cy="5143500"/>
          </a:xfrm>
          <a:prstGeom prst="rect">
            <a:avLst/>
          </a:prstGeom>
        </p:spPr>
      </p:pic>
      <p:sp>
        <p:nvSpPr>
          <p:cNvPr id="4" name="Text Placeholder 10"/>
          <p:cNvSpPr txBox="1">
            <a:spLocks/>
          </p:cNvSpPr>
          <p:nvPr/>
        </p:nvSpPr>
        <p:spPr>
          <a:xfrm>
            <a:off x="0" y="94323"/>
            <a:ext cx="9144000" cy="560041"/>
          </a:xfrm>
          <a:prstGeom prst="rect">
            <a:avLst/>
          </a:prstGeom>
        </p:spPr>
        <p:txBody>
          <a:bodyPr/>
          <a:lstStyle>
            <a:lvl1pPr marL="342900" indent="-3429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solidFill>
                  <a:schemeClr val="tx1"/>
                </a:solidFill>
                <a:latin typeface="Arial"/>
                <a:cs typeface="Arial"/>
              </a:rPr>
              <a:t>http://</a:t>
            </a:r>
            <a:r>
              <a:rPr lang="en-US" sz="2400" dirty="0" err="1" smtClean="0">
                <a:solidFill>
                  <a:schemeClr val="tx1"/>
                </a:solidFill>
                <a:latin typeface="Arial"/>
                <a:cs typeface="Arial"/>
              </a:rPr>
              <a:t>edx.org</a:t>
            </a:r>
            <a:r>
              <a:rPr lang="en-US" sz="2400" dirty="0" smtClean="0">
                <a:solidFill>
                  <a:schemeClr val="tx1"/>
                </a:solidFill>
                <a:latin typeface="Arial"/>
                <a:cs typeface="Arial"/>
              </a:rPr>
              <a:t>/understanding-climate-denial</a:t>
            </a:r>
            <a:endParaRPr lang="en-US" sz="2400" dirty="0">
              <a:solidFill>
                <a:schemeClr val="tx1"/>
              </a:solidFill>
              <a:latin typeface="Arial"/>
              <a:cs typeface="Arial"/>
            </a:endParaRPr>
          </a:p>
        </p:txBody>
      </p:sp>
    </p:spTree>
    <p:extLst>
      <p:ext uri="{BB962C8B-B14F-4D97-AF65-F5344CB8AC3E}">
        <p14:creationId xmlns:p14="http://schemas.microsoft.com/office/powerpoint/2010/main" val="6486517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fact-myth-fallacy.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00" y="654364"/>
            <a:ext cx="9085599" cy="5143500"/>
          </a:xfrm>
          <a:prstGeom prst="rect">
            <a:avLst/>
          </a:prstGeom>
        </p:spPr>
      </p:pic>
      <p:sp>
        <p:nvSpPr>
          <p:cNvPr id="3" name="Text Placeholder 10"/>
          <p:cNvSpPr txBox="1">
            <a:spLocks/>
          </p:cNvSpPr>
          <p:nvPr/>
        </p:nvSpPr>
        <p:spPr>
          <a:xfrm>
            <a:off x="0" y="94323"/>
            <a:ext cx="9144000" cy="560041"/>
          </a:xfrm>
          <a:prstGeom prst="rect">
            <a:avLst/>
          </a:prstGeom>
        </p:spPr>
        <p:txBody>
          <a:bodyPr/>
          <a:lstStyle>
            <a:lvl1pPr marL="342900" indent="-3429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solidFill>
                  <a:schemeClr val="tx1"/>
                </a:solidFill>
                <a:latin typeface="Arial"/>
                <a:cs typeface="Arial"/>
              </a:rPr>
              <a:t>http://</a:t>
            </a:r>
            <a:r>
              <a:rPr lang="en-US" sz="2400" dirty="0" err="1" smtClean="0">
                <a:solidFill>
                  <a:schemeClr val="tx1"/>
                </a:solidFill>
                <a:latin typeface="Arial"/>
                <a:cs typeface="Arial"/>
              </a:rPr>
              <a:t>edx.org</a:t>
            </a:r>
            <a:r>
              <a:rPr lang="en-US" sz="2400" dirty="0" smtClean="0">
                <a:solidFill>
                  <a:schemeClr val="tx1"/>
                </a:solidFill>
                <a:latin typeface="Arial"/>
                <a:cs typeface="Arial"/>
              </a:rPr>
              <a:t>/understanding-climate-denial</a:t>
            </a:r>
            <a:endParaRPr lang="en-US" sz="2400" dirty="0">
              <a:solidFill>
                <a:schemeClr val="tx1"/>
              </a:solidFill>
              <a:latin typeface="Arial"/>
              <a:cs typeface="Arial"/>
            </a:endParaRPr>
          </a:p>
        </p:txBody>
      </p:sp>
    </p:spTree>
    <p:extLst>
      <p:ext uri="{BB962C8B-B14F-4D97-AF65-F5344CB8AC3E}">
        <p14:creationId xmlns:p14="http://schemas.microsoft.com/office/powerpoint/2010/main" val="12623818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ebunking_Structur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0886" y="-745067"/>
            <a:ext cx="11694886" cy="6578373"/>
          </a:xfrm>
          <a:prstGeom prst="rect">
            <a:avLst/>
          </a:prstGeom>
        </p:spPr>
      </p:pic>
    </p:spTree>
    <p:extLst>
      <p:ext uri="{BB962C8B-B14F-4D97-AF65-F5344CB8AC3E}">
        <p14:creationId xmlns:p14="http://schemas.microsoft.com/office/powerpoint/2010/main" val="13676384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Object 4"/>
          <p:cNvGraphicFramePr>
            <a:graphicFrameLocks noChangeAspect="1"/>
          </p:cNvGraphicFramePr>
          <p:nvPr>
            <p:extLst>
              <p:ext uri="{D42A27DB-BD31-4B8C-83A1-F6EECF244321}">
                <p14:modId xmlns:p14="http://schemas.microsoft.com/office/powerpoint/2010/main" val="1877597104"/>
              </p:ext>
            </p:extLst>
          </p:nvPr>
        </p:nvGraphicFramePr>
        <p:xfrm>
          <a:off x="89878" y="127816"/>
          <a:ext cx="8972985" cy="6125688"/>
        </p:xfrm>
        <a:graphic>
          <a:graphicData uri="http://schemas.openxmlformats.org/presentationml/2006/ole">
            <mc:AlternateContent xmlns:mc="http://schemas.openxmlformats.org/markup-compatibility/2006">
              <mc:Choice xmlns:v="urn:schemas-microsoft-com:vml" Requires="v">
                <p:oleObj spid="_x0000_s1039" name="CorelDRAW" r:id="rId3" imgW="5273311" imgH="3955988" progId="CorelDRAW.Graphic.12">
                  <p:embed/>
                </p:oleObj>
              </mc:Choice>
              <mc:Fallback>
                <p:oleObj name="CorelDRAW" r:id="rId3" imgW="5273311" imgH="3955988"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78" y="127816"/>
                        <a:ext cx="8972985" cy="612568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2345121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75211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99164" y="320810"/>
            <a:ext cx="6935598" cy="646331"/>
          </a:xfrm>
          <a:prstGeom prst="rect">
            <a:avLst/>
          </a:prstGeom>
          <a:noFill/>
        </p:spPr>
        <p:txBody>
          <a:bodyPr wrap="square" rtlCol="0">
            <a:spAutoFit/>
          </a:bodyPr>
          <a:lstStyle/>
          <a:p>
            <a:r>
              <a:rPr lang="en-US" sz="3600" dirty="0" smtClean="0">
                <a:solidFill>
                  <a:schemeClr val="bg1"/>
                </a:solidFill>
                <a:latin typeface="Klima Regular"/>
                <a:cs typeface="Klima Regular"/>
              </a:rPr>
              <a:t>John Cook</a:t>
            </a:r>
            <a:endParaRPr lang="en-US" sz="3600" dirty="0">
              <a:solidFill>
                <a:schemeClr val="bg1"/>
              </a:solidFill>
              <a:latin typeface="Klima Regular"/>
              <a:cs typeface="Klima Regular"/>
            </a:endParaRPr>
          </a:p>
        </p:txBody>
      </p:sp>
      <p:sp>
        <p:nvSpPr>
          <p:cNvPr id="9" name="TextBox 8"/>
          <p:cNvSpPr txBox="1"/>
          <p:nvPr/>
        </p:nvSpPr>
        <p:spPr>
          <a:xfrm>
            <a:off x="799164" y="1323503"/>
            <a:ext cx="6935598" cy="492443"/>
          </a:xfrm>
          <a:prstGeom prst="rect">
            <a:avLst/>
          </a:prstGeom>
          <a:noFill/>
        </p:spPr>
        <p:txBody>
          <a:bodyPr wrap="square" rtlCol="0">
            <a:spAutoFit/>
          </a:bodyPr>
          <a:lstStyle/>
          <a:p>
            <a:r>
              <a:rPr lang="en-US" sz="2600" dirty="0" smtClean="0">
                <a:solidFill>
                  <a:schemeClr val="bg1"/>
                </a:solidFill>
                <a:latin typeface="Klima Regular"/>
                <a:cs typeface="Klima Regular"/>
              </a:rPr>
              <a:t>Email: jcook20@gmu.edu</a:t>
            </a:r>
            <a:endParaRPr lang="en-US" sz="2600" dirty="0">
              <a:solidFill>
                <a:schemeClr val="bg1"/>
              </a:solidFill>
              <a:latin typeface="Klima Regular"/>
              <a:cs typeface="Klima Regular"/>
            </a:endParaRPr>
          </a:p>
        </p:txBody>
      </p:sp>
      <p:sp>
        <p:nvSpPr>
          <p:cNvPr id="10" name="TextBox 9"/>
          <p:cNvSpPr txBox="1"/>
          <p:nvPr/>
        </p:nvSpPr>
        <p:spPr>
          <a:xfrm>
            <a:off x="799164" y="1893551"/>
            <a:ext cx="6935598" cy="492443"/>
          </a:xfrm>
          <a:prstGeom prst="rect">
            <a:avLst/>
          </a:prstGeom>
          <a:noFill/>
        </p:spPr>
        <p:txBody>
          <a:bodyPr wrap="square" rtlCol="0">
            <a:spAutoFit/>
          </a:bodyPr>
          <a:lstStyle/>
          <a:p>
            <a:r>
              <a:rPr lang="en-US" sz="2600" dirty="0" smtClean="0">
                <a:solidFill>
                  <a:schemeClr val="bg1"/>
                </a:solidFill>
                <a:latin typeface="Klima Regular"/>
                <a:cs typeface="Klima Regular"/>
              </a:rPr>
              <a:t>Web: http://</a:t>
            </a:r>
            <a:r>
              <a:rPr lang="en-US" sz="2600" dirty="0" err="1" smtClean="0">
                <a:solidFill>
                  <a:schemeClr val="bg1"/>
                </a:solidFill>
                <a:latin typeface="Klima Regular"/>
                <a:cs typeface="Klima Regular"/>
              </a:rPr>
              <a:t>www.skepticalscience.com</a:t>
            </a:r>
            <a:endParaRPr lang="en-US" sz="2600" dirty="0">
              <a:solidFill>
                <a:schemeClr val="bg1"/>
              </a:solidFill>
              <a:latin typeface="Klima Regular"/>
              <a:cs typeface="Klima Regular"/>
            </a:endParaRPr>
          </a:p>
        </p:txBody>
      </p:sp>
      <p:sp>
        <p:nvSpPr>
          <p:cNvPr id="11" name="TextBox 10"/>
          <p:cNvSpPr txBox="1"/>
          <p:nvPr/>
        </p:nvSpPr>
        <p:spPr>
          <a:xfrm>
            <a:off x="799164" y="2492134"/>
            <a:ext cx="6935598" cy="492443"/>
          </a:xfrm>
          <a:prstGeom prst="rect">
            <a:avLst/>
          </a:prstGeom>
          <a:noFill/>
        </p:spPr>
        <p:txBody>
          <a:bodyPr wrap="square" rtlCol="0">
            <a:spAutoFit/>
          </a:bodyPr>
          <a:lstStyle/>
          <a:p>
            <a:r>
              <a:rPr lang="en-US" sz="2600" dirty="0" smtClean="0">
                <a:solidFill>
                  <a:schemeClr val="bg1"/>
                </a:solidFill>
                <a:latin typeface="Klima Regular"/>
                <a:cs typeface="Klima Regular"/>
              </a:rPr>
              <a:t>Denial101x MOOC: http://</a:t>
            </a:r>
            <a:r>
              <a:rPr lang="en-US" sz="2600" dirty="0" err="1" smtClean="0">
                <a:solidFill>
                  <a:schemeClr val="bg1"/>
                </a:solidFill>
                <a:latin typeface="Klima Regular"/>
                <a:cs typeface="Klima Regular"/>
              </a:rPr>
              <a:t>sks.to</a:t>
            </a:r>
            <a:r>
              <a:rPr lang="en-US" sz="2600" dirty="0" smtClean="0">
                <a:solidFill>
                  <a:schemeClr val="bg1"/>
                </a:solidFill>
                <a:latin typeface="Klima Regular"/>
                <a:cs typeface="Klima Regular"/>
              </a:rPr>
              <a:t>/denial101x</a:t>
            </a:r>
            <a:endParaRPr lang="en-US" sz="2600" dirty="0">
              <a:solidFill>
                <a:schemeClr val="bg1"/>
              </a:solidFill>
              <a:latin typeface="Klima Regular"/>
              <a:cs typeface="Klima Regular"/>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 y="3251618"/>
            <a:ext cx="2197099" cy="1428114"/>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219" y="3606800"/>
            <a:ext cx="3030881" cy="1072932"/>
          </a:xfrm>
          <a:prstGeom prst="rect">
            <a:avLst/>
          </a:prstGeom>
        </p:spPr>
      </p:pic>
    </p:spTree>
    <p:extLst>
      <p:ext uri="{BB962C8B-B14F-4D97-AF65-F5344CB8AC3E}">
        <p14:creationId xmlns:p14="http://schemas.microsoft.com/office/powerpoint/2010/main" val="20586951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140" y="574527"/>
            <a:ext cx="3598333" cy="630123"/>
          </a:xfrm>
        </p:spPr>
        <p:txBody>
          <a:bodyPr/>
          <a:lstStyle/>
          <a:p>
            <a:r>
              <a:rPr lang="en-US" dirty="0" err="1" smtClean="0"/>
              <a:t>s.u.c.c.e.s</a:t>
            </a:r>
            <a:r>
              <a:rPr lang="en-US" dirty="0" smtClean="0"/>
              <a:t>.</a:t>
            </a:r>
            <a:endParaRPr lang="en-US" dirty="0"/>
          </a:p>
        </p:txBody>
      </p:sp>
      <p:sp>
        <p:nvSpPr>
          <p:cNvPr id="3" name="Text Placeholder 2"/>
          <p:cNvSpPr>
            <a:spLocks noGrp="1"/>
          </p:cNvSpPr>
          <p:nvPr>
            <p:ph type="body" sz="quarter" idx="10"/>
          </p:nvPr>
        </p:nvSpPr>
        <p:spPr>
          <a:xfrm>
            <a:off x="5040442" y="1286829"/>
            <a:ext cx="3597275" cy="338772"/>
          </a:xfrm>
        </p:spPr>
        <p:txBody>
          <a:bodyPr/>
          <a:lstStyle/>
          <a:p>
            <a:r>
              <a:rPr lang="en-US" dirty="0" smtClean="0"/>
              <a:t>Simple</a:t>
            </a:r>
            <a:endParaRPr lang="en-US" dirty="0"/>
          </a:p>
        </p:txBody>
      </p:sp>
      <p:sp>
        <p:nvSpPr>
          <p:cNvPr id="5" name="Text Placeholder 2"/>
          <p:cNvSpPr txBox="1">
            <a:spLocks/>
          </p:cNvSpPr>
          <p:nvPr/>
        </p:nvSpPr>
        <p:spPr>
          <a:xfrm>
            <a:off x="5040442" y="1733870"/>
            <a:ext cx="3597275" cy="3387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b="0" i="0" kern="1200" baseline="0">
                <a:solidFill>
                  <a:srgbClr val="FFFFFF"/>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Unexpected</a:t>
            </a:r>
            <a:endParaRPr lang="en-US" dirty="0"/>
          </a:p>
        </p:txBody>
      </p:sp>
      <p:sp>
        <p:nvSpPr>
          <p:cNvPr id="6" name="Text Placeholder 2"/>
          <p:cNvSpPr txBox="1">
            <a:spLocks/>
          </p:cNvSpPr>
          <p:nvPr/>
        </p:nvSpPr>
        <p:spPr>
          <a:xfrm>
            <a:off x="5040442" y="2211390"/>
            <a:ext cx="3597275" cy="3387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b="0" i="0" kern="1200" baseline="0">
                <a:solidFill>
                  <a:srgbClr val="FFFFFF"/>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Credible</a:t>
            </a:r>
            <a:endParaRPr lang="en-US" dirty="0"/>
          </a:p>
        </p:txBody>
      </p:sp>
      <p:sp>
        <p:nvSpPr>
          <p:cNvPr id="7" name="Text Placeholder 2"/>
          <p:cNvSpPr txBox="1">
            <a:spLocks/>
          </p:cNvSpPr>
          <p:nvPr/>
        </p:nvSpPr>
        <p:spPr>
          <a:xfrm>
            <a:off x="5040442" y="2729550"/>
            <a:ext cx="3597275" cy="3387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b="0" i="0" kern="1200" baseline="0">
                <a:solidFill>
                  <a:srgbClr val="FFFFFF"/>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Concrete</a:t>
            </a:r>
            <a:endParaRPr lang="en-US" dirty="0"/>
          </a:p>
        </p:txBody>
      </p:sp>
      <p:sp>
        <p:nvSpPr>
          <p:cNvPr id="8" name="Text Placeholder 2"/>
          <p:cNvSpPr txBox="1">
            <a:spLocks/>
          </p:cNvSpPr>
          <p:nvPr/>
        </p:nvSpPr>
        <p:spPr>
          <a:xfrm>
            <a:off x="5040442" y="3227390"/>
            <a:ext cx="3597275" cy="3387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b="0" i="0" kern="1200" baseline="0">
                <a:solidFill>
                  <a:srgbClr val="FFFFFF"/>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Emotional</a:t>
            </a:r>
            <a:endParaRPr lang="en-US" dirty="0"/>
          </a:p>
        </p:txBody>
      </p:sp>
      <p:sp>
        <p:nvSpPr>
          <p:cNvPr id="9" name="Text Placeholder 2"/>
          <p:cNvSpPr txBox="1">
            <a:spLocks/>
          </p:cNvSpPr>
          <p:nvPr/>
        </p:nvSpPr>
        <p:spPr>
          <a:xfrm>
            <a:off x="5040442" y="3708088"/>
            <a:ext cx="3597275" cy="3387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b="0" i="0" kern="1200" baseline="0">
                <a:solidFill>
                  <a:srgbClr val="FFFFFF"/>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b="0" i="0" kern="1200">
                <a:solidFill>
                  <a:srgbClr val="FFFFFF"/>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Story</a:t>
            </a:r>
            <a:endParaRPr lang="en-US" dirty="0"/>
          </a:p>
        </p:txBody>
      </p:sp>
      <p:pic>
        <p:nvPicPr>
          <p:cNvPr id="10" name="Picture 9" descr="made-to-stick.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4624" y="267120"/>
            <a:ext cx="3456483" cy="4608644"/>
          </a:xfrm>
          <a:prstGeom prst="rect">
            <a:avLst/>
          </a:prstGeom>
        </p:spPr>
      </p:pic>
    </p:spTree>
    <p:extLst>
      <p:ext uri="{BB962C8B-B14F-4D97-AF65-F5344CB8AC3E}">
        <p14:creationId xmlns:p14="http://schemas.microsoft.com/office/powerpoint/2010/main" val="8467203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SkS_2007_fu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1374" y="0"/>
            <a:ext cx="14327787" cy="8059381"/>
          </a:xfrm>
          <a:prstGeom prst="rect">
            <a:avLst/>
          </a:prstGeom>
        </p:spPr>
      </p:pic>
    </p:spTree>
    <p:extLst>
      <p:ext uri="{BB962C8B-B14F-4D97-AF65-F5344CB8AC3E}">
        <p14:creationId xmlns:p14="http://schemas.microsoft.com/office/powerpoint/2010/main" val="12338055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5421630" y="4907642"/>
            <a:ext cx="3597275" cy="212725"/>
          </a:xfrm>
          <a:prstGeom prst="rect">
            <a:avLst/>
          </a:prstGeom>
        </p:spPr>
        <p:txBody>
          <a:bodyPr/>
          <a:lstStyle>
            <a:lvl1pPr marL="342900" indent="-3429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4pPr>
            <a:lvl5pPr marL="2057400" indent="-228600" algn="l" defTabSz="457200" rtl="0" eaLnBrk="1" latinLnBrk="0" hangingPunct="1">
              <a:spcBef>
                <a:spcPct val="20000"/>
              </a:spcBef>
              <a:buFont typeface="Arial"/>
              <a:buChar char="»"/>
              <a:defRPr sz="1800" kern="1200">
                <a:solidFill>
                  <a:srgbClr val="FFFFFF"/>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900" dirty="0" smtClean="0">
                <a:solidFill>
                  <a:schemeClr val="tx1"/>
                </a:solidFill>
              </a:rPr>
              <a:t>Attribution 2</a:t>
            </a:r>
            <a:endParaRPr lang="en-US" sz="900" dirty="0">
              <a:solidFill>
                <a:schemeClr val="tx1"/>
              </a:solidFill>
            </a:endParaRPr>
          </a:p>
        </p:txBody>
      </p:sp>
      <p:pic>
        <p:nvPicPr>
          <p:cNvPr id="4" name="Picture 3" descr="schwarz_vs_sks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672792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47059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0278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4535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ense101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UQx Attribution Table">
      <a:dk1>
        <a:srgbClr val="40404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0404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Qx D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16127</TotalTime>
  <Words>746</Words>
  <Application>Microsoft Macintosh PowerPoint</Application>
  <PresentationFormat>On-screen Show (16:9)</PresentationFormat>
  <Paragraphs>34</Paragraphs>
  <Slides>42</Slides>
  <Notes>6</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42</vt:i4>
      </vt:variant>
    </vt:vector>
  </HeadingPairs>
  <TitlesOfParts>
    <vt:vector size="55" baseType="lpstr">
      <vt:lpstr> Century Gothic</vt:lpstr>
      <vt:lpstr>Arial</vt:lpstr>
      <vt:lpstr>Calibri</vt:lpstr>
      <vt:lpstr>Calibri Light</vt:lpstr>
      <vt:lpstr>Cambria</vt:lpstr>
      <vt:lpstr>Century Gothic</vt:lpstr>
      <vt:lpstr>Helvetica</vt:lpstr>
      <vt:lpstr>Klima Regular</vt:lpstr>
      <vt:lpstr>Mangal</vt:lpstr>
      <vt:lpstr>Sense101x</vt:lpstr>
      <vt:lpstr>Custom Design</vt:lpstr>
      <vt:lpstr>UQx Dark</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s.u.c.c.e.s.</vt:lpstr>
    </vt:vector>
  </TitlesOfParts>
  <Company>UQx The University of Queensland</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Greenup</dc:creator>
  <cp:lastModifiedBy>John Cook</cp:lastModifiedBy>
  <cp:revision>589</cp:revision>
  <dcterms:created xsi:type="dcterms:W3CDTF">2014-05-28T06:26:57Z</dcterms:created>
  <dcterms:modified xsi:type="dcterms:W3CDTF">2017-03-20T01:33:34Z</dcterms:modified>
</cp:coreProperties>
</file>