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 id="2147483685" r:id="rId3"/>
  </p:sldMasterIdLst>
  <p:notesMasterIdLst>
    <p:notesMasterId r:id="rId85"/>
  </p:notesMasterIdLst>
  <p:handoutMasterIdLst>
    <p:handoutMasterId r:id="rId86"/>
  </p:handoutMasterIdLst>
  <p:sldIdLst>
    <p:sldId id="449" r:id="rId4"/>
    <p:sldId id="549" r:id="rId5"/>
    <p:sldId id="652" r:id="rId6"/>
    <p:sldId id="530" r:id="rId7"/>
    <p:sldId id="532" r:id="rId8"/>
    <p:sldId id="533" r:id="rId9"/>
    <p:sldId id="592" r:id="rId10"/>
    <p:sldId id="599" r:id="rId11"/>
    <p:sldId id="537" r:id="rId12"/>
    <p:sldId id="540" r:id="rId13"/>
    <p:sldId id="541" r:id="rId14"/>
    <p:sldId id="543" r:id="rId15"/>
    <p:sldId id="548" r:id="rId16"/>
    <p:sldId id="544" r:id="rId17"/>
    <p:sldId id="550" r:id="rId18"/>
    <p:sldId id="587" r:id="rId19"/>
    <p:sldId id="588" r:id="rId20"/>
    <p:sldId id="589" r:id="rId21"/>
    <p:sldId id="590" r:id="rId22"/>
    <p:sldId id="507" r:id="rId23"/>
    <p:sldId id="508" r:id="rId24"/>
    <p:sldId id="509" r:id="rId25"/>
    <p:sldId id="510" r:id="rId26"/>
    <p:sldId id="511" r:id="rId27"/>
    <p:sldId id="512" r:id="rId28"/>
    <p:sldId id="513" r:id="rId29"/>
    <p:sldId id="518" r:id="rId30"/>
    <p:sldId id="519" r:id="rId31"/>
    <p:sldId id="520" r:id="rId32"/>
    <p:sldId id="521" r:id="rId33"/>
    <p:sldId id="522" r:id="rId34"/>
    <p:sldId id="523" r:id="rId35"/>
    <p:sldId id="524" r:id="rId36"/>
    <p:sldId id="552" r:id="rId37"/>
    <p:sldId id="553" r:id="rId38"/>
    <p:sldId id="554" r:id="rId39"/>
    <p:sldId id="555" r:id="rId40"/>
    <p:sldId id="556" r:id="rId41"/>
    <p:sldId id="557" r:id="rId42"/>
    <p:sldId id="558" r:id="rId43"/>
    <p:sldId id="559" r:id="rId44"/>
    <p:sldId id="560" r:id="rId45"/>
    <p:sldId id="648" r:id="rId46"/>
    <p:sldId id="562" r:id="rId47"/>
    <p:sldId id="563" r:id="rId48"/>
    <p:sldId id="649" r:id="rId49"/>
    <p:sldId id="647" r:id="rId50"/>
    <p:sldId id="643" r:id="rId51"/>
    <p:sldId id="644" r:id="rId52"/>
    <p:sldId id="645" r:id="rId53"/>
    <p:sldId id="646" r:id="rId54"/>
    <p:sldId id="620" r:id="rId55"/>
    <p:sldId id="621" r:id="rId56"/>
    <p:sldId id="650" r:id="rId57"/>
    <p:sldId id="622" r:id="rId58"/>
    <p:sldId id="623" r:id="rId59"/>
    <p:sldId id="624" r:id="rId60"/>
    <p:sldId id="625" r:id="rId61"/>
    <p:sldId id="626" r:id="rId62"/>
    <p:sldId id="627" r:id="rId63"/>
    <p:sldId id="628" r:id="rId64"/>
    <p:sldId id="653" r:id="rId65"/>
    <p:sldId id="631" r:id="rId66"/>
    <p:sldId id="632" r:id="rId67"/>
    <p:sldId id="633" r:id="rId68"/>
    <p:sldId id="634" r:id="rId69"/>
    <p:sldId id="635" r:id="rId70"/>
    <p:sldId id="636" r:id="rId71"/>
    <p:sldId id="638" r:id="rId72"/>
    <p:sldId id="639" r:id="rId73"/>
    <p:sldId id="618" r:id="rId74"/>
    <p:sldId id="640" r:id="rId75"/>
    <p:sldId id="497" r:id="rId76"/>
    <p:sldId id="496" r:id="rId77"/>
    <p:sldId id="465" r:id="rId78"/>
    <p:sldId id="466" r:id="rId79"/>
    <p:sldId id="467" r:id="rId80"/>
    <p:sldId id="468" r:id="rId81"/>
    <p:sldId id="471" r:id="rId82"/>
    <p:sldId id="493" r:id="rId83"/>
    <p:sldId id="600" r:id="rId8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76A"/>
    <a:srgbClr val="544931"/>
    <a:srgbClr val="FFFCD1"/>
    <a:srgbClr val="37FCD1"/>
    <a:srgbClr val="007E91"/>
    <a:srgbClr val="B80404"/>
    <a:srgbClr val="540404"/>
    <a:srgbClr val="AD6E00"/>
    <a:srgbClr val="663300"/>
    <a:srgbClr val="313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67" autoAdjust="0"/>
    <p:restoredTop sz="89352" autoAdjust="0"/>
  </p:normalViewPr>
  <p:slideViewPr>
    <p:cSldViewPr snapToGrid="0" snapToObjects="1">
      <p:cViewPr varScale="1">
        <p:scale>
          <a:sx n="100" d="100"/>
          <a:sy n="100" d="100"/>
        </p:scale>
        <p:origin x="176" y="6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13" d="100"/>
          <a:sy n="113" d="100"/>
        </p:scale>
        <p:origin x="-43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5A8F5B-0E43-FC40-8A2C-D5C38FC0DE05}" type="datetimeFigureOut">
              <a:rPr lang="en-US" smtClean="0"/>
              <a:t>3/19/17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4701CC-4D6A-8E45-9EA3-0C11A33B399E}" type="slidenum">
              <a:rPr lang="en-US" smtClean="0"/>
              <a:t>‹#›</a:t>
            </a:fld>
            <a:endParaRPr lang="en-US"/>
          </a:p>
        </p:txBody>
      </p:sp>
    </p:spTree>
    <p:extLst>
      <p:ext uri="{BB962C8B-B14F-4D97-AF65-F5344CB8AC3E}">
        <p14:creationId xmlns:p14="http://schemas.microsoft.com/office/powerpoint/2010/main" val="1621922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40759-134B-D345-90AE-5826A0D88BD1}" type="datetimeFigureOut">
              <a:rPr lang="en-US" smtClean="0"/>
              <a:t>3/19/17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04CDD8-AEF3-974C-B2AB-BE58CAD21EB6}" type="slidenum">
              <a:rPr lang="en-US" smtClean="0"/>
              <a:t>‹#›</a:t>
            </a:fld>
            <a:endParaRPr lang="en-US"/>
          </a:p>
        </p:txBody>
      </p:sp>
    </p:spTree>
    <p:extLst>
      <p:ext uri="{BB962C8B-B14F-4D97-AF65-F5344CB8AC3E}">
        <p14:creationId xmlns:p14="http://schemas.microsoft.com/office/powerpoint/2010/main" val="40573878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Tonight, I’d like to talk about the science of science denial. What does psychological research tell us about why people deny climate science. How</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do people reject climate science?</a:t>
            </a:r>
            <a:r>
              <a:rPr lang="en-AU" sz="1200" kern="1200" baseline="0" dirty="0" smtClean="0">
                <a:solidFill>
                  <a:schemeClr val="tx1"/>
                </a:solidFill>
                <a:effectLst/>
                <a:latin typeface="+mn-lt"/>
                <a:ea typeface="+mn-ea"/>
                <a:cs typeface="+mn-cs"/>
              </a:rPr>
              <a:t> And most importantly, how do we respond to science denial? </a:t>
            </a:r>
            <a:r>
              <a:rPr lang="en-US" dirty="0" smtClean="0"/>
              <a:t>But before I jump into the psychology of climate</a:t>
            </a:r>
            <a:r>
              <a:rPr lang="en-US" baseline="0" dirty="0" smtClean="0"/>
              <a:t> science denial, I want to take a step back and look at science denial in general. </a:t>
            </a: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04CDD8-AEF3-974C-B2AB-BE58CAD21EB6}" type="slidenum">
              <a:rPr lang="en-US" smtClean="0"/>
              <a:t>1</a:t>
            </a:fld>
            <a:endParaRPr lang="en-US"/>
          </a:p>
        </p:txBody>
      </p:sp>
    </p:spTree>
    <p:extLst>
      <p:ext uri="{BB962C8B-B14F-4D97-AF65-F5344CB8AC3E}">
        <p14:creationId xmlns:p14="http://schemas.microsoft.com/office/powerpoint/2010/main" val="105607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04CDD8-AEF3-974C-B2AB-BE58CAD21EB6}" type="slidenum">
              <a:rPr lang="en-US" smtClean="0"/>
              <a:t>2</a:t>
            </a:fld>
            <a:endParaRPr lang="en-US"/>
          </a:p>
        </p:txBody>
      </p:sp>
    </p:spTree>
    <p:extLst>
      <p:ext uri="{BB962C8B-B14F-4D97-AF65-F5344CB8AC3E}">
        <p14:creationId xmlns:p14="http://schemas.microsoft.com/office/powerpoint/2010/main" val="66643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04CDD8-AEF3-974C-B2AB-BE58CAD21EB6}" type="slidenum">
              <a:rPr lang="en-US" smtClean="0"/>
              <a:t>15</a:t>
            </a:fld>
            <a:endParaRPr lang="en-US"/>
          </a:p>
        </p:txBody>
      </p:sp>
    </p:spTree>
    <p:extLst>
      <p:ext uri="{BB962C8B-B14F-4D97-AF65-F5344CB8AC3E}">
        <p14:creationId xmlns:p14="http://schemas.microsoft.com/office/powerpoint/2010/main" val="64768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04CDD8-AEF3-974C-B2AB-BE58CAD21EB6}" type="slidenum">
              <a:rPr lang="en-US" smtClean="0"/>
              <a:t>52</a:t>
            </a:fld>
            <a:endParaRPr lang="en-US"/>
          </a:p>
        </p:txBody>
      </p:sp>
    </p:spTree>
    <p:extLst>
      <p:ext uri="{BB962C8B-B14F-4D97-AF65-F5344CB8AC3E}">
        <p14:creationId xmlns:p14="http://schemas.microsoft.com/office/powerpoint/2010/main" val="649318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a:t>
            </a:r>
            <a:r>
              <a:rPr lang="en-US" baseline="0" dirty="0" smtClean="0"/>
              <a:t> our science communication is just the green section of this slide – explaining the facts. But understanding the facts doesn’t necessarily protect people when they encounter a myth that conflicts with the facts – the two conflicting messages can cancel each other out. To help people develop immunity to misinformation, when we explain the facts, we also need to explain how the facts might get distorted. Then when people encounter a myth, they can reconcile the facts with the myth.</a:t>
            </a:r>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53</a:t>
            </a:fld>
            <a:endParaRPr lang="en-US"/>
          </a:p>
        </p:txBody>
      </p:sp>
    </p:spTree>
    <p:extLst>
      <p:ext uri="{BB962C8B-B14F-4D97-AF65-F5344CB8AC3E}">
        <p14:creationId xmlns:p14="http://schemas.microsoft.com/office/powerpoint/2010/main" val="91962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a:t>
            </a:r>
            <a:r>
              <a:rPr lang="en-US" baseline="0" dirty="0" smtClean="0"/>
              <a:t> our science communication is just the green section of this slide – explaining the facts. But understanding the facts doesn’t necessarily protect people when they encounter a myth that conflicts with the facts – the two conflicting messages can cancel each other out. To help people develop immunity to misinformation, when we explain the facts, we also need to explain how the facts might get distorted. Then when people encounter a myth, they can reconcile the facts with the myth.</a:t>
            </a:r>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54</a:t>
            </a:fld>
            <a:endParaRPr lang="en-US"/>
          </a:p>
        </p:txBody>
      </p:sp>
    </p:spTree>
    <p:extLst>
      <p:ext uri="{BB962C8B-B14F-4D97-AF65-F5344CB8AC3E}">
        <p14:creationId xmlns:p14="http://schemas.microsoft.com/office/powerpoint/2010/main" val="1497031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a:t>
            </a:r>
            <a:r>
              <a:rPr lang="en-US" baseline="0" dirty="0" smtClean="0"/>
              <a:t> our science communication is just the green section of this slide – explaining the facts. But understanding the facts doesn’t necessarily protect people when they encounter a myth that conflicts with the facts – the two conflicting messages can cancel each other out. To help people develop immunity to misinformation, when we explain the facts, we also need to explain how the facts might get distorted. Then when people encounter a myth, they can reconcile the facts with the myth.</a:t>
            </a:r>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62</a:t>
            </a:fld>
            <a:endParaRPr lang="en-US"/>
          </a:p>
        </p:txBody>
      </p:sp>
    </p:spTree>
    <p:extLst>
      <p:ext uri="{BB962C8B-B14F-4D97-AF65-F5344CB8AC3E}">
        <p14:creationId xmlns:p14="http://schemas.microsoft.com/office/powerpoint/2010/main" val="2358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70</a:t>
            </a:fld>
            <a:endParaRPr lang="en-US"/>
          </a:p>
        </p:txBody>
      </p:sp>
    </p:spTree>
    <p:extLst>
      <p:ext uri="{BB962C8B-B14F-4D97-AF65-F5344CB8AC3E}">
        <p14:creationId xmlns:p14="http://schemas.microsoft.com/office/powerpoint/2010/main" val="69469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Screen Title">
    <p:spTree>
      <p:nvGrpSpPr>
        <p:cNvPr id="1" name=""/>
        <p:cNvGrpSpPr/>
        <p:nvPr/>
      </p:nvGrpSpPr>
      <p:grpSpPr>
        <a:xfrm>
          <a:off x="0" y="0"/>
          <a:ext cx="0" cy="0"/>
          <a:chOff x="0" y="0"/>
          <a:chExt cx="0" cy="0"/>
        </a:xfrm>
      </p:grpSpPr>
      <p:pic>
        <p:nvPicPr>
          <p:cNvPr id="7" name="Picture 6" descr="Title Scree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 Placeholder 3"/>
          <p:cNvSpPr>
            <a:spLocks noGrp="1"/>
          </p:cNvSpPr>
          <p:nvPr>
            <p:ph type="body" sz="quarter" idx="10" hasCustomPrompt="1"/>
          </p:nvPr>
        </p:nvSpPr>
        <p:spPr>
          <a:xfrm>
            <a:off x="963613" y="2998796"/>
            <a:ext cx="7216775" cy="347662"/>
          </a:xfrm>
        </p:spPr>
        <p:txBody>
          <a:bodyPr>
            <a:noAutofit/>
          </a:bodyPr>
          <a:lstStyle>
            <a:lvl1pPr marL="0" indent="0" algn="ctr">
              <a:buNone/>
              <a:defRPr sz="1600" b="0" i="0" baseline="0">
                <a:solidFill>
                  <a:srgbClr val="FFFFFF"/>
                </a:solidFill>
                <a:latin typeface="Century Gothic"/>
                <a:cs typeface="Century Gothic"/>
              </a:defRPr>
            </a:lvl1pPr>
          </a:lstStyle>
          <a:p>
            <a:pPr lvl="0"/>
            <a:r>
              <a:rPr lang="en-US" dirty="0" smtClean="0"/>
              <a:t>Presentation Title</a:t>
            </a:r>
            <a:endParaRPr lang="en-US" dirty="0"/>
          </a:p>
        </p:txBody>
      </p:sp>
    </p:spTree>
    <p:extLst>
      <p:ext uri="{BB962C8B-B14F-4D97-AF65-F5344CB8AC3E}">
        <p14:creationId xmlns:p14="http://schemas.microsoft.com/office/powerpoint/2010/main" val="29289297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creen">
    <p:spTree>
      <p:nvGrpSpPr>
        <p:cNvPr id="1" name=""/>
        <p:cNvGrpSpPr/>
        <p:nvPr/>
      </p:nvGrpSpPr>
      <p:grpSpPr>
        <a:xfrm>
          <a:off x="0" y="0"/>
          <a:ext cx="0" cy="0"/>
          <a:chOff x="0" y="0"/>
          <a:chExt cx="0" cy="0"/>
        </a:xfrm>
      </p:grpSpPr>
      <p:pic>
        <p:nvPicPr>
          <p:cNvPr id="5" name="Picture 4" descr="Title Scree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241017" y="2907380"/>
            <a:ext cx="8661967" cy="276999"/>
          </a:xfrm>
          <a:prstGeom prst="rect">
            <a:avLst/>
          </a:prstGeom>
        </p:spPr>
        <p:txBody>
          <a:bodyPr wrap="square">
            <a:spAutoFit/>
          </a:bodyPr>
          <a:lstStyle/>
          <a:p>
            <a:pPr algn="ctr"/>
            <a:r>
              <a:rPr lang="en-US" sz="1200" dirty="0" smtClean="0">
                <a:solidFill>
                  <a:srgbClr val="FFFFFF"/>
                </a:solidFill>
                <a:latin typeface="Century Gothic"/>
                <a:cs typeface="Century Gothic"/>
              </a:rPr>
              <a:t>PowerPoint template and guidelines v0.1 </a:t>
            </a:r>
            <a:endParaRPr lang="en-AU" sz="1200" dirty="0">
              <a:solidFill>
                <a:srgbClr val="FFFFFF"/>
              </a:solidFill>
              <a:latin typeface="Century Gothic"/>
              <a:cs typeface="Century Gothic"/>
            </a:endParaRPr>
          </a:p>
        </p:txBody>
      </p:sp>
    </p:spTree>
    <p:extLst>
      <p:ext uri="{BB962C8B-B14F-4D97-AF65-F5344CB8AC3E}">
        <p14:creationId xmlns:p14="http://schemas.microsoft.com/office/powerpoint/2010/main" val="267658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yle Guide - Fonts">
    <p:spTree>
      <p:nvGrpSpPr>
        <p:cNvPr id="1" name=""/>
        <p:cNvGrpSpPr/>
        <p:nvPr/>
      </p:nvGrpSpPr>
      <p:grpSpPr>
        <a:xfrm>
          <a:off x="0" y="0"/>
          <a:ext cx="0" cy="0"/>
          <a:chOff x="0" y="0"/>
          <a:chExt cx="0" cy="0"/>
        </a:xfrm>
      </p:grpSpPr>
      <p:sp>
        <p:nvSpPr>
          <p:cNvPr id="6" name="TextBox 5"/>
          <p:cNvSpPr txBox="1"/>
          <p:nvPr userDrawn="1"/>
        </p:nvSpPr>
        <p:spPr>
          <a:xfrm>
            <a:off x="164521" y="361812"/>
            <a:ext cx="8661967" cy="461665"/>
          </a:xfrm>
          <a:prstGeom prst="rect">
            <a:avLst/>
          </a:prstGeom>
          <a:noFill/>
        </p:spPr>
        <p:txBody>
          <a:bodyPr wrap="square" rtlCol="0">
            <a:spAutoFit/>
          </a:bodyPr>
          <a:lstStyle/>
          <a:p>
            <a:pPr algn="ctr"/>
            <a:r>
              <a:rPr lang="en-US" sz="2400" b="1" dirty="0">
                <a:latin typeface="Cambria"/>
                <a:cs typeface="Cambria"/>
              </a:rPr>
              <a:t>Style </a:t>
            </a:r>
            <a:r>
              <a:rPr lang="en-US" sz="2400" b="1" dirty="0" smtClean="0">
                <a:latin typeface="Cambria"/>
                <a:cs typeface="Cambria"/>
              </a:rPr>
              <a:t>Guidelines – Fonts</a:t>
            </a:r>
            <a:endParaRPr lang="en-US" sz="2400" b="1" dirty="0">
              <a:latin typeface="Cambria"/>
              <a:cs typeface="Cambria"/>
            </a:endParaRPr>
          </a:p>
        </p:txBody>
      </p:sp>
      <p:sp>
        <p:nvSpPr>
          <p:cNvPr id="7" name="Rectangle 6"/>
          <p:cNvSpPr/>
          <p:nvPr userDrawn="1"/>
        </p:nvSpPr>
        <p:spPr>
          <a:xfrm>
            <a:off x="941555" y="3977398"/>
            <a:ext cx="7260890" cy="461665"/>
          </a:xfrm>
          <a:prstGeom prst="rect">
            <a:avLst/>
          </a:prstGeom>
        </p:spPr>
        <p:txBody>
          <a:bodyPr wrap="square">
            <a:spAutoFit/>
          </a:bodyPr>
          <a:lstStyle/>
          <a:p>
            <a:pPr algn="ctr"/>
            <a:r>
              <a:rPr lang="en-US" sz="1200" dirty="0">
                <a:latin typeface="Calibri"/>
                <a:cs typeface="Calibri"/>
              </a:rPr>
              <a:t>Fonts and colours have been selected to keep a consistent theme through out presentations</a:t>
            </a:r>
            <a:r>
              <a:rPr lang="en-US" sz="1200" dirty="0" smtClean="0">
                <a:latin typeface="Calibri"/>
                <a:cs typeface="Calibri"/>
              </a:rPr>
              <a:t>. To ensure the correct fonts are installed on your computer check that the fonts above look the same as the fonts above them.</a:t>
            </a:r>
            <a:endParaRPr lang="en-AU" sz="1200" dirty="0">
              <a:latin typeface="Calibri"/>
              <a:cs typeface="Calibri"/>
            </a:endParaRPr>
          </a:p>
        </p:txBody>
      </p:sp>
      <p:sp>
        <p:nvSpPr>
          <p:cNvPr id="8" name="Rectangle 7"/>
          <p:cNvSpPr/>
          <p:nvPr userDrawn="1"/>
        </p:nvSpPr>
        <p:spPr>
          <a:xfrm>
            <a:off x="2941951" y="2564517"/>
            <a:ext cx="1561752" cy="707886"/>
          </a:xfrm>
          <a:prstGeom prst="rect">
            <a:avLst/>
          </a:prstGeom>
        </p:spPr>
        <p:txBody>
          <a:bodyPr wrap="square">
            <a:spAutoFit/>
          </a:bodyPr>
          <a:lstStyle/>
          <a:p>
            <a:pPr algn="r"/>
            <a:endParaRPr lang="en-AU" sz="4000" dirty="0">
              <a:latin typeface="Calibri"/>
              <a:cs typeface="Calibri"/>
            </a:endParaRPr>
          </a:p>
        </p:txBody>
      </p:sp>
      <p:sp>
        <p:nvSpPr>
          <p:cNvPr id="9" name="Rectangle 8"/>
          <p:cNvSpPr/>
          <p:nvPr userDrawn="1"/>
        </p:nvSpPr>
        <p:spPr>
          <a:xfrm>
            <a:off x="1343888" y="1517935"/>
            <a:ext cx="3228111" cy="276999"/>
          </a:xfrm>
          <a:prstGeom prst="rect">
            <a:avLst/>
          </a:prstGeom>
        </p:spPr>
        <p:txBody>
          <a:bodyPr wrap="square">
            <a:spAutoFit/>
          </a:bodyPr>
          <a:lstStyle/>
          <a:p>
            <a:pPr algn="ctr"/>
            <a:r>
              <a:rPr lang="en-US" sz="1200" b="1" dirty="0" smtClean="0">
                <a:latin typeface="Calibri"/>
                <a:cs typeface="Calibri"/>
              </a:rPr>
              <a:t>Titles</a:t>
            </a:r>
            <a:endParaRPr lang="en-AU" sz="1200" b="1" dirty="0">
              <a:latin typeface="Calibri"/>
              <a:cs typeface="Calibri"/>
            </a:endParaRPr>
          </a:p>
        </p:txBody>
      </p:sp>
      <p:sp>
        <p:nvSpPr>
          <p:cNvPr id="10" name="Rectangle 9"/>
          <p:cNvSpPr/>
          <p:nvPr userDrawn="1"/>
        </p:nvSpPr>
        <p:spPr>
          <a:xfrm>
            <a:off x="4571999" y="1515125"/>
            <a:ext cx="3213516" cy="276999"/>
          </a:xfrm>
          <a:prstGeom prst="rect">
            <a:avLst/>
          </a:prstGeom>
        </p:spPr>
        <p:txBody>
          <a:bodyPr wrap="square">
            <a:spAutoFit/>
          </a:bodyPr>
          <a:lstStyle/>
          <a:p>
            <a:pPr algn="ctr"/>
            <a:r>
              <a:rPr lang="en-US" sz="1200" b="1" dirty="0" smtClean="0">
                <a:latin typeface="Calibri"/>
                <a:cs typeface="Calibri"/>
              </a:rPr>
              <a:t>Body text</a:t>
            </a:r>
            <a:endParaRPr lang="en-AU" sz="1200" b="1" dirty="0">
              <a:latin typeface="Calibri"/>
              <a:cs typeface="Calibri"/>
            </a:endParaRPr>
          </a:p>
        </p:txBody>
      </p:sp>
      <p:grpSp>
        <p:nvGrpSpPr>
          <p:cNvPr id="11" name="Group 10"/>
          <p:cNvGrpSpPr/>
          <p:nvPr userDrawn="1"/>
        </p:nvGrpSpPr>
        <p:grpSpPr>
          <a:xfrm>
            <a:off x="1351186" y="1554541"/>
            <a:ext cx="6441628" cy="1753377"/>
            <a:chOff x="1539038" y="1246686"/>
            <a:chExt cx="6441628" cy="1897575"/>
          </a:xfrm>
        </p:grpSpPr>
        <p:cxnSp>
          <p:nvCxnSpPr>
            <p:cNvPr id="12" name="Straight Connector 11"/>
            <p:cNvCxnSpPr/>
            <p:nvPr/>
          </p:nvCxnSpPr>
          <p:spPr>
            <a:xfrm>
              <a:off x="4767150" y="1246686"/>
              <a:ext cx="1" cy="1894765"/>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7980666" y="1246686"/>
              <a:ext cx="0" cy="189617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1539038" y="1246686"/>
              <a:ext cx="1" cy="1897575"/>
            </a:xfrm>
            <a:prstGeom prst="line">
              <a:avLst/>
            </a:prstGeom>
          </p:spPr>
          <p:style>
            <a:lnRef idx="1">
              <a:schemeClr val="dk1"/>
            </a:lnRef>
            <a:fillRef idx="0">
              <a:schemeClr val="dk1"/>
            </a:fillRef>
            <a:effectRef idx="0">
              <a:schemeClr val="dk1"/>
            </a:effectRef>
            <a:fontRef idx="minor">
              <a:schemeClr val="tx1"/>
            </a:fontRef>
          </p:style>
        </p:cxnSp>
      </p:grpSp>
      <p:sp>
        <p:nvSpPr>
          <p:cNvPr id="15" name="Rectangle 14"/>
          <p:cNvSpPr/>
          <p:nvPr userDrawn="1"/>
        </p:nvSpPr>
        <p:spPr>
          <a:xfrm>
            <a:off x="1343888" y="2434491"/>
            <a:ext cx="3228111" cy="523220"/>
          </a:xfrm>
          <a:prstGeom prst="rect">
            <a:avLst/>
          </a:prstGeom>
        </p:spPr>
        <p:txBody>
          <a:bodyPr wrap="square">
            <a:spAutoFit/>
          </a:bodyPr>
          <a:lstStyle/>
          <a:p>
            <a:pPr algn="ctr"/>
            <a:r>
              <a:rPr lang="en-US" sz="2800" b="1" dirty="0" smtClean="0">
                <a:latin typeface="Century Gothic"/>
                <a:cs typeface="Century Gothic"/>
              </a:rPr>
              <a:t>Century Gothic</a:t>
            </a:r>
            <a:endParaRPr lang="en-AU" sz="2800" b="1" dirty="0">
              <a:latin typeface="Century Gothic"/>
              <a:cs typeface="Century Gothic"/>
            </a:endParaRPr>
          </a:p>
        </p:txBody>
      </p:sp>
      <p:sp>
        <p:nvSpPr>
          <p:cNvPr id="19" name="Rectangle 18"/>
          <p:cNvSpPr/>
          <p:nvPr userDrawn="1"/>
        </p:nvSpPr>
        <p:spPr>
          <a:xfrm>
            <a:off x="4579299" y="2434491"/>
            <a:ext cx="3228111" cy="523220"/>
          </a:xfrm>
          <a:prstGeom prst="rect">
            <a:avLst/>
          </a:prstGeom>
        </p:spPr>
        <p:txBody>
          <a:bodyPr wrap="square">
            <a:spAutoFit/>
          </a:bodyPr>
          <a:lstStyle/>
          <a:p>
            <a:pPr algn="ctr"/>
            <a:r>
              <a:rPr lang="en-US" sz="2800" dirty="0" smtClean="0">
                <a:latin typeface="Century Gothic"/>
                <a:cs typeface="Century Gothic"/>
              </a:rPr>
              <a:t>Century Gothic</a:t>
            </a:r>
            <a:endParaRPr lang="en-AU" sz="2800" dirty="0">
              <a:latin typeface="Century Gothic"/>
              <a:cs typeface="Century Gothic"/>
            </a:endParaRPr>
          </a:p>
        </p:txBody>
      </p:sp>
      <p:pic>
        <p:nvPicPr>
          <p:cNvPr id="2" name="Picture 1" descr="century-gothic-bol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8150" y="2093141"/>
            <a:ext cx="2571355" cy="334485"/>
          </a:xfrm>
          <a:prstGeom prst="rect">
            <a:avLst/>
          </a:prstGeom>
        </p:spPr>
      </p:pic>
      <p:pic>
        <p:nvPicPr>
          <p:cNvPr id="4" name="Picture 3" descr="century-gothic-regular.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1394" y="2099491"/>
            <a:ext cx="2601753" cy="334485"/>
          </a:xfrm>
          <a:prstGeom prst="rect">
            <a:avLst/>
          </a:prstGeom>
        </p:spPr>
      </p:pic>
    </p:spTree>
    <p:extLst>
      <p:ext uri="{BB962C8B-B14F-4D97-AF65-F5344CB8AC3E}">
        <p14:creationId xmlns:p14="http://schemas.microsoft.com/office/powerpoint/2010/main" val="76591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yle Guide - Colours">
    <p:spTree>
      <p:nvGrpSpPr>
        <p:cNvPr id="1" name=""/>
        <p:cNvGrpSpPr/>
        <p:nvPr/>
      </p:nvGrpSpPr>
      <p:grpSpPr>
        <a:xfrm>
          <a:off x="0" y="0"/>
          <a:ext cx="0" cy="0"/>
          <a:chOff x="0" y="0"/>
          <a:chExt cx="0" cy="0"/>
        </a:xfrm>
      </p:grpSpPr>
      <p:sp>
        <p:nvSpPr>
          <p:cNvPr id="6" name="TextBox 5"/>
          <p:cNvSpPr txBox="1"/>
          <p:nvPr userDrawn="1"/>
        </p:nvSpPr>
        <p:spPr>
          <a:xfrm>
            <a:off x="164521" y="361812"/>
            <a:ext cx="8661967" cy="461665"/>
          </a:xfrm>
          <a:prstGeom prst="rect">
            <a:avLst/>
          </a:prstGeom>
          <a:noFill/>
        </p:spPr>
        <p:txBody>
          <a:bodyPr wrap="square" rtlCol="0">
            <a:spAutoFit/>
          </a:bodyPr>
          <a:lstStyle/>
          <a:p>
            <a:pPr algn="ctr"/>
            <a:r>
              <a:rPr lang="en-US" sz="2400" b="1" dirty="0">
                <a:latin typeface="Cambria"/>
                <a:cs typeface="Cambria"/>
              </a:rPr>
              <a:t>Style </a:t>
            </a:r>
            <a:r>
              <a:rPr lang="en-US" sz="2400" b="1" dirty="0" smtClean="0">
                <a:latin typeface="Cambria"/>
                <a:cs typeface="Cambria"/>
              </a:rPr>
              <a:t>Guidelines – Colours</a:t>
            </a:r>
            <a:endParaRPr lang="en-US" sz="2400" b="1" dirty="0">
              <a:latin typeface="Cambria"/>
              <a:cs typeface="Cambria"/>
            </a:endParaRPr>
          </a:p>
        </p:txBody>
      </p:sp>
      <p:grpSp>
        <p:nvGrpSpPr>
          <p:cNvPr id="7" name="Group 6"/>
          <p:cNvGrpSpPr/>
          <p:nvPr userDrawn="1"/>
        </p:nvGrpSpPr>
        <p:grpSpPr>
          <a:xfrm>
            <a:off x="5868339" y="1115951"/>
            <a:ext cx="2087326" cy="1746528"/>
            <a:chOff x="5919046" y="3266008"/>
            <a:chExt cx="2087326" cy="1746528"/>
          </a:xfrm>
        </p:grpSpPr>
        <p:sp>
          <p:nvSpPr>
            <p:cNvPr id="8" name="Rectangle 7"/>
            <p:cNvSpPr/>
            <p:nvPr/>
          </p:nvSpPr>
          <p:spPr>
            <a:xfrm>
              <a:off x="6015629" y="4367034"/>
              <a:ext cx="628171" cy="628171"/>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9" name="Rectangle 8"/>
            <p:cNvSpPr/>
            <p:nvPr/>
          </p:nvSpPr>
          <p:spPr>
            <a:xfrm>
              <a:off x="6680293" y="4366205"/>
              <a:ext cx="753813"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:0</a:t>
              </a:r>
            </a:p>
            <a:p>
              <a:r>
                <a:rPr lang="en-US" sz="1200" dirty="0" smtClean="0">
                  <a:latin typeface="Calibri"/>
                  <a:cs typeface="Calibri"/>
                </a:rPr>
                <a:t>G:0</a:t>
              </a:r>
            </a:p>
            <a:p>
              <a:r>
                <a:rPr lang="en-US" sz="1200" dirty="0" smtClean="0">
                  <a:latin typeface="Calibri"/>
                  <a:cs typeface="Calibri"/>
                </a:rPr>
                <a:t>B:0</a:t>
              </a:r>
              <a:endParaRPr lang="en-AU" sz="1200" dirty="0">
                <a:latin typeface="Calibri"/>
                <a:cs typeface="Calibri"/>
              </a:endParaRPr>
            </a:p>
          </p:txBody>
        </p:sp>
        <p:sp>
          <p:nvSpPr>
            <p:cNvPr id="10" name="Rectangle 9"/>
            <p:cNvSpPr/>
            <p:nvPr/>
          </p:nvSpPr>
          <p:spPr>
            <a:xfrm>
              <a:off x="5923610" y="3547220"/>
              <a:ext cx="2026224" cy="646331"/>
            </a:xfrm>
            <a:prstGeom prst="rect">
              <a:avLst/>
            </a:prstGeom>
          </p:spPr>
          <p:txBody>
            <a:bodyPr wrap="square">
              <a:spAutoFit/>
            </a:bodyPr>
            <a:lstStyle/>
            <a:p>
              <a:r>
                <a:rPr lang="en-US" sz="1200" dirty="0" smtClean="0">
                  <a:cs typeface="Calibri"/>
                </a:rPr>
                <a:t>Avoid </a:t>
              </a:r>
              <a:r>
                <a:rPr lang="en-US" sz="1200" dirty="0">
                  <a:cs typeface="Calibri"/>
                </a:rPr>
                <a:t>using </a:t>
              </a:r>
              <a:r>
                <a:rPr lang="en-US" sz="1200" dirty="0" smtClean="0">
                  <a:latin typeface="Calibri"/>
                  <a:cs typeface="Calibri"/>
                </a:rPr>
                <a:t>pure black. Black becomes transparent when its recorded in the studio. </a:t>
              </a:r>
              <a:endParaRPr lang="en-AU" sz="1200" dirty="0">
                <a:latin typeface="Calibri"/>
                <a:cs typeface="Calibri"/>
              </a:endParaRPr>
            </a:p>
          </p:txBody>
        </p:sp>
        <p:sp>
          <p:nvSpPr>
            <p:cNvPr id="11" name="Rectangle 10"/>
            <p:cNvSpPr/>
            <p:nvPr/>
          </p:nvSpPr>
          <p:spPr>
            <a:xfrm>
              <a:off x="5919046" y="3266008"/>
              <a:ext cx="2087326" cy="276999"/>
            </a:xfrm>
            <a:prstGeom prst="rect">
              <a:avLst/>
            </a:prstGeom>
          </p:spPr>
          <p:txBody>
            <a:bodyPr wrap="square">
              <a:spAutoFit/>
            </a:bodyPr>
            <a:lstStyle/>
            <a:p>
              <a:r>
                <a:rPr lang="en-US" sz="1200" b="1" dirty="0" smtClean="0">
                  <a:latin typeface="Calibri"/>
                  <a:cs typeface="Calibri"/>
                </a:rPr>
                <a:t>DO NOT USE!</a:t>
              </a:r>
              <a:endParaRPr lang="en-AU" sz="1200" b="1" dirty="0">
                <a:latin typeface="Calibri"/>
                <a:cs typeface="Calibri"/>
              </a:endParaRPr>
            </a:p>
          </p:txBody>
        </p:sp>
        <p:sp>
          <p:nvSpPr>
            <p:cNvPr id="12" name="&quot;No&quot; Symbol 11"/>
            <p:cNvSpPr/>
            <p:nvPr/>
          </p:nvSpPr>
          <p:spPr>
            <a:xfrm>
              <a:off x="6074413" y="4425519"/>
              <a:ext cx="508568" cy="508568"/>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7" name="Rectangle 26"/>
          <p:cNvSpPr/>
          <p:nvPr userDrawn="1"/>
        </p:nvSpPr>
        <p:spPr>
          <a:xfrm>
            <a:off x="1233778" y="2635663"/>
            <a:ext cx="4211572" cy="830997"/>
          </a:xfrm>
          <a:prstGeom prst="rect">
            <a:avLst/>
          </a:prstGeom>
        </p:spPr>
        <p:txBody>
          <a:bodyPr wrap="square">
            <a:spAutoFit/>
          </a:bodyPr>
          <a:lstStyle/>
          <a:p>
            <a:r>
              <a:rPr lang="en-US" sz="1200" dirty="0" smtClean="0">
                <a:latin typeface="Calibri"/>
                <a:cs typeface="Calibri"/>
              </a:rPr>
              <a:t>Additional </a:t>
            </a:r>
            <a:r>
              <a:rPr lang="en-US" sz="1200" dirty="0">
                <a:latin typeface="Calibri"/>
                <a:cs typeface="Calibri"/>
              </a:rPr>
              <a:t>c</a:t>
            </a:r>
            <a:r>
              <a:rPr lang="en-US" sz="1200" dirty="0" smtClean="0">
                <a:latin typeface="Calibri"/>
                <a:cs typeface="Calibri"/>
              </a:rPr>
              <a:t>olours have also been chosen if more variation is required for elements of presentation. Colours that have not been specified can also be used provided they are easily visible against the background.</a:t>
            </a:r>
            <a:endParaRPr lang="en-AU" sz="1200" dirty="0">
              <a:latin typeface="Calibri"/>
              <a:cs typeface="Calibri"/>
            </a:endParaRPr>
          </a:p>
        </p:txBody>
      </p:sp>
      <p:sp>
        <p:nvSpPr>
          <p:cNvPr id="28" name="&quot;No&quot; Symbol 27"/>
          <p:cNvSpPr/>
          <p:nvPr userDrawn="1"/>
        </p:nvSpPr>
        <p:spPr>
          <a:xfrm>
            <a:off x="6023706" y="3896945"/>
            <a:ext cx="508568" cy="508568"/>
          </a:xfrm>
          <a:prstGeom prst="noSmoking">
            <a:avLst/>
          </a:prstGeom>
          <a:solidFill>
            <a:srgbClr val="FF0000"/>
          </a:solidFill>
          <a:ln>
            <a:noFill/>
          </a:ln>
          <a:effectLst>
            <a:outerShdw blurRad="25400" dist="38100" dir="2700000" algn="tl" rotWithShape="0">
              <a:srgbClr val="000000">
                <a:alpha val="6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userDrawn="1"/>
        </p:nvSpPr>
        <p:spPr>
          <a:xfrm>
            <a:off x="5872902" y="2995084"/>
            <a:ext cx="2026225" cy="830997"/>
          </a:xfrm>
          <a:prstGeom prst="rect">
            <a:avLst/>
          </a:prstGeom>
        </p:spPr>
        <p:txBody>
          <a:bodyPr wrap="square">
            <a:spAutoFit/>
          </a:bodyPr>
          <a:lstStyle/>
          <a:p>
            <a:r>
              <a:rPr lang="en-US" sz="1200" dirty="0" smtClean="0">
                <a:cs typeface="Calibri"/>
              </a:rPr>
              <a:t>Also avoid using shadows in your presentation. They can also become transparent in the studio. </a:t>
            </a:r>
            <a:endParaRPr lang="en-AU" sz="1200" dirty="0">
              <a:latin typeface="Calibri"/>
              <a:cs typeface="Calibri"/>
            </a:endParaRPr>
          </a:p>
        </p:txBody>
      </p:sp>
      <p:cxnSp>
        <p:nvCxnSpPr>
          <p:cNvPr id="30" name="Straight Connector 29"/>
          <p:cNvCxnSpPr/>
          <p:nvPr userDrawn="1"/>
        </p:nvCxnSpPr>
        <p:spPr>
          <a:xfrm>
            <a:off x="5660501" y="1072854"/>
            <a:ext cx="0" cy="3503200"/>
          </a:xfrm>
          <a:prstGeom prst="line">
            <a:avLst/>
          </a:prstGeom>
        </p:spPr>
        <p:style>
          <a:lnRef idx="1">
            <a:schemeClr val="dk1"/>
          </a:lnRef>
          <a:fillRef idx="0">
            <a:schemeClr val="dk1"/>
          </a:fillRef>
          <a:effectRef idx="0">
            <a:schemeClr val="dk1"/>
          </a:effectRef>
          <a:fontRef idx="minor">
            <a:schemeClr val="tx1"/>
          </a:fontRef>
        </p:style>
      </p:cxnSp>
      <p:grpSp>
        <p:nvGrpSpPr>
          <p:cNvPr id="46" name="Group 45"/>
          <p:cNvGrpSpPr/>
          <p:nvPr userDrawn="1"/>
        </p:nvGrpSpPr>
        <p:grpSpPr>
          <a:xfrm>
            <a:off x="1218043" y="3537580"/>
            <a:ext cx="1300845" cy="951046"/>
            <a:chOff x="950550" y="3745666"/>
            <a:chExt cx="1300845" cy="951046"/>
          </a:xfrm>
        </p:grpSpPr>
        <p:grpSp>
          <p:nvGrpSpPr>
            <p:cNvPr id="47" name="Group 46"/>
            <p:cNvGrpSpPr/>
            <p:nvPr/>
          </p:nvGrpSpPr>
          <p:grpSpPr>
            <a:xfrm>
              <a:off x="1038138" y="4050381"/>
              <a:ext cx="1213257" cy="646331"/>
              <a:chOff x="1004603" y="3323735"/>
              <a:chExt cx="1213257" cy="646331"/>
            </a:xfrm>
          </p:grpSpPr>
          <p:sp>
            <p:nvSpPr>
              <p:cNvPr id="49" name="Rectangle 48"/>
              <p:cNvSpPr/>
              <p:nvPr/>
            </p:nvSpPr>
            <p:spPr>
              <a:xfrm>
                <a:off x="1004603" y="3324564"/>
                <a:ext cx="628171" cy="628171"/>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669268" y="3323735"/>
                <a:ext cx="548592"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:255</a:t>
                </a:r>
              </a:p>
              <a:p>
                <a:r>
                  <a:rPr lang="en-US" sz="1200" dirty="0" smtClean="0">
                    <a:latin typeface="Calibri"/>
                    <a:cs typeface="Calibri"/>
                  </a:rPr>
                  <a:t>G:255</a:t>
                </a:r>
              </a:p>
              <a:p>
                <a:r>
                  <a:rPr lang="en-US" sz="1200" dirty="0" smtClean="0">
                    <a:latin typeface="Calibri"/>
                    <a:cs typeface="Calibri"/>
                  </a:rPr>
                  <a:t>B:26</a:t>
                </a:r>
                <a:endParaRPr lang="en-AU" sz="1200" dirty="0">
                  <a:latin typeface="Calibri"/>
                  <a:cs typeface="Calibri"/>
                </a:endParaRPr>
              </a:p>
            </p:txBody>
          </p:sp>
        </p:grpSp>
        <p:sp>
          <p:nvSpPr>
            <p:cNvPr id="48" name="Rectangle 47"/>
            <p:cNvSpPr/>
            <p:nvPr/>
          </p:nvSpPr>
          <p:spPr>
            <a:xfrm>
              <a:off x="950550" y="3745666"/>
              <a:ext cx="1154864" cy="276999"/>
            </a:xfrm>
            <a:prstGeom prst="rect">
              <a:avLst/>
            </a:prstGeom>
          </p:spPr>
          <p:txBody>
            <a:bodyPr wrap="square">
              <a:spAutoFit/>
            </a:bodyPr>
            <a:lstStyle/>
            <a:p>
              <a:r>
                <a:rPr lang="en-US" sz="1200" b="1" dirty="0" smtClean="0">
                  <a:latin typeface="Calibri"/>
                  <a:cs typeface="Calibri"/>
                </a:rPr>
                <a:t>Yellow</a:t>
              </a:r>
              <a:endParaRPr lang="en-AU" sz="1200" b="1" dirty="0">
                <a:latin typeface="Calibri"/>
                <a:cs typeface="Calibri"/>
              </a:endParaRPr>
            </a:p>
          </p:txBody>
        </p:sp>
      </p:grpSp>
      <p:grpSp>
        <p:nvGrpSpPr>
          <p:cNvPr id="51" name="Group 50"/>
          <p:cNvGrpSpPr/>
          <p:nvPr userDrawn="1"/>
        </p:nvGrpSpPr>
        <p:grpSpPr>
          <a:xfrm>
            <a:off x="2706214" y="3537580"/>
            <a:ext cx="1300845" cy="951046"/>
            <a:chOff x="950550" y="3745666"/>
            <a:chExt cx="1300845" cy="951046"/>
          </a:xfrm>
        </p:grpSpPr>
        <p:grpSp>
          <p:nvGrpSpPr>
            <p:cNvPr id="52" name="Group 51"/>
            <p:cNvGrpSpPr/>
            <p:nvPr/>
          </p:nvGrpSpPr>
          <p:grpSpPr>
            <a:xfrm>
              <a:off x="1038138" y="4050381"/>
              <a:ext cx="1213257" cy="646331"/>
              <a:chOff x="1004603" y="3323735"/>
              <a:chExt cx="1213257" cy="646331"/>
            </a:xfrm>
          </p:grpSpPr>
          <p:sp>
            <p:nvSpPr>
              <p:cNvPr id="54" name="Rectangle 53"/>
              <p:cNvSpPr/>
              <p:nvPr/>
            </p:nvSpPr>
            <p:spPr>
              <a:xfrm>
                <a:off x="1004603" y="3324564"/>
                <a:ext cx="628171" cy="628171"/>
              </a:xfrm>
              <a:prstGeom prst="rect">
                <a:avLst/>
              </a:prstGeom>
              <a:solidFill>
                <a:srgbClr val="DE500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1669268" y="3323735"/>
                <a:ext cx="548592"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:230</a:t>
                </a:r>
              </a:p>
              <a:p>
                <a:r>
                  <a:rPr lang="en-US" sz="1200" dirty="0" smtClean="0">
                    <a:latin typeface="Calibri"/>
                    <a:cs typeface="Calibri"/>
                  </a:rPr>
                  <a:t>G:102</a:t>
                </a:r>
              </a:p>
              <a:p>
                <a:r>
                  <a:rPr lang="en-US" sz="1200" dirty="0" smtClean="0">
                    <a:latin typeface="Calibri"/>
                    <a:cs typeface="Calibri"/>
                  </a:rPr>
                  <a:t>B:</a:t>
                </a:r>
                <a:r>
                  <a:rPr lang="en-US" sz="1200" dirty="0">
                    <a:latin typeface="Calibri"/>
                    <a:cs typeface="Calibri"/>
                  </a:rPr>
                  <a:t>2</a:t>
                </a:r>
                <a:endParaRPr lang="en-AU" sz="1200" dirty="0">
                  <a:latin typeface="Calibri"/>
                  <a:cs typeface="Calibri"/>
                </a:endParaRPr>
              </a:p>
            </p:txBody>
          </p:sp>
        </p:grpSp>
        <p:sp>
          <p:nvSpPr>
            <p:cNvPr id="53" name="Rectangle 52"/>
            <p:cNvSpPr/>
            <p:nvPr/>
          </p:nvSpPr>
          <p:spPr>
            <a:xfrm>
              <a:off x="950550" y="3745666"/>
              <a:ext cx="1154864" cy="276999"/>
            </a:xfrm>
            <a:prstGeom prst="rect">
              <a:avLst/>
            </a:prstGeom>
          </p:spPr>
          <p:txBody>
            <a:bodyPr wrap="square">
              <a:spAutoFit/>
            </a:bodyPr>
            <a:lstStyle/>
            <a:p>
              <a:r>
                <a:rPr lang="en-US" sz="1200" b="1" dirty="0" smtClean="0">
                  <a:latin typeface="Calibri"/>
                  <a:cs typeface="Calibri"/>
                </a:rPr>
                <a:t>Orange</a:t>
              </a:r>
              <a:endParaRPr lang="en-AU" sz="1200" b="1" dirty="0">
                <a:latin typeface="Calibri"/>
                <a:cs typeface="Calibri"/>
              </a:endParaRPr>
            </a:p>
          </p:txBody>
        </p:sp>
      </p:grpSp>
      <p:grpSp>
        <p:nvGrpSpPr>
          <p:cNvPr id="56" name="Group 55"/>
          <p:cNvGrpSpPr/>
          <p:nvPr userDrawn="1"/>
        </p:nvGrpSpPr>
        <p:grpSpPr>
          <a:xfrm>
            <a:off x="4144505" y="3540315"/>
            <a:ext cx="1300845" cy="951046"/>
            <a:chOff x="950550" y="3745666"/>
            <a:chExt cx="1300845" cy="951046"/>
          </a:xfrm>
        </p:grpSpPr>
        <p:grpSp>
          <p:nvGrpSpPr>
            <p:cNvPr id="57" name="Group 56"/>
            <p:cNvGrpSpPr/>
            <p:nvPr/>
          </p:nvGrpSpPr>
          <p:grpSpPr>
            <a:xfrm>
              <a:off x="1038138" y="4050381"/>
              <a:ext cx="1213257" cy="646331"/>
              <a:chOff x="1004603" y="3323735"/>
              <a:chExt cx="1213257" cy="646331"/>
            </a:xfrm>
          </p:grpSpPr>
          <p:sp>
            <p:nvSpPr>
              <p:cNvPr id="59" name="Rectangle 58"/>
              <p:cNvSpPr/>
              <p:nvPr/>
            </p:nvSpPr>
            <p:spPr>
              <a:xfrm>
                <a:off x="1004603" y="3324564"/>
                <a:ext cx="628171" cy="628171"/>
              </a:xfrm>
              <a:prstGeom prst="rect">
                <a:avLst/>
              </a:prstGeom>
              <a:solidFill>
                <a:srgbClr val="10815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669268" y="3323735"/>
                <a:ext cx="548592"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:0</a:t>
                </a:r>
              </a:p>
              <a:p>
                <a:r>
                  <a:rPr lang="en-US" sz="1200" dirty="0" smtClean="0">
                    <a:latin typeface="Calibri"/>
                    <a:cs typeface="Calibri"/>
                  </a:rPr>
                  <a:t>G:145</a:t>
                </a:r>
              </a:p>
              <a:p>
                <a:r>
                  <a:rPr lang="en-US" sz="1200" dirty="0" smtClean="0">
                    <a:latin typeface="Calibri"/>
                    <a:cs typeface="Calibri"/>
                  </a:rPr>
                  <a:t>B:107</a:t>
                </a:r>
                <a:endParaRPr lang="en-AU" sz="1200" dirty="0">
                  <a:latin typeface="Calibri"/>
                  <a:cs typeface="Calibri"/>
                </a:endParaRPr>
              </a:p>
            </p:txBody>
          </p:sp>
        </p:grpSp>
        <p:sp>
          <p:nvSpPr>
            <p:cNvPr id="58" name="Rectangle 57"/>
            <p:cNvSpPr/>
            <p:nvPr/>
          </p:nvSpPr>
          <p:spPr>
            <a:xfrm>
              <a:off x="950550" y="3745666"/>
              <a:ext cx="1154864" cy="276999"/>
            </a:xfrm>
            <a:prstGeom prst="rect">
              <a:avLst/>
            </a:prstGeom>
          </p:spPr>
          <p:txBody>
            <a:bodyPr wrap="square">
              <a:spAutoFit/>
            </a:bodyPr>
            <a:lstStyle/>
            <a:p>
              <a:r>
                <a:rPr lang="en-US" sz="1200" b="1" dirty="0" smtClean="0">
                  <a:latin typeface="Calibri"/>
                  <a:cs typeface="Calibri"/>
                </a:rPr>
                <a:t>Green</a:t>
              </a:r>
              <a:endParaRPr lang="en-AU" sz="1200" b="1" dirty="0">
                <a:latin typeface="Calibri"/>
                <a:cs typeface="Calibri"/>
              </a:endParaRPr>
            </a:p>
          </p:txBody>
        </p:sp>
      </p:grpSp>
      <p:grpSp>
        <p:nvGrpSpPr>
          <p:cNvPr id="61" name="Group 60"/>
          <p:cNvGrpSpPr/>
          <p:nvPr userDrawn="1"/>
        </p:nvGrpSpPr>
        <p:grpSpPr>
          <a:xfrm>
            <a:off x="1214543" y="1115398"/>
            <a:ext cx="2091889" cy="1432714"/>
            <a:chOff x="941555" y="3263998"/>
            <a:chExt cx="2091889" cy="1432714"/>
          </a:xfrm>
        </p:grpSpPr>
        <p:grpSp>
          <p:nvGrpSpPr>
            <p:cNvPr id="62" name="Group 61"/>
            <p:cNvGrpSpPr/>
            <p:nvPr/>
          </p:nvGrpSpPr>
          <p:grpSpPr>
            <a:xfrm>
              <a:off x="1038138" y="4050381"/>
              <a:ext cx="1418477" cy="646331"/>
              <a:chOff x="1004603" y="3323735"/>
              <a:chExt cx="1418477" cy="646331"/>
            </a:xfrm>
          </p:grpSpPr>
          <p:sp>
            <p:nvSpPr>
              <p:cNvPr id="66" name="Rectangle 65"/>
              <p:cNvSpPr/>
              <p:nvPr/>
            </p:nvSpPr>
            <p:spPr>
              <a:xfrm>
                <a:off x="1004603" y="3324564"/>
                <a:ext cx="628171" cy="62817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669267" y="3323735"/>
                <a:ext cx="753813"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255</a:t>
                </a:r>
              </a:p>
              <a:p>
                <a:r>
                  <a:rPr lang="en-US" sz="1200" dirty="0" smtClean="0">
                    <a:latin typeface="Calibri"/>
                    <a:cs typeface="Calibri"/>
                  </a:rPr>
                  <a:t>G</a:t>
                </a:r>
                <a:r>
                  <a:rPr lang="en-US" sz="1200" dirty="0">
                    <a:latin typeface="Calibri"/>
                    <a:cs typeface="Calibri"/>
                  </a:rPr>
                  <a:t>:</a:t>
                </a:r>
                <a:r>
                  <a:rPr lang="en-US" sz="1200" dirty="0" smtClean="0">
                    <a:latin typeface="Calibri"/>
                    <a:cs typeface="Calibri"/>
                  </a:rPr>
                  <a:t>255</a:t>
                </a:r>
              </a:p>
              <a:p>
                <a:r>
                  <a:rPr lang="en-US" sz="1200" dirty="0" smtClean="0">
                    <a:latin typeface="Calibri"/>
                    <a:cs typeface="Calibri"/>
                  </a:rPr>
                  <a:t>B</a:t>
                </a:r>
                <a:r>
                  <a:rPr lang="en-US" sz="1200" dirty="0">
                    <a:latin typeface="Calibri"/>
                    <a:cs typeface="Calibri"/>
                  </a:rPr>
                  <a:t>:255</a:t>
                </a:r>
                <a:endParaRPr lang="en-AU" sz="1200" dirty="0">
                  <a:latin typeface="Calibri"/>
                  <a:cs typeface="Calibri"/>
                </a:endParaRPr>
              </a:p>
            </p:txBody>
          </p:sp>
        </p:grpSp>
        <p:grpSp>
          <p:nvGrpSpPr>
            <p:cNvPr id="63" name="Group 62"/>
            <p:cNvGrpSpPr/>
            <p:nvPr/>
          </p:nvGrpSpPr>
          <p:grpSpPr>
            <a:xfrm>
              <a:off x="941555" y="3263998"/>
              <a:ext cx="2091889" cy="742877"/>
              <a:chOff x="941555" y="3330838"/>
              <a:chExt cx="2091889" cy="742877"/>
            </a:xfrm>
          </p:grpSpPr>
          <p:sp>
            <p:nvSpPr>
              <p:cNvPr id="64" name="Rectangle 63"/>
              <p:cNvSpPr/>
              <p:nvPr/>
            </p:nvSpPr>
            <p:spPr>
              <a:xfrm>
                <a:off x="946118" y="3612050"/>
                <a:ext cx="2087326" cy="461665"/>
              </a:xfrm>
              <a:prstGeom prst="rect">
                <a:avLst/>
              </a:prstGeom>
            </p:spPr>
            <p:txBody>
              <a:bodyPr wrap="square">
                <a:spAutoFit/>
              </a:bodyPr>
              <a:lstStyle/>
              <a:p>
                <a:r>
                  <a:rPr lang="en-US" sz="1200" dirty="0" smtClean="0">
                    <a:latin typeface="Calibri"/>
                    <a:cs typeface="Calibri"/>
                  </a:rPr>
                  <a:t>The primary </a:t>
                </a:r>
                <a:r>
                  <a:rPr lang="en-US" sz="1200" dirty="0" err="1" smtClean="0">
                    <a:latin typeface="Calibri"/>
                    <a:cs typeface="Calibri"/>
                  </a:rPr>
                  <a:t>Colour</a:t>
                </a:r>
                <a:r>
                  <a:rPr lang="en-US" sz="1200" dirty="0" smtClean="0">
                    <a:latin typeface="Calibri"/>
                    <a:cs typeface="Calibri"/>
                  </a:rPr>
                  <a:t> should be used for the majority of text.</a:t>
                </a:r>
                <a:endParaRPr lang="en-AU" sz="1200" dirty="0">
                  <a:latin typeface="Calibri"/>
                  <a:cs typeface="Calibri"/>
                </a:endParaRPr>
              </a:p>
            </p:txBody>
          </p:sp>
          <p:sp>
            <p:nvSpPr>
              <p:cNvPr id="65" name="Rectangle 64"/>
              <p:cNvSpPr/>
              <p:nvPr/>
            </p:nvSpPr>
            <p:spPr>
              <a:xfrm>
                <a:off x="941555" y="3330838"/>
                <a:ext cx="2087326" cy="276999"/>
              </a:xfrm>
              <a:prstGeom prst="rect">
                <a:avLst/>
              </a:prstGeom>
            </p:spPr>
            <p:txBody>
              <a:bodyPr wrap="square">
                <a:spAutoFit/>
              </a:bodyPr>
              <a:lstStyle/>
              <a:p>
                <a:r>
                  <a:rPr lang="en-US" sz="1200" b="1" dirty="0" smtClean="0">
                    <a:latin typeface="Calibri"/>
                    <a:cs typeface="Calibri"/>
                  </a:rPr>
                  <a:t>Primary </a:t>
                </a:r>
                <a:r>
                  <a:rPr lang="en-US" sz="1200" b="1" dirty="0" err="1" smtClean="0">
                    <a:latin typeface="Calibri"/>
                    <a:cs typeface="Calibri"/>
                  </a:rPr>
                  <a:t>Colour</a:t>
                </a:r>
                <a:r>
                  <a:rPr lang="en-US" sz="1200" b="1" dirty="0" smtClean="0">
                    <a:latin typeface="Calibri"/>
                    <a:cs typeface="Calibri"/>
                  </a:rPr>
                  <a:t> - White</a:t>
                </a:r>
                <a:endParaRPr lang="en-AU" sz="1200" b="1" dirty="0">
                  <a:latin typeface="Calibri"/>
                  <a:cs typeface="Calibri"/>
                </a:endParaRPr>
              </a:p>
            </p:txBody>
          </p:sp>
        </p:grpSp>
      </p:grpSp>
      <p:grpSp>
        <p:nvGrpSpPr>
          <p:cNvPr id="68" name="Group 67"/>
          <p:cNvGrpSpPr/>
          <p:nvPr userDrawn="1"/>
        </p:nvGrpSpPr>
        <p:grpSpPr>
          <a:xfrm>
            <a:off x="3434744" y="1115398"/>
            <a:ext cx="2578438" cy="1432714"/>
            <a:chOff x="941555" y="3263998"/>
            <a:chExt cx="2578438" cy="1432714"/>
          </a:xfrm>
        </p:grpSpPr>
        <p:grpSp>
          <p:nvGrpSpPr>
            <p:cNvPr id="69" name="Group 68"/>
            <p:cNvGrpSpPr/>
            <p:nvPr/>
          </p:nvGrpSpPr>
          <p:grpSpPr>
            <a:xfrm>
              <a:off x="1038138" y="4050381"/>
              <a:ext cx="1418477" cy="646331"/>
              <a:chOff x="1004603" y="3323735"/>
              <a:chExt cx="1418477" cy="646331"/>
            </a:xfrm>
          </p:grpSpPr>
          <p:sp>
            <p:nvSpPr>
              <p:cNvPr id="73" name="Rectangle 72"/>
              <p:cNvSpPr/>
              <p:nvPr/>
            </p:nvSpPr>
            <p:spPr>
              <a:xfrm>
                <a:off x="1004603" y="3324564"/>
                <a:ext cx="628171" cy="628171"/>
              </a:xfrm>
              <a:prstGeom prst="rect">
                <a:avLst/>
              </a:prstGeom>
              <a:solidFill>
                <a:srgbClr val="6693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1669267" y="3323735"/>
                <a:ext cx="753813"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:102</a:t>
                </a:r>
              </a:p>
              <a:p>
                <a:r>
                  <a:rPr lang="en-US" sz="1200" dirty="0" smtClean="0">
                    <a:latin typeface="Calibri"/>
                    <a:cs typeface="Calibri"/>
                  </a:rPr>
                  <a:t>G:147</a:t>
                </a:r>
              </a:p>
              <a:p>
                <a:r>
                  <a:rPr lang="en-US" sz="1200" dirty="0" smtClean="0">
                    <a:latin typeface="Calibri"/>
                    <a:cs typeface="Calibri"/>
                  </a:rPr>
                  <a:t>B</a:t>
                </a:r>
                <a:r>
                  <a:rPr lang="en-US" sz="1200" dirty="0">
                    <a:latin typeface="Calibri"/>
                    <a:cs typeface="Calibri"/>
                  </a:rPr>
                  <a:t>:255</a:t>
                </a:r>
                <a:endParaRPr lang="en-AU" sz="1200" dirty="0">
                  <a:latin typeface="Calibri"/>
                  <a:cs typeface="Calibri"/>
                </a:endParaRPr>
              </a:p>
            </p:txBody>
          </p:sp>
        </p:grpSp>
        <p:grpSp>
          <p:nvGrpSpPr>
            <p:cNvPr id="70" name="Group 69"/>
            <p:cNvGrpSpPr/>
            <p:nvPr/>
          </p:nvGrpSpPr>
          <p:grpSpPr>
            <a:xfrm>
              <a:off x="941555" y="3263998"/>
              <a:ext cx="2578438" cy="742877"/>
              <a:chOff x="941555" y="3330838"/>
              <a:chExt cx="2578438" cy="742877"/>
            </a:xfrm>
          </p:grpSpPr>
          <p:sp>
            <p:nvSpPr>
              <p:cNvPr id="71" name="Rectangle 70"/>
              <p:cNvSpPr/>
              <p:nvPr/>
            </p:nvSpPr>
            <p:spPr>
              <a:xfrm>
                <a:off x="946117" y="3612050"/>
                <a:ext cx="2573876" cy="461665"/>
              </a:xfrm>
              <a:prstGeom prst="rect">
                <a:avLst/>
              </a:prstGeom>
            </p:spPr>
            <p:txBody>
              <a:bodyPr wrap="square">
                <a:spAutoFit/>
              </a:bodyPr>
              <a:lstStyle/>
              <a:p>
                <a:r>
                  <a:rPr lang="en-US" sz="1200" dirty="0" smtClean="0">
                    <a:latin typeface="Calibri"/>
                    <a:cs typeface="Calibri"/>
                  </a:rPr>
                  <a:t>The Secondary </a:t>
                </a:r>
                <a:r>
                  <a:rPr lang="en-US" sz="1200" dirty="0" err="1" smtClean="0">
                    <a:latin typeface="Calibri"/>
                    <a:cs typeface="Calibri"/>
                  </a:rPr>
                  <a:t>Colour</a:t>
                </a:r>
                <a:r>
                  <a:rPr lang="en-US" sz="1200" dirty="0" smtClean="0">
                    <a:latin typeface="Calibri"/>
                    <a:cs typeface="Calibri"/>
                  </a:rPr>
                  <a:t> </a:t>
                </a:r>
                <a:r>
                  <a:rPr lang="en-US" sz="1200" dirty="0">
                    <a:latin typeface="Calibri"/>
                    <a:cs typeface="Calibri"/>
                  </a:rPr>
                  <a:t>can </a:t>
                </a:r>
                <a:r>
                  <a:rPr lang="en-US" sz="1200" dirty="0" smtClean="0">
                    <a:latin typeface="Calibri"/>
                    <a:cs typeface="Calibri"/>
                  </a:rPr>
                  <a:t>be </a:t>
                </a:r>
                <a:br>
                  <a:rPr lang="en-US" sz="1200" dirty="0" smtClean="0">
                    <a:latin typeface="Calibri"/>
                    <a:cs typeface="Calibri"/>
                  </a:rPr>
                </a:br>
                <a:r>
                  <a:rPr lang="en-US" sz="1200" dirty="0" smtClean="0">
                    <a:latin typeface="Calibri"/>
                    <a:cs typeface="Calibri"/>
                  </a:rPr>
                  <a:t>used </a:t>
                </a:r>
                <a:r>
                  <a:rPr lang="en-US" sz="1200" dirty="0">
                    <a:latin typeface="Calibri"/>
                    <a:cs typeface="Calibri"/>
                  </a:rPr>
                  <a:t>to emphasize key </a:t>
                </a:r>
                <a:r>
                  <a:rPr lang="en-US" sz="1200" dirty="0" smtClean="0">
                    <a:latin typeface="Calibri"/>
                    <a:cs typeface="Calibri"/>
                  </a:rPr>
                  <a:t>points.</a:t>
                </a:r>
                <a:endParaRPr lang="en-AU" sz="1200" dirty="0">
                  <a:latin typeface="Calibri"/>
                  <a:cs typeface="Calibri"/>
                </a:endParaRPr>
              </a:p>
            </p:txBody>
          </p:sp>
          <p:sp>
            <p:nvSpPr>
              <p:cNvPr id="72" name="Rectangle 71"/>
              <p:cNvSpPr/>
              <p:nvPr/>
            </p:nvSpPr>
            <p:spPr>
              <a:xfrm>
                <a:off x="941555" y="3330838"/>
                <a:ext cx="2087326" cy="276999"/>
              </a:xfrm>
              <a:prstGeom prst="rect">
                <a:avLst/>
              </a:prstGeom>
            </p:spPr>
            <p:txBody>
              <a:bodyPr wrap="square">
                <a:spAutoFit/>
              </a:bodyPr>
              <a:lstStyle/>
              <a:p>
                <a:r>
                  <a:rPr lang="en-US" sz="1200" b="1" dirty="0" smtClean="0">
                    <a:latin typeface="Calibri"/>
                    <a:cs typeface="Calibri"/>
                  </a:rPr>
                  <a:t>Secondary </a:t>
                </a:r>
                <a:r>
                  <a:rPr lang="en-US" sz="1200" b="1" dirty="0" err="1" smtClean="0">
                    <a:latin typeface="Calibri"/>
                    <a:cs typeface="Calibri"/>
                  </a:rPr>
                  <a:t>Colour</a:t>
                </a:r>
                <a:r>
                  <a:rPr lang="en-US" sz="1200" b="1" dirty="0" smtClean="0">
                    <a:latin typeface="Calibri"/>
                    <a:cs typeface="Calibri"/>
                  </a:rPr>
                  <a:t> - Blue</a:t>
                </a:r>
                <a:endParaRPr lang="en-AU" sz="1200" b="1" dirty="0">
                  <a:latin typeface="Calibri"/>
                  <a:cs typeface="Calibri"/>
                </a:endParaRPr>
              </a:p>
            </p:txBody>
          </p:sp>
        </p:grpSp>
      </p:grpSp>
    </p:spTree>
    <p:extLst>
      <p:ext uri="{BB962C8B-B14F-4D97-AF65-F5344CB8AC3E}">
        <p14:creationId xmlns:p14="http://schemas.microsoft.com/office/powerpoint/2010/main" val="1530117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yle Guide -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 y="1221807"/>
            <a:ext cx="4921107" cy="2768123"/>
          </a:xfrm>
          <a:prstGeom prst="rect">
            <a:avLst/>
          </a:prstGeom>
        </p:spPr>
      </p:pic>
      <p:sp>
        <p:nvSpPr>
          <p:cNvPr id="7" name="Rectangle 6"/>
          <p:cNvSpPr/>
          <p:nvPr userDrawn="1"/>
        </p:nvSpPr>
        <p:spPr>
          <a:xfrm>
            <a:off x="6137321" y="1130417"/>
            <a:ext cx="1971737" cy="646454"/>
          </a:xfrm>
          <a:prstGeom prst="rect">
            <a:avLst/>
          </a:prstGeom>
        </p:spPr>
        <p:txBody>
          <a:bodyPr wrap="square">
            <a:spAutoFit/>
          </a:bodyPr>
          <a:lstStyle/>
          <a:p>
            <a:r>
              <a:rPr lang="en-US" sz="1200" dirty="0">
                <a:latin typeface="Calibri"/>
                <a:cs typeface="Calibri"/>
              </a:rPr>
              <a:t>In the ‘Half Screen layout’ try to keep </a:t>
            </a:r>
            <a:r>
              <a:rPr lang="en-US" sz="1200" dirty="0" smtClean="0">
                <a:latin typeface="Calibri"/>
                <a:cs typeface="Calibri"/>
              </a:rPr>
              <a:t>your </a:t>
            </a:r>
            <a:r>
              <a:rPr lang="en-US" sz="1200" dirty="0">
                <a:latin typeface="Calibri"/>
                <a:cs typeface="Calibri"/>
              </a:rPr>
              <a:t>content within this area.</a:t>
            </a:r>
            <a:endParaRPr lang="en-AU" sz="1200" dirty="0">
              <a:latin typeface="Calibri"/>
              <a:cs typeface="Calibri"/>
            </a:endParaRPr>
          </a:p>
        </p:txBody>
      </p:sp>
      <p:sp>
        <p:nvSpPr>
          <p:cNvPr id="8" name="TextBox 7"/>
          <p:cNvSpPr txBox="1"/>
          <p:nvPr userDrawn="1"/>
        </p:nvSpPr>
        <p:spPr>
          <a:xfrm>
            <a:off x="164521" y="361812"/>
            <a:ext cx="8661967" cy="461665"/>
          </a:xfrm>
          <a:prstGeom prst="rect">
            <a:avLst/>
          </a:prstGeom>
          <a:noFill/>
        </p:spPr>
        <p:txBody>
          <a:bodyPr wrap="square" rtlCol="0">
            <a:spAutoFit/>
          </a:bodyPr>
          <a:lstStyle/>
          <a:p>
            <a:pPr algn="ctr"/>
            <a:r>
              <a:rPr lang="en-US" sz="2400" b="1" dirty="0" smtClean="0">
                <a:latin typeface="Cambria"/>
                <a:cs typeface="Cambria"/>
              </a:rPr>
              <a:t>Style Guidelines - Layout</a:t>
            </a:r>
            <a:endParaRPr lang="en-US" sz="2400" b="1" dirty="0">
              <a:latin typeface="Cambria"/>
              <a:cs typeface="Cambria"/>
            </a:endParaRPr>
          </a:p>
        </p:txBody>
      </p:sp>
      <p:sp>
        <p:nvSpPr>
          <p:cNvPr id="9" name="Rectangle 8"/>
          <p:cNvSpPr/>
          <p:nvPr userDrawn="1"/>
        </p:nvSpPr>
        <p:spPr>
          <a:xfrm>
            <a:off x="6137322" y="1803296"/>
            <a:ext cx="1971736" cy="1015663"/>
          </a:xfrm>
          <a:prstGeom prst="rect">
            <a:avLst/>
          </a:prstGeom>
        </p:spPr>
        <p:txBody>
          <a:bodyPr wrap="square">
            <a:spAutoFit/>
          </a:bodyPr>
          <a:lstStyle/>
          <a:p>
            <a:r>
              <a:rPr lang="en-US" sz="1200" dirty="0">
                <a:latin typeface="Calibri"/>
                <a:cs typeface="Calibri"/>
              </a:rPr>
              <a:t>The title font for this presentation </a:t>
            </a:r>
            <a:r>
              <a:rPr lang="en-US" sz="1200" dirty="0" smtClean="0">
                <a:latin typeface="Calibri"/>
                <a:cs typeface="Calibri"/>
              </a:rPr>
              <a:t>is </a:t>
            </a:r>
            <a:br>
              <a:rPr lang="en-US" sz="1200" dirty="0" smtClean="0">
                <a:latin typeface="Calibri"/>
                <a:cs typeface="Calibri"/>
              </a:rPr>
            </a:br>
            <a:r>
              <a:rPr lang="en-US" sz="1200" dirty="0" smtClean="0">
                <a:latin typeface="Calibri"/>
                <a:cs typeface="Calibri"/>
              </a:rPr>
              <a:t>“</a:t>
            </a:r>
            <a:r>
              <a:rPr lang="en-US" sz="1200" b="1" dirty="0" smtClean="0">
                <a:latin typeface="Century Gothic"/>
                <a:cs typeface="Century Gothic"/>
              </a:rPr>
              <a:t>Century Gothic</a:t>
            </a:r>
            <a:r>
              <a:rPr lang="en-US" sz="1200" dirty="0" smtClean="0">
                <a:latin typeface="Calibri"/>
                <a:cs typeface="Calibri"/>
              </a:rPr>
              <a:t>” </a:t>
            </a:r>
            <a:br>
              <a:rPr lang="en-US" sz="1200" dirty="0" smtClean="0">
                <a:latin typeface="Calibri"/>
                <a:cs typeface="Calibri"/>
              </a:rPr>
            </a:br>
            <a:r>
              <a:rPr lang="en-US" sz="1200" dirty="0" smtClean="0">
                <a:latin typeface="Calibri"/>
                <a:cs typeface="Calibri"/>
              </a:rPr>
              <a:t>36pt and </a:t>
            </a:r>
            <a:r>
              <a:rPr lang="en-US" sz="1200" dirty="0">
                <a:latin typeface="Calibri"/>
                <a:cs typeface="Calibri"/>
              </a:rPr>
              <a:t>should be </a:t>
            </a:r>
            <a:r>
              <a:rPr lang="en-US" sz="1200" smtClean="0">
                <a:latin typeface="Calibri"/>
                <a:cs typeface="Calibri"/>
              </a:rPr>
              <a:t>bold and </a:t>
            </a:r>
            <a:r>
              <a:rPr lang="en-US" sz="1200" dirty="0" smtClean="0">
                <a:latin typeface="Calibri"/>
                <a:cs typeface="Calibri"/>
              </a:rPr>
              <a:t>in </a:t>
            </a:r>
            <a:r>
              <a:rPr lang="en-US" sz="1200" dirty="0">
                <a:latin typeface="Calibri"/>
                <a:cs typeface="Calibri"/>
              </a:rPr>
              <a:t>uppercase.</a:t>
            </a:r>
            <a:endParaRPr lang="en-AU" sz="1200" dirty="0">
              <a:latin typeface="Calibri"/>
              <a:cs typeface="Calibri"/>
            </a:endParaRPr>
          </a:p>
        </p:txBody>
      </p:sp>
      <p:sp>
        <p:nvSpPr>
          <p:cNvPr id="10" name="Rectangle 9"/>
          <p:cNvSpPr/>
          <p:nvPr userDrawn="1"/>
        </p:nvSpPr>
        <p:spPr>
          <a:xfrm>
            <a:off x="6137321" y="2853225"/>
            <a:ext cx="2034293" cy="830997"/>
          </a:xfrm>
          <a:prstGeom prst="rect">
            <a:avLst/>
          </a:prstGeom>
        </p:spPr>
        <p:txBody>
          <a:bodyPr wrap="square">
            <a:spAutoFit/>
          </a:bodyPr>
          <a:lstStyle/>
          <a:p>
            <a:r>
              <a:rPr lang="en-US" sz="1200" dirty="0">
                <a:latin typeface="Calibri"/>
                <a:cs typeface="Calibri"/>
              </a:rPr>
              <a:t>The body font for this presentation is </a:t>
            </a:r>
            <a:r>
              <a:rPr lang="en-US" sz="1200" dirty="0" smtClean="0">
                <a:latin typeface="Calibri"/>
                <a:cs typeface="Calibri"/>
              </a:rPr>
              <a:t/>
            </a:r>
            <a:br>
              <a:rPr lang="en-US" sz="1200" dirty="0" smtClean="0">
                <a:latin typeface="Calibri"/>
                <a:cs typeface="Calibri"/>
              </a:rPr>
            </a:br>
            <a:r>
              <a:rPr lang="en-US" sz="1200" dirty="0" smtClean="0">
                <a:latin typeface="Calibri"/>
                <a:cs typeface="Calibri"/>
              </a:rPr>
              <a:t>“</a:t>
            </a:r>
            <a:r>
              <a:rPr lang="en-US" sz="1200" b="0" dirty="0" smtClean="0">
                <a:latin typeface="Century Gothic"/>
                <a:cs typeface="Century Gothic"/>
              </a:rPr>
              <a:t>Century Gothic</a:t>
            </a:r>
            <a:r>
              <a:rPr lang="en-US" sz="1200" dirty="0" smtClean="0">
                <a:latin typeface="Calibri"/>
                <a:cs typeface="Calibri"/>
              </a:rPr>
              <a:t>” </a:t>
            </a:r>
            <a:br>
              <a:rPr lang="en-US" sz="1200" dirty="0" smtClean="0">
                <a:latin typeface="Calibri"/>
                <a:cs typeface="Calibri"/>
              </a:rPr>
            </a:br>
            <a:r>
              <a:rPr lang="en-US" sz="1200" dirty="0" smtClean="0">
                <a:latin typeface="Calibri"/>
                <a:cs typeface="Calibri"/>
              </a:rPr>
              <a:t>18pt regular. </a:t>
            </a:r>
            <a:endParaRPr lang="en-AU" sz="1200" dirty="0">
              <a:latin typeface="Calibri"/>
              <a:cs typeface="Calibri"/>
            </a:endParaRPr>
          </a:p>
        </p:txBody>
      </p:sp>
      <p:sp>
        <p:nvSpPr>
          <p:cNvPr id="11" name="Rectangle 10"/>
          <p:cNvSpPr/>
          <p:nvPr userDrawn="1"/>
        </p:nvSpPr>
        <p:spPr>
          <a:xfrm>
            <a:off x="973378" y="4104243"/>
            <a:ext cx="7198236" cy="461665"/>
          </a:xfrm>
          <a:prstGeom prst="rect">
            <a:avLst/>
          </a:prstGeom>
        </p:spPr>
        <p:txBody>
          <a:bodyPr wrap="square">
            <a:spAutoFit/>
          </a:bodyPr>
          <a:lstStyle/>
          <a:p>
            <a:r>
              <a:rPr lang="en-US" sz="1200" dirty="0">
                <a:latin typeface="Calibri"/>
                <a:cs typeface="Calibri"/>
              </a:rPr>
              <a:t>Any images or elements used on a slide requires an attribution number as a reference to the attributions table. </a:t>
            </a:r>
            <a:r>
              <a:rPr lang="en-US" sz="1200" dirty="0" smtClean="0">
                <a:latin typeface="Calibri"/>
                <a:cs typeface="Calibri"/>
              </a:rPr>
              <a:t/>
            </a:r>
            <a:br>
              <a:rPr lang="en-US" sz="1200" dirty="0" smtClean="0">
                <a:latin typeface="Calibri"/>
                <a:cs typeface="Calibri"/>
              </a:rPr>
            </a:br>
            <a:r>
              <a:rPr lang="en-US" sz="1200" dirty="0" smtClean="0">
                <a:latin typeface="Calibri"/>
                <a:cs typeface="Calibri"/>
              </a:rPr>
              <a:t>If </a:t>
            </a:r>
            <a:r>
              <a:rPr lang="en-US" sz="1200" dirty="0">
                <a:latin typeface="Calibri"/>
                <a:cs typeface="Calibri"/>
              </a:rPr>
              <a:t>you have multiple attributions on a slide show the start and end number i.e. 1-6.</a:t>
            </a:r>
            <a:endParaRPr lang="en-AU" sz="1200" dirty="0">
              <a:latin typeface="Calibri"/>
              <a:cs typeface="Calibri"/>
            </a:endParaRPr>
          </a:p>
        </p:txBody>
      </p:sp>
      <p:cxnSp>
        <p:nvCxnSpPr>
          <p:cNvPr id="12" name="Straight Arrow Connector 11"/>
          <p:cNvCxnSpPr/>
          <p:nvPr userDrawn="1"/>
        </p:nvCxnSpPr>
        <p:spPr>
          <a:xfrm flipH="1">
            <a:off x="5477531" y="1328433"/>
            <a:ext cx="659792" cy="32584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userDrawn="1"/>
        </p:nvCxnSpPr>
        <p:spPr>
          <a:xfrm flipH="1" flipV="1">
            <a:off x="4403325" y="1756739"/>
            <a:ext cx="1733996" cy="25760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userDrawn="1"/>
        </p:nvCxnSpPr>
        <p:spPr>
          <a:xfrm flipH="1" flipV="1">
            <a:off x="4853929" y="2014340"/>
            <a:ext cx="1283394" cy="91287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userDrawn="1"/>
        </p:nvCxnSpPr>
        <p:spPr>
          <a:xfrm flipH="1" flipV="1">
            <a:off x="5477531" y="3809484"/>
            <a:ext cx="229244" cy="35126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64520" y="729040"/>
            <a:ext cx="8661967" cy="276999"/>
          </a:xfrm>
          <a:prstGeom prst="rect">
            <a:avLst/>
          </a:prstGeom>
        </p:spPr>
        <p:txBody>
          <a:bodyPr wrap="square">
            <a:spAutoFit/>
          </a:bodyPr>
          <a:lstStyle/>
          <a:p>
            <a:pPr algn="ctr"/>
            <a:r>
              <a:rPr lang="en-US" sz="1200" dirty="0" smtClean="0">
                <a:latin typeface="Calibri"/>
                <a:cs typeface="Calibri"/>
              </a:rPr>
              <a:t>Avoid using any transitions between slide</a:t>
            </a:r>
            <a:endParaRPr lang="en-AU" sz="1200" dirty="0">
              <a:latin typeface="Calibri"/>
              <a:cs typeface="Calibri"/>
            </a:endParaRPr>
          </a:p>
        </p:txBody>
      </p:sp>
    </p:spTree>
    <p:extLst>
      <p:ext uri="{BB962C8B-B14F-4D97-AF65-F5344CB8AC3E}">
        <p14:creationId xmlns:p14="http://schemas.microsoft.com/office/powerpoint/2010/main" val="194293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ytelling Arc">
    <p:spTree>
      <p:nvGrpSpPr>
        <p:cNvPr id="1" name=""/>
        <p:cNvGrpSpPr/>
        <p:nvPr/>
      </p:nvGrpSpPr>
      <p:grpSpPr>
        <a:xfrm>
          <a:off x="0" y="0"/>
          <a:ext cx="0" cy="0"/>
          <a:chOff x="0" y="0"/>
          <a:chExt cx="0" cy="0"/>
        </a:xfrm>
      </p:grpSpPr>
      <p:sp>
        <p:nvSpPr>
          <p:cNvPr id="6" name="TextBox 5"/>
          <p:cNvSpPr txBox="1"/>
          <p:nvPr userDrawn="1"/>
        </p:nvSpPr>
        <p:spPr>
          <a:xfrm>
            <a:off x="164521" y="361812"/>
            <a:ext cx="8661967" cy="461665"/>
          </a:xfrm>
          <a:prstGeom prst="rect">
            <a:avLst/>
          </a:prstGeom>
          <a:noFill/>
        </p:spPr>
        <p:txBody>
          <a:bodyPr wrap="square" rtlCol="0">
            <a:spAutoFit/>
          </a:bodyPr>
          <a:lstStyle/>
          <a:p>
            <a:pPr algn="ctr"/>
            <a:r>
              <a:rPr lang="en-US" sz="2400" b="1" dirty="0" smtClean="0">
                <a:latin typeface="Cambria"/>
                <a:cs typeface="Cambria"/>
              </a:rPr>
              <a:t>Storytelling Arc</a:t>
            </a:r>
            <a:endParaRPr lang="en-US" sz="2400" b="1" dirty="0">
              <a:latin typeface="Cambria"/>
              <a:cs typeface="Cambria"/>
            </a:endParaRPr>
          </a:p>
        </p:txBody>
      </p:sp>
      <p:sp>
        <p:nvSpPr>
          <p:cNvPr id="7" name="Rectangle 6"/>
          <p:cNvSpPr/>
          <p:nvPr userDrawn="1"/>
        </p:nvSpPr>
        <p:spPr>
          <a:xfrm>
            <a:off x="164520" y="729040"/>
            <a:ext cx="8661967" cy="276999"/>
          </a:xfrm>
          <a:prstGeom prst="rect">
            <a:avLst/>
          </a:prstGeom>
        </p:spPr>
        <p:txBody>
          <a:bodyPr wrap="square">
            <a:spAutoFit/>
          </a:bodyPr>
          <a:lstStyle/>
          <a:p>
            <a:pPr algn="ctr"/>
            <a:r>
              <a:rPr lang="en-US" sz="1200" dirty="0" smtClean="0">
                <a:latin typeface="Calibri"/>
                <a:cs typeface="Calibri"/>
              </a:rPr>
              <a:t>Structuring your presentation for maximum impact.</a:t>
            </a:r>
            <a:endParaRPr lang="en-AU" sz="1200" dirty="0">
              <a:latin typeface="Calibri"/>
              <a:cs typeface="Calibri"/>
            </a:endParaRPr>
          </a:p>
        </p:txBody>
      </p:sp>
      <p:sp>
        <p:nvSpPr>
          <p:cNvPr id="8" name="Rectangle 7"/>
          <p:cNvSpPr/>
          <p:nvPr userDrawn="1"/>
        </p:nvSpPr>
        <p:spPr>
          <a:xfrm>
            <a:off x="1080521" y="1051636"/>
            <a:ext cx="6982958" cy="461665"/>
          </a:xfrm>
          <a:prstGeom prst="rect">
            <a:avLst/>
          </a:prstGeom>
        </p:spPr>
        <p:txBody>
          <a:bodyPr wrap="square">
            <a:spAutoFit/>
          </a:bodyPr>
          <a:lstStyle/>
          <a:p>
            <a:pPr algn="ctr"/>
            <a:r>
              <a:rPr lang="en-US" sz="1200" dirty="0"/>
              <a:t>A</a:t>
            </a:r>
            <a:r>
              <a:rPr lang="en-US" sz="1200" dirty="0" smtClean="0"/>
              <a:t> storytelling arc is a useful way to structure your presentations for greater entertainment and engagement.</a:t>
            </a:r>
          </a:p>
          <a:p>
            <a:pPr algn="ctr"/>
            <a:r>
              <a:rPr lang="en-US" sz="1200" dirty="0" smtClean="0"/>
              <a:t>The curve describes the level of interest required at certain times within a story to maximize impact.</a:t>
            </a:r>
            <a:endParaRPr lang="en-US" sz="1200" dirty="0"/>
          </a:p>
        </p:txBody>
      </p:sp>
      <p:grpSp>
        <p:nvGrpSpPr>
          <p:cNvPr id="9" name="Group 8"/>
          <p:cNvGrpSpPr/>
          <p:nvPr userDrawn="1"/>
        </p:nvGrpSpPr>
        <p:grpSpPr>
          <a:xfrm>
            <a:off x="1320233" y="1558737"/>
            <a:ext cx="6503535" cy="2915597"/>
            <a:chOff x="1343042" y="1580631"/>
            <a:chExt cx="6503535" cy="2915597"/>
          </a:xfrm>
        </p:grpSpPr>
        <p:pic>
          <p:nvPicPr>
            <p:cNvPr id="10" name="Picture 9" descr="story-arc-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120" y="1827177"/>
              <a:ext cx="4803264" cy="2069967"/>
            </a:xfrm>
            <a:prstGeom prst="rect">
              <a:avLst/>
            </a:prstGeom>
          </p:spPr>
        </p:pic>
        <p:sp>
          <p:nvSpPr>
            <p:cNvPr id="11" name="Rectangle 10"/>
            <p:cNvSpPr/>
            <p:nvPr/>
          </p:nvSpPr>
          <p:spPr>
            <a:xfrm>
              <a:off x="1343042" y="2801006"/>
              <a:ext cx="1423335" cy="1015663"/>
            </a:xfrm>
            <a:prstGeom prst="rect">
              <a:avLst/>
            </a:prstGeom>
          </p:spPr>
          <p:txBody>
            <a:bodyPr wrap="square">
              <a:spAutoFit/>
            </a:bodyPr>
            <a:lstStyle/>
            <a:p>
              <a:pPr algn="ctr"/>
              <a:r>
                <a:rPr lang="en-US" sz="1200" dirty="0" smtClean="0"/>
                <a:t>Start </a:t>
              </a:r>
              <a:r>
                <a:rPr lang="en-US" sz="1200" dirty="0"/>
                <a:t>with </a:t>
              </a:r>
              <a:r>
                <a:rPr lang="en-US" sz="1200" dirty="0" smtClean="0"/>
                <a:t/>
              </a:r>
              <a:br>
                <a:rPr lang="en-US" sz="1200" dirty="0" smtClean="0"/>
              </a:br>
              <a:r>
                <a:rPr lang="en-US" sz="1200" dirty="0" smtClean="0"/>
                <a:t>a </a:t>
              </a:r>
              <a:r>
                <a:rPr lang="en-US" sz="1200" dirty="0" smtClean="0">
                  <a:solidFill>
                    <a:srgbClr val="FF0000"/>
                  </a:solidFill>
                </a:rPr>
                <a:t>hook </a:t>
              </a:r>
              <a:r>
                <a:rPr lang="en-US" sz="1200" dirty="0" smtClean="0"/>
                <a:t>which </a:t>
              </a:r>
              <a:r>
                <a:rPr lang="en-US" sz="1200" dirty="0"/>
                <a:t>is </a:t>
              </a:r>
              <a:r>
                <a:rPr lang="en-US" sz="1200" dirty="0" smtClean="0"/>
                <a:t>designed to capture the audience's </a:t>
              </a:r>
              <a:r>
                <a:rPr lang="en-US" sz="1200" dirty="0"/>
                <a:t>attention</a:t>
              </a:r>
              <a:r>
                <a:rPr lang="en-US" sz="1200" dirty="0" smtClean="0"/>
                <a:t>.</a:t>
              </a:r>
              <a:endParaRPr lang="en-AU" sz="1200" dirty="0">
                <a:latin typeface="Calibri"/>
                <a:cs typeface="Calibri"/>
              </a:endParaRPr>
            </a:p>
          </p:txBody>
        </p:sp>
        <p:sp>
          <p:nvSpPr>
            <p:cNvPr id="12" name="Rectangle 11"/>
            <p:cNvSpPr/>
            <p:nvPr/>
          </p:nvSpPr>
          <p:spPr>
            <a:xfrm>
              <a:off x="2045616" y="3849897"/>
              <a:ext cx="2049349" cy="646331"/>
            </a:xfrm>
            <a:prstGeom prst="rect">
              <a:avLst/>
            </a:prstGeom>
          </p:spPr>
          <p:txBody>
            <a:bodyPr wrap="square">
              <a:spAutoFit/>
            </a:bodyPr>
            <a:lstStyle/>
            <a:p>
              <a:pPr algn="ctr"/>
              <a:r>
                <a:rPr lang="en-US" sz="1200" dirty="0"/>
                <a:t>Move onto the </a:t>
              </a:r>
              <a:r>
                <a:rPr lang="en-US" sz="1200" dirty="0">
                  <a:solidFill>
                    <a:srgbClr val="FF0000"/>
                  </a:solidFill>
                </a:rPr>
                <a:t>context</a:t>
              </a:r>
              <a:r>
                <a:rPr lang="en-US" sz="1200" dirty="0"/>
                <a:t> where you establish the required background knowledge. </a:t>
              </a:r>
              <a:endParaRPr lang="en-AU" sz="1200" dirty="0">
                <a:latin typeface="Calibri"/>
                <a:cs typeface="Calibri"/>
              </a:endParaRPr>
            </a:p>
          </p:txBody>
        </p:sp>
        <p:sp>
          <p:nvSpPr>
            <p:cNvPr id="13" name="Rectangle 12"/>
            <p:cNvSpPr/>
            <p:nvPr/>
          </p:nvSpPr>
          <p:spPr>
            <a:xfrm>
              <a:off x="4389650" y="3532594"/>
              <a:ext cx="1249471" cy="646331"/>
            </a:xfrm>
            <a:prstGeom prst="rect">
              <a:avLst/>
            </a:prstGeom>
          </p:spPr>
          <p:txBody>
            <a:bodyPr wrap="square">
              <a:spAutoFit/>
            </a:bodyPr>
            <a:lstStyle/>
            <a:p>
              <a:pPr algn="ctr"/>
              <a:r>
                <a:rPr lang="en-US" sz="1200" dirty="0"/>
                <a:t>Next </a:t>
              </a:r>
              <a:r>
                <a:rPr lang="en-US" sz="1200" dirty="0" smtClean="0"/>
                <a:t>develop </a:t>
              </a:r>
              <a:br>
                <a:rPr lang="en-US" sz="1200" dirty="0" smtClean="0"/>
              </a:br>
              <a:r>
                <a:rPr lang="en-US" sz="1200" dirty="0" smtClean="0"/>
                <a:t>the </a:t>
              </a:r>
              <a:r>
                <a:rPr lang="en-US" sz="1200" dirty="0"/>
                <a:t>how and why of the topic.</a:t>
              </a:r>
              <a:endParaRPr lang="en-AU" sz="1200" dirty="0">
                <a:latin typeface="Calibri"/>
                <a:cs typeface="Calibri"/>
              </a:endParaRPr>
            </a:p>
          </p:txBody>
        </p:sp>
        <p:sp>
          <p:nvSpPr>
            <p:cNvPr id="14" name="Rectangle 13"/>
            <p:cNvSpPr/>
            <p:nvPr/>
          </p:nvSpPr>
          <p:spPr>
            <a:xfrm>
              <a:off x="5487961" y="2300703"/>
              <a:ext cx="1234684" cy="1015663"/>
            </a:xfrm>
            <a:prstGeom prst="rect">
              <a:avLst/>
            </a:prstGeom>
          </p:spPr>
          <p:txBody>
            <a:bodyPr wrap="square">
              <a:spAutoFit/>
            </a:bodyPr>
            <a:lstStyle/>
            <a:p>
              <a:pPr algn="ctr"/>
              <a:r>
                <a:rPr lang="en-US" sz="1200" dirty="0"/>
                <a:t>Then </a:t>
              </a:r>
              <a:r>
                <a:rPr lang="en-US" sz="1200" dirty="0" smtClean="0"/>
                <a:t>bring </a:t>
              </a:r>
              <a:br>
                <a:rPr lang="en-US" sz="1200" dirty="0" smtClean="0"/>
              </a:br>
              <a:r>
                <a:rPr lang="en-US" sz="1200" dirty="0" smtClean="0"/>
                <a:t>in </a:t>
              </a:r>
              <a:r>
                <a:rPr lang="en-US" sz="1200" dirty="0"/>
                <a:t>the </a:t>
              </a:r>
              <a:r>
                <a:rPr lang="en-US" sz="1200" dirty="0">
                  <a:solidFill>
                    <a:srgbClr val="FF0000"/>
                  </a:solidFill>
                </a:rPr>
                <a:t>climax</a:t>
              </a:r>
              <a:r>
                <a:rPr lang="en-US" sz="1200" dirty="0"/>
                <a:t>, which is the 'grand finale' </a:t>
              </a:r>
              <a:r>
                <a:rPr lang="en-US" sz="1200" dirty="0" smtClean="0"/>
                <a:t/>
              </a:r>
              <a:br>
                <a:rPr lang="en-US" sz="1200" dirty="0" smtClean="0"/>
              </a:br>
              <a:r>
                <a:rPr lang="en-US" sz="1200" dirty="0" smtClean="0"/>
                <a:t>of </a:t>
              </a:r>
              <a:r>
                <a:rPr lang="en-US" sz="1200" dirty="0"/>
                <a:t>the story. </a:t>
              </a:r>
              <a:endParaRPr lang="en-AU" sz="1200" dirty="0">
                <a:latin typeface="Calibri"/>
                <a:cs typeface="Calibri"/>
              </a:endParaRPr>
            </a:p>
          </p:txBody>
        </p:sp>
        <p:sp>
          <p:nvSpPr>
            <p:cNvPr id="15" name="Rectangle 14"/>
            <p:cNvSpPr/>
            <p:nvPr/>
          </p:nvSpPr>
          <p:spPr>
            <a:xfrm>
              <a:off x="6547469" y="2757942"/>
              <a:ext cx="1299108" cy="1015663"/>
            </a:xfrm>
            <a:prstGeom prst="rect">
              <a:avLst/>
            </a:prstGeom>
          </p:spPr>
          <p:txBody>
            <a:bodyPr wrap="square">
              <a:spAutoFit/>
            </a:bodyPr>
            <a:lstStyle/>
            <a:p>
              <a:pPr algn="ctr"/>
              <a:r>
                <a:rPr lang="en-US" sz="1200" dirty="0" smtClean="0"/>
                <a:t>If appropriate</a:t>
              </a:r>
              <a:br>
                <a:rPr lang="en-US" sz="1200" dirty="0" smtClean="0"/>
              </a:br>
              <a:r>
                <a:rPr lang="en-US" sz="1200" dirty="0" smtClean="0"/>
                <a:t>describe </a:t>
              </a:r>
              <a:r>
                <a:rPr lang="en-US" sz="1200" dirty="0"/>
                <a:t>what the future might hold regarding the topic.</a:t>
              </a:r>
              <a:endParaRPr lang="en-AU" sz="1200" dirty="0">
                <a:latin typeface="Calibri"/>
                <a:cs typeface="Calibri"/>
              </a:endParaRPr>
            </a:p>
          </p:txBody>
        </p:sp>
        <p:sp>
          <p:nvSpPr>
            <p:cNvPr id="16" name="Rectangle 15"/>
            <p:cNvSpPr/>
            <p:nvPr/>
          </p:nvSpPr>
          <p:spPr>
            <a:xfrm>
              <a:off x="1779727" y="2383969"/>
              <a:ext cx="537542" cy="276999"/>
            </a:xfrm>
            <a:prstGeom prst="rect">
              <a:avLst/>
            </a:prstGeom>
          </p:spPr>
          <p:txBody>
            <a:bodyPr wrap="square">
              <a:spAutoFit/>
            </a:bodyPr>
            <a:lstStyle/>
            <a:p>
              <a:pPr algn="ctr"/>
              <a:r>
                <a:rPr lang="en-US" sz="1200" b="1" dirty="0" smtClean="0"/>
                <a:t>Hook </a:t>
              </a:r>
              <a:endParaRPr lang="en-AU" sz="1200" b="1" dirty="0">
                <a:latin typeface="Calibri"/>
                <a:cs typeface="Calibri"/>
              </a:endParaRPr>
            </a:p>
          </p:txBody>
        </p:sp>
        <p:sp>
          <p:nvSpPr>
            <p:cNvPr id="17" name="Rectangle 16"/>
            <p:cNvSpPr/>
            <p:nvPr/>
          </p:nvSpPr>
          <p:spPr>
            <a:xfrm>
              <a:off x="5740978" y="1864739"/>
              <a:ext cx="682405" cy="276999"/>
            </a:xfrm>
            <a:prstGeom prst="rect">
              <a:avLst/>
            </a:prstGeom>
          </p:spPr>
          <p:txBody>
            <a:bodyPr wrap="square">
              <a:spAutoFit/>
            </a:bodyPr>
            <a:lstStyle/>
            <a:p>
              <a:pPr algn="ctr"/>
              <a:r>
                <a:rPr lang="en-US" sz="1200" b="1" dirty="0" smtClean="0"/>
                <a:t>Climax</a:t>
              </a:r>
              <a:endParaRPr lang="en-AU" sz="1200" b="1" dirty="0">
                <a:latin typeface="Calibri"/>
                <a:cs typeface="Calibri"/>
              </a:endParaRPr>
            </a:p>
          </p:txBody>
        </p:sp>
        <p:sp>
          <p:nvSpPr>
            <p:cNvPr id="18" name="Rectangle 17"/>
            <p:cNvSpPr/>
            <p:nvPr/>
          </p:nvSpPr>
          <p:spPr>
            <a:xfrm>
              <a:off x="6758574" y="2536911"/>
              <a:ext cx="872183" cy="276999"/>
            </a:xfrm>
            <a:prstGeom prst="rect">
              <a:avLst/>
            </a:prstGeom>
          </p:spPr>
          <p:txBody>
            <a:bodyPr wrap="square">
              <a:spAutoFit/>
            </a:bodyPr>
            <a:lstStyle/>
            <a:p>
              <a:pPr algn="ctr"/>
              <a:r>
                <a:rPr lang="en-US" sz="1200" b="1" dirty="0" smtClean="0"/>
                <a:t>Wrap-up</a:t>
              </a:r>
              <a:endParaRPr lang="en-AU" sz="1200" b="1" dirty="0">
                <a:latin typeface="Calibri"/>
                <a:cs typeface="Calibri"/>
              </a:endParaRPr>
            </a:p>
          </p:txBody>
        </p:sp>
        <p:sp>
          <p:nvSpPr>
            <p:cNvPr id="19" name="Rectangle 18"/>
            <p:cNvSpPr/>
            <p:nvPr/>
          </p:nvSpPr>
          <p:spPr>
            <a:xfrm rot="18703592">
              <a:off x="4312762" y="2881657"/>
              <a:ext cx="1165304" cy="276999"/>
            </a:xfrm>
            <a:prstGeom prst="rect">
              <a:avLst/>
            </a:prstGeom>
          </p:spPr>
          <p:txBody>
            <a:bodyPr wrap="square">
              <a:spAutoFit/>
            </a:bodyPr>
            <a:lstStyle/>
            <a:p>
              <a:pPr algn="ctr"/>
              <a:r>
                <a:rPr lang="en-US" sz="1200" b="1" dirty="0" smtClean="0"/>
                <a:t>Development</a:t>
              </a:r>
              <a:endParaRPr lang="en-AU" sz="1200" b="1" dirty="0">
                <a:latin typeface="Calibri"/>
                <a:cs typeface="Calibri"/>
              </a:endParaRPr>
            </a:p>
          </p:txBody>
        </p:sp>
        <p:sp>
          <p:nvSpPr>
            <p:cNvPr id="20" name="Rectangle 19"/>
            <p:cNvSpPr/>
            <p:nvPr/>
          </p:nvSpPr>
          <p:spPr>
            <a:xfrm rot="2670935">
              <a:off x="2690862" y="3197621"/>
              <a:ext cx="806918" cy="276999"/>
            </a:xfrm>
            <a:prstGeom prst="rect">
              <a:avLst/>
            </a:prstGeom>
          </p:spPr>
          <p:txBody>
            <a:bodyPr wrap="square">
              <a:spAutoFit/>
            </a:bodyPr>
            <a:lstStyle/>
            <a:p>
              <a:pPr algn="ctr"/>
              <a:r>
                <a:rPr lang="en-US" sz="1200" b="1" dirty="0" smtClean="0"/>
                <a:t>Context</a:t>
              </a:r>
              <a:endParaRPr lang="en-AU" sz="1200" b="1" dirty="0">
                <a:latin typeface="Calibri"/>
                <a:cs typeface="Calibri"/>
              </a:endParaRPr>
            </a:p>
          </p:txBody>
        </p:sp>
        <p:sp>
          <p:nvSpPr>
            <p:cNvPr id="21" name="Rectangle 20"/>
            <p:cNvSpPr/>
            <p:nvPr/>
          </p:nvSpPr>
          <p:spPr>
            <a:xfrm>
              <a:off x="3432021" y="1580631"/>
              <a:ext cx="918274" cy="276999"/>
            </a:xfrm>
            <a:prstGeom prst="rect">
              <a:avLst/>
            </a:prstGeom>
          </p:spPr>
          <p:txBody>
            <a:bodyPr wrap="square">
              <a:spAutoFit/>
            </a:bodyPr>
            <a:lstStyle/>
            <a:p>
              <a:pPr algn="ctr"/>
              <a:r>
                <a:rPr lang="en-US" sz="1200" dirty="0" smtClean="0">
                  <a:solidFill>
                    <a:schemeClr val="bg1">
                      <a:lumMod val="65000"/>
                    </a:schemeClr>
                  </a:solidFill>
                </a:rPr>
                <a:t>Time</a:t>
              </a:r>
              <a:endParaRPr lang="en-AU" sz="1200" dirty="0">
                <a:solidFill>
                  <a:schemeClr val="bg1">
                    <a:lumMod val="65000"/>
                  </a:schemeClr>
                </a:solidFill>
                <a:latin typeface="Calibri"/>
                <a:cs typeface="Calibri"/>
              </a:endParaRPr>
            </a:p>
          </p:txBody>
        </p:sp>
        <p:sp>
          <p:nvSpPr>
            <p:cNvPr id="22" name="Rectangle 21"/>
            <p:cNvSpPr/>
            <p:nvPr/>
          </p:nvSpPr>
          <p:spPr>
            <a:xfrm rot="16200000">
              <a:off x="3315230" y="2545904"/>
              <a:ext cx="918274" cy="276999"/>
            </a:xfrm>
            <a:prstGeom prst="rect">
              <a:avLst/>
            </a:prstGeom>
          </p:spPr>
          <p:txBody>
            <a:bodyPr wrap="square">
              <a:spAutoFit/>
            </a:bodyPr>
            <a:lstStyle/>
            <a:p>
              <a:pPr algn="ctr"/>
              <a:r>
                <a:rPr lang="en-US" sz="1200" dirty="0" smtClean="0">
                  <a:solidFill>
                    <a:srgbClr val="A6A6A6"/>
                  </a:solidFill>
                </a:rPr>
                <a:t>Interest</a:t>
              </a:r>
              <a:endParaRPr lang="en-AU" sz="1200" dirty="0">
                <a:solidFill>
                  <a:srgbClr val="A6A6A6"/>
                </a:solidFill>
                <a:latin typeface="Calibri"/>
                <a:cs typeface="Calibri"/>
              </a:endParaRPr>
            </a:p>
          </p:txBody>
        </p:sp>
      </p:grpSp>
    </p:spTree>
    <p:extLst>
      <p:ext uri="{BB962C8B-B14F-4D97-AF65-F5344CB8AC3E}">
        <p14:creationId xmlns:p14="http://schemas.microsoft.com/office/powerpoint/2010/main" val="3980236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ttribution Table Guide">
    <p:spTree>
      <p:nvGrpSpPr>
        <p:cNvPr id="1" name=""/>
        <p:cNvGrpSpPr/>
        <p:nvPr/>
      </p:nvGrpSpPr>
      <p:grpSpPr>
        <a:xfrm>
          <a:off x="0" y="0"/>
          <a:ext cx="0" cy="0"/>
          <a:chOff x="0" y="0"/>
          <a:chExt cx="0" cy="0"/>
        </a:xfrm>
      </p:grpSpPr>
      <p:sp>
        <p:nvSpPr>
          <p:cNvPr id="6" name="TextBox 5"/>
          <p:cNvSpPr txBox="1"/>
          <p:nvPr userDrawn="1"/>
        </p:nvSpPr>
        <p:spPr>
          <a:xfrm>
            <a:off x="164521" y="361812"/>
            <a:ext cx="8661967" cy="461665"/>
          </a:xfrm>
          <a:prstGeom prst="rect">
            <a:avLst/>
          </a:prstGeom>
          <a:noFill/>
        </p:spPr>
        <p:txBody>
          <a:bodyPr wrap="square" rtlCol="0">
            <a:spAutoFit/>
          </a:bodyPr>
          <a:lstStyle/>
          <a:p>
            <a:pPr algn="ctr"/>
            <a:r>
              <a:rPr lang="en-US" sz="2400" b="1" dirty="0" smtClean="0">
                <a:latin typeface="Cambria"/>
                <a:cs typeface="Cambria"/>
              </a:rPr>
              <a:t>Using The Attribution Table</a:t>
            </a:r>
            <a:endParaRPr lang="en-US" sz="2400" b="1" dirty="0">
              <a:latin typeface="Cambria"/>
              <a:cs typeface="Cambria"/>
            </a:endParaRPr>
          </a:p>
        </p:txBody>
      </p:sp>
      <p:cxnSp>
        <p:nvCxnSpPr>
          <p:cNvPr id="7" name="Straight Arrow Connector 6"/>
          <p:cNvCxnSpPr/>
          <p:nvPr userDrawn="1"/>
        </p:nvCxnSpPr>
        <p:spPr>
          <a:xfrm flipH="1">
            <a:off x="1100815" y="1702827"/>
            <a:ext cx="363932" cy="78173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userDrawn="1"/>
        </p:nvCxnSpPr>
        <p:spPr>
          <a:xfrm flipH="1">
            <a:off x="3204391" y="1449954"/>
            <a:ext cx="710289" cy="103461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1100815" y="1103749"/>
            <a:ext cx="1823587" cy="646331"/>
          </a:xfrm>
          <a:prstGeom prst="rect">
            <a:avLst/>
          </a:prstGeom>
        </p:spPr>
        <p:txBody>
          <a:bodyPr wrap="square">
            <a:spAutoFit/>
          </a:bodyPr>
          <a:lstStyle/>
          <a:p>
            <a:r>
              <a:rPr lang="en-US" sz="1200" dirty="0" smtClean="0">
                <a:latin typeface="Calibri"/>
                <a:cs typeface="Calibri"/>
              </a:rPr>
              <a:t>This number should correspond to the number give to an item on a slide.</a:t>
            </a:r>
            <a:endParaRPr lang="en-AU" sz="1200" dirty="0">
              <a:latin typeface="Calibri"/>
              <a:cs typeface="Calibri"/>
            </a:endParaRPr>
          </a:p>
        </p:txBody>
      </p:sp>
      <p:sp>
        <p:nvSpPr>
          <p:cNvPr id="10" name="Rectangle 9"/>
          <p:cNvSpPr/>
          <p:nvPr userDrawn="1"/>
        </p:nvSpPr>
        <p:spPr>
          <a:xfrm>
            <a:off x="3514032" y="1228906"/>
            <a:ext cx="3643615" cy="276999"/>
          </a:xfrm>
          <a:prstGeom prst="rect">
            <a:avLst/>
          </a:prstGeom>
        </p:spPr>
        <p:txBody>
          <a:bodyPr wrap="square">
            <a:spAutoFit/>
          </a:bodyPr>
          <a:lstStyle/>
          <a:p>
            <a:r>
              <a:rPr lang="en-US" sz="1200" dirty="0" smtClean="0">
                <a:latin typeface="Calibri"/>
                <a:cs typeface="Calibri"/>
              </a:rPr>
              <a:t>If you created the attribute use the CC-BY-SA license.</a:t>
            </a:r>
            <a:endParaRPr lang="en-AU" sz="1200" dirty="0">
              <a:latin typeface="Calibri"/>
              <a:cs typeface="Calibri"/>
            </a:endParaRPr>
          </a:p>
        </p:txBody>
      </p:sp>
      <p:cxnSp>
        <p:nvCxnSpPr>
          <p:cNvPr id="11" name="Straight Arrow Connector 10"/>
          <p:cNvCxnSpPr/>
          <p:nvPr userDrawn="1"/>
        </p:nvCxnSpPr>
        <p:spPr>
          <a:xfrm flipH="1">
            <a:off x="2977157" y="1222781"/>
            <a:ext cx="317655" cy="87205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3204391" y="967408"/>
            <a:ext cx="3885358" cy="276999"/>
          </a:xfrm>
          <a:prstGeom prst="rect">
            <a:avLst/>
          </a:prstGeom>
        </p:spPr>
        <p:txBody>
          <a:bodyPr wrap="square">
            <a:spAutoFit/>
          </a:bodyPr>
          <a:lstStyle/>
          <a:p>
            <a:r>
              <a:rPr lang="en-US" sz="1200" dirty="0" smtClean="0">
                <a:latin typeface="Calibri"/>
                <a:cs typeface="Calibri"/>
              </a:rPr>
              <a:t>This is the license type associated with the assets.</a:t>
            </a:r>
            <a:endParaRPr lang="en-AU" sz="1200" dirty="0">
              <a:latin typeface="Calibri"/>
              <a:cs typeface="Calibri"/>
            </a:endParaRPr>
          </a:p>
        </p:txBody>
      </p:sp>
      <p:cxnSp>
        <p:nvCxnSpPr>
          <p:cNvPr id="13" name="Straight Arrow Connector 12"/>
          <p:cNvCxnSpPr/>
          <p:nvPr userDrawn="1"/>
        </p:nvCxnSpPr>
        <p:spPr>
          <a:xfrm flipH="1">
            <a:off x="4365108" y="1702827"/>
            <a:ext cx="313067" cy="67763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4678175" y="1477236"/>
            <a:ext cx="2849881" cy="461665"/>
          </a:xfrm>
          <a:prstGeom prst="rect">
            <a:avLst/>
          </a:prstGeom>
        </p:spPr>
        <p:txBody>
          <a:bodyPr wrap="square">
            <a:spAutoFit/>
          </a:bodyPr>
          <a:lstStyle/>
          <a:p>
            <a:r>
              <a:rPr lang="en-US" sz="1200" dirty="0" smtClean="0">
                <a:latin typeface="Calibri"/>
                <a:cs typeface="Calibri"/>
              </a:rPr>
              <a:t>The source is the Institution or a web link to where the attribution has originated.  </a:t>
            </a:r>
            <a:endParaRPr lang="en-AU" sz="1200" dirty="0">
              <a:latin typeface="Calibri"/>
              <a:cs typeface="Calibri"/>
            </a:endParaRPr>
          </a:p>
        </p:txBody>
      </p:sp>
      <p:sp>
        <p:nvSpPr>
          <p:cNvPr id="15" name="TextBox 14"/>
          <p:cNvSpPr txBox="1"/>
          <p:nvPr userDrawn="1"/>
        </p:nvSpPr>
        <p:spPr>
          <a:xfrm>
            <a:off x="164521" y="3140918"/>
            <a:ext cx="8661967" cy="461665"/>
          </a:xfrm>
          <a:prstGeom prst="rect">
            <a:avLst/>
          </a:prstGeom>
          <a:noFill/>
        </p:spPr>
        <p:txBody>
          <a:bodyPr wrap="square" rtlCol="0">
            <a:spAutoFit/>
          </a:bodyPr>
          <a:lstStyle/>
          <a:p>
            <a:pPr algn="ctr"/>
            <a:r>
              <a:rPr lang="en-US" sz="2400" b="1" dirty="0" smtClean="0">
                <a:latin typeface="Cambria"/>
                <a:cs typeface="Cambria"/>
              </a:rPr>
              <a:t>License Types</a:t>
            </a:r>
            <a:endParaRPr lang="en-US" sz="2400" b="1" dirty="0">
              <a:latin typeface="Cambria"/>
              <a:cs typeface="Cambria"/>
            </a:endParaRPr>
          </a:p>
        </p:txBody>
      </p:sp>
      <p:grpSp>
        <p:nvGrpSpPr>
          <p:cNvPr id="16" name="Group 15"/>
          <p:cNvGrpSpPr/>
          <p:nvPr userDrawn="1"/>
        </p:nvGrpSpPr>
        <p:grpSpPr>
          <a:xfrm>
            <a:off x="1241671" y="3602583"/>
            <a:ext cx="6660659" cy="830997"/>
            <a:chOff x="1168401" y="3602583"/>
            <a:chExt cx="6660659" cy="830997"/>
          </a:xfrm>
        </p:grpSpPr>
        <p:sp>
          <p:nvSpPr>
            <p:cNvPr id="17" name="Rectangle 16"/>
            <p:cNvSpPr/>
            <p:nvPr/>
          </p:nvSpPr>
          <p:spPr>
            <a:xfrm>
              <a:off x="1168401" y="3602583"/>
              <a:ext cx="3316368" cy="830997"/>
            </a:xfrm>
            <a:prstGeom prst="rect">
              <a:avLst/>
            </a:prstGeom>
          </p:spPr>
          <p:txBody>
            <a:bodyPr wrap="square">
              <a:spAutoFit/>
            </a:bodyPr>
            <a:lstStyle/>
            <a:p>
              <a:r>
                <a:rPr lang="en-US" sz="1200" dirty="0" smtClean="0">
                  <a:latin typeface="Calibri"/>
                  <a:cs typeface="Calibri"/>
                </a:rPr>
                <a:t>CC-BY-SA	By, share alike</a:t>
              </a:r>
            </a:p>
            <a:p>
              <a:r>
                <a:rPr lang="en-US" sz="1200" dirty="0" smtClean="0">
                  <a:latin typeface="Calibri"/>
                  <a:cs typeface="Calibri"/>
                </a:rPr>
                <a:t>CC-BY-NC	By, non-commercial</a:t>
              </a:r>
            </a:p>
            <a:p>
              <a:r>
                <a:rPr lang="en-US" sz="1200" dirty="0" smtClean="0">
                  <a:latin typeface="Calibri"/>
                  <a:cs typeface="Calibri"/>
                </a:rPr>
                <a:t>CC-BY-ND	By, no derivation</a:t>
              </a:r>
            </a:p>
            <a:p>
              <a:r>
                <a:rPr lang="en-US" sz="1200" dirty="0" smtClean="0">
                  <a:latin typeface="Calibri"/>
                  <a:cs typeface="Calibri"/>
                </a:rPr>
                <a:t>CC-BY-NC-SA	By, non-commercial, share alike</a:t>
              </a:r>
            </a:p>
          </p:txBody>
        </p:sp>
        <p:sp>
          <p:nvSpPr>
            <p:cNvPr id="18" name="Rectangle 17"/>
            <p:cNvSpPr/>
            <p:nvPr/>
          </p:nvSpPr>
          <p:spPr>
            <a:xfrm>
              <a:off x="4484769" y="3602583"/>
              <a:ext cx="3344291" cy="830997"/>
            </a:xfrm>
            <a:prstGeom prst="rect">
              <a:avLst/>
            </a:prstGeom>
          </p:spPr>
          <p:txBody>
            <a:bodyPr wrap="square">
              <a:spAutoFit/>
            </a:bodyPr>
            <a:lstStyle/>
            <a:p>
              <a:r>
                <a:rPr lang="en-US" sz="1200" dirty="0" smtClean="0">
                  <a:latin typeface="Calibri"/>
                  <a:cs typeface="Calibri"/>
                </a:rPr>
                <a:t>CC</a:t>
              </a:r>
              <a:r>
                <a:rPr lang="en-US" sz="1200" dirty="0">
                  <a:latin typeface="Calibri"/>
                  <a:cs typeface="Calibri"/>
                </a:rPr>
                <a:t>-BY-NC-</a:t>
              </a:r>
              <a:r>
                <a:rPr lang="en-US" sz="1200" dirty="0" smtClean="0">
                  <a:latin typeface="Calibri"/>
                  <a:cs typeface="Calibri"/>
                </a:rPr>
                <a:t>ND	By, non-commercial, no derivation</a:t>
              </a:r>
              <a:endParaRPr lang="en-AU" sz="1200" dirty="0">
                <a:latin typeface="Calibri"/>
                <a:cs typeface="Calibri"/>
              </a:endParaRPr>
            </a:p>
            <a:p>
              <a:r>
                <a:rPr lang="en-US" sz="1200" dirty="0" smtClean="0">
                  <a:latin typeface="Calibri"/>
                  <a:cs typeface="Calibri"/>
                </a:rPr>
                <a:t>©		Copyright, used with permission</a:t>
              </a:r>
              <a:endParaRPr lang="en-AU" sz="1200" dirty="0">
                <a:latin typeface="Calibri"/>
                <a:cs typeface="Calibri"/>
              </a:endParaRPr>
            </a:p>
            <a:p>
              <a:r>
                <a:rPr lang="en-US" sz="1200" dirty="0" smtClean="0">
                  <a:latin typeface="Calibri"/>
                  <a:cs typeface="Calibri"/>
                </a:rPr>
                <a:t>PD	 	Public domain</a:t>
              </a:r>
            </a:p>
            <a:p>
              <a:r>
                <a:rPr lang="en-US" sz="1200" dirty="0">
                  <a:latin typeface="Calibri"/>
                  <a:cs typeface="Calibri"/>
                </a:rPr>
                <a:t>	</a:t>
              </a:r>
              <a:r>
                <a:rPr lang="en-US" sz="1200" dirty="0" smtClean="0">
                  <a:latin typeface="Calibri"/>
                  <a:cs typeface="Calibri"/>
                </a:rPr>
                <a:t>	No longer with copyright term</a:t>
              </a:r>
              <a:endParaRPr lang="en-AU" sz="1200" dirty="0">
                <a:latin typeface="Calibri"/>
                <a:cs typeface="Calibri"/>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820" y="4242944"/>
              <a:ext cx="121815" cy="121815"/>
            </a:xfrm>
            <a:prstGeom prst="rect">
              <a:avLst/>
            </a:prstGeom>
          </p:spPr>
        </p:pic>
      </p:grpSp>
      <p:graphicFrame>
        <p:nvGraphicFramePr>
          <p:cNvPr id="20" name="Table 19"/>
          <p:cNvGraphicFramePr>
            <a:graphicFrameLocks noGrp="1"/>
          </p:cNvGraphicFramePr>
          <p:nvPr userDrawn="1">
            <p:extLst>
              <p:ext uri="{D42A27DB-BD31-4B8C-83A1-F6EECF244321}">
                <p14:modId xmlns:p14="http://schemas.microsoft.com/office/powerpoint/2010/main" val="2915244372"/>
              </p:ext>
            </p:extLst>
          </p:nvPr>
        </p:nvGraphicFramePr>
        <p:xfrm>
          <a:off x="958263" y="2182405"/>
          <a:ext cx="7227475" cy="897600"/>
        </p:xfrm>
        <a:graphic>
          <a:graphicData uri="http://schemas.openxmlformats.org/drawingml/2006/table">
            <a:tbl>
              <a:tblPr firstRow="1" bandRow="1">
                <a:tableStyleId>{5940675A-B579-460E-94D1-54222C63F5DA}</a:tableStyleId>
              </a:tblPr>
              <a:tblGrid>
                <a:gridCol w="257730"/>
                <a:gridCol w="1429537"/>
                <a:gridCol w="793306"/>
                <a:gridCol w="1706899"/>
                <a:gridCol w="1165119"/>
                <a:gridCol w="1874884"/>
              </a:tblGrid>
              <a:tr h="187700">
                <a:tc>
                  <a:txBody>
                    <a:bodyPr/>
                    <a:lstStyle/>
                    <a:p>
                      <a:r>
                        <a:rPr lang="en-US" sz="1000" b="1" dirty="0" smtClean="0">
                          <a:solidFill>
                            <a:srgbClr val="404040"/>
                          </a:solidFill>
                          <a:latin typeface="Calibri"/>
                          <a:cs typeface="Calibri"/>
                        </a:rPr>
                        <a:t>#</a:t>
                      </a:r>
                      <a:endParaRPr lang="en-US" sz="1000" b="1" dirty="0">
                        <a:solidFill>
                          <a:srgbClr val="404040"/>
                        </a:solidFill>
                        <a:latin typeface="Calibri"/>
                        <a:cs typeface="Calibri"/>
                      </a:endParaRPr>
                    </a:p>
                  </a:txBody>
                  <a:tcPr marL="36000" marR="36000" marT="0" marB="0">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tabLst>
                          <a:tab pos="0" algn="l"/>
                        </a:tabLst>
                      </a:pPr>
                      <a:r>
                        <a:rPr lang="en-US" sz="1000" b="1" dirty="0" smtClean="0">
                          <a:solidFill>
                            <a:srgbClr val="404040"/>
                          </a:solidFill>
                          <a:latin typeface="Calibri"/>
                          <a:cs typeface="Calibri"/>
                        </a:rPr>
                        <a:t>Title</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r>
                        <a:rPr lang="en-US" sz="1000" b="1" dirty="0" smtClean="0">
                          <a:solidFill>
                            <a:srgbClr val="404040"/>
                          </a:solidFill>
                          <a:latin typeface="Calibri"/>
                          <a:cs typeface="Calibri"/>
                        </a:rPr>
                        <a:t>License</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r>
                        <a:rPr lang="en-US" sz="1000" b="1" dirty="0" smtClean="0">
                          <a:solidFill>
                            <a:srgbClr val="404040"/>
                          </a:solidFill>
                          <a:latin typeface="Calibri"/>
                          <a:cs typeface="Calibri"/>
                        </a:rPr>
                        <a:t>Source</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r>
                        <a:rPr lang="en-US" sz="1000" b="1" dirty="0" smtClean="0">
                          <a:solidFill>
                            <a:srgbClr val="404040"/>
                          </a:solidFill>
                          <a:latin typeface="Calibri"/>
                          <a:cs typeface="Calibri"/>
                        </a:rPr>
                        <a:t>Creator</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r>
                        <a:rPr lang="en-US" sz="1000" b="1" dirty="0" smtClean="0">
                          <a:solidFill>
                            <a:srgbClr val="404040"/>
                          </a:solidFill>
                          <a:latin typeface="Calibri"/>
                          <a:cs typeface="Calibri"/>
                        </a:rPr>
                        <a:t>Contact</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187700">
                <a:tc>
                  <a:txBody>
                    <a:bodyPr/>
                    <a:lstStyle/>
                    <a:p>
                      <a:r>
                        <a:rPr lang="en-US" sz="1000" b="0" i="0" dirty="0" smtClean="0">
                          <a:solidFill>
                            <a:schemeClr val="tx1"/>
                          </a:solidFill>
                          <a:latin typeface="+mj-lt"/>
                          <a:cs typeface="Calibri Light"/>
                        </a:rPr>
                        <a:t>1</a:t>
                      </a:r>
                      <a:endParaRPr lang="en-US" sz="1000" b="0" i="0" dirty="0">
                        <a:solidFill>
                          <a:schemeClr val="tx1"/>
                        </a:solidFill>
                        <a:latin typeface="+mj-lt"/>
                        <a:cs typeface="Calibri Light"/>
                      </a:endParaRPr>
                    </a:p>
                  </a:txBody>
                  <a:tcPr marL="36000" marR="36000" marT="0" marB="0">
                    <a:lnL w="12700" cmpd="sng">
                      <a:noFill/>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Attribution Name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CC-BY-SA</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youtube.com/user/sense101x</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en-US" sz="1000" b="0" i="0" dirty="0" smtClean="0">
                          <a:solidFill>
                            <a:schemeClr val="tx1"/>
                          </a:solidFill>
                          <a:latin typeface="+mj-lt"/>
                          <a:cs typeface="Calibri Light"/>
                        </a:rPr>
                        <a:t>A.</a:t>
                      </a:r>
                      <a:r>
                        <a:rPr lang="en-US" sz="1000" b="0" i="0" baseline="0" dirty="0" smtClean="0">
                          <a:solidFill>
                            <a:schemeClr val="tx1"/>
                          </a:solidFill>
                          <a:latin typeface="+mj-lt"/>
                          <a:cs typeface="Calibri Light"/>
                        </a:rPr>
                        <a:t> Nomdeplume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u="none" dirty="0" smtClean="0">
                          <a:solidFill>
                            <a:schemeClr val="tx1"/>
                          </a:solidFill>
                          <a:latin typeface="+mj-lt"/>
                          <a:cs typeface="Calibri Light"/>
                        </a:rPr>
                        <a:t>enquiries@uqx.uq.edu.au</a:t>
                      </a:r>
                      <a:endParaRPr lang="en-US" sz="1000" b="0" i="0" u="none"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187700">
                <a:tc>
                  <a:txBody>
                    <a:bodyPr/>
                    <a:lstStyle/>
                    <a:p>
                      <a:r>
                        <a:rPr lang="en-US" sz="1000" b="0" i="0" dirty="0" smtClean="0">
                          <a:solidFill>
                            <a:schemeClr val="tx1"/>
                          </a:solidFill>
                          <a:latin typeface="+mj-lt"/>
                          <a:cs typeface="Calibri Light"/>
                        </a:rPr>
                        <a:t>2</a:t>
                      </a:r>
                      <a:endParaRPr lang="en-US" sz="1000" b="0" i="0" dirty="0">
                        <a:solidFill>
                          <a:schemeClr val="tx1"/>
                        </a:solidFill>
                        <a:latin typeface="+mj-lt"/>
                        <a:cs typeface="Calibri Light"/>
                      </a:endParaRPr>
                    </a:p>
                  </a:txBody>
                  <a:tcPr marL="36000" marR="36000" marT="0" marB="0">
                    <a:lnL w="12700" cmpd="sng">
                      <a:noFill/>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Attribution Name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CC-BY-SA</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smtClean="0">
                          <a:solidFill>
                            <a:schemeClr val="tx1"/>
                          </a:solidFill>
                          <a:latin typeface="+mn-lt"/>
                          <a:ea typeface="+mn-ea"/>
                          <a:cs typeface="Calibri Light"/>
                        </a:rPr>
                        <a:t>wikipedia.org/wiki/image. Jpg</a:t>
                      </a:r>
                      <a:endParaRPr lang="en-US" sz="1000" b="0" i="0" kern="1200" dirty="0">
                        <a:solidFill>
                          <a:schemeClr val="tx1"/>
                        </a:solidFill>
                        <a:latin typeface="+mn-lt"/>
                        <a:ea typeface="+mn-ea"/>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en-US" sz="1000" b="0" i="0" dirty="0" smtClean="0">
                          <a:solidFill>
                            <a:schemeClr val="tx1"/>
                          </a:solidFill>
                          <a:latin typeface="+mj-lt"/>
                          <a:cs typeface="Calibri Light"/>
                        </a:rPr>
                        <a:t>A.</a:t>
                      </a:r>
                      <a:r>
                        <a:rPr lang="en-US" sz="1000" b="0" i="0" baseline="0" dirty="0" smtClean="0">
                          <a:solidFill>
                            <a:schemeClr val="tx1"/>
                          </a:solidFill>
                          <a:latin typeface="+mj-lt"/>
                          <a:cs typeface="Calibri Light"/>
                        </a:rPr>
                        <a:t> Nomdeplume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u="none" dirty="0" smtClean="0">
                          <a:solidFill>
                            <a:schemeClr val="tx1"/>
                          </a:solidFill>
                          <a:latin typeface="+mj-lt"/>
                          <a:cs typeface="Calibri Light"/>
                        </a:rPr>
                        <a:t>a.nomdeplume@wikipedia.com</a:t>
                      </a:r>
                      <a:endParaRPr lang="en-US" sz="1000" b="0" i="0" u="none"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187700">
                <a:tc>
                  <a:txBody>
                    <a:bodyPr/>
                    <a:lstStyle/>
                    <a:p>
                      <a:r>
                        <a:rPr lang="en-US" sz="1000" b="0" i="0" dirty="0" smtClean="0">
                          <a:solidFill>
                            <a:schemeClr val="tx1"/>
                          </a:solidFill>
                          <a:latin typeface="+mj-lt"/>
                          <a:cs typeface="Calibri Light"/>
                        </a:rPr>
                        <a:t>3</a:t>
                      </a:r>
                      <a:endParaRPr lang="en-US" sz="1000" b="0" i="0" dirty="0">
                        <a:solidFill>
                          <a:schemeClr val="tx1"/>
                        </a:solidFill>
                        <a:latin typeface="+mj-lt"/>
                        <a:cs typeface="Calibri Light"/>
                      </a:endParaRPr>
                    </a:p>
                  </a:txBody>
                  <a:tcPr marL="36000" marR="36000" marT="0" marB="0">
                    <a:lnL w="12700" cmpd="sng">
                      <a:noFill/>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Attribution Name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PD</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nasa.com/image.jpg</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en-US" sz="1000" b="0" i="0" dirty="0" smtClean="0">
                          <a:solidFill>
                            <a:schemeClr val="tx1"/>
                          </a:solidFill>
                          <a:latin typeface="+mj-lt"/>
                          <a:cs typeface="Calibri Light"/>
                        </a:rPr>
                        <a:t>A.</a:t>
                      </a:r>
                      <a:r>
                        <a:rPr lang="en-US" sz="1000" b="0" i="0" baseline="0" dirty="0" smtClean="0">
                          <a:solidFill>
                            <a:schemeClr val="tx1"/>
                          </a:solidFill>
                          <a:latin typeface="+mj-lt"/>
                          <a:cs typeface="Calibri Light"/>
                        </a:rPr>
                        <a:t> Nomdeplume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u="none" kern="1200" dirty="0" smtClean="0">
                          <a:solidFill>
                            <a:schemeClr val="tx1"/>
                          </a:solidFill>
                          <a:latin typeface="+mn-lt"/>
                          <a:ea typeface="+mn-ea"/>
                          <a:cs typeface="Calibri Light"/>
                        </a:rPr>
                        <a:t>a.nomdeplume@nasa.com</a:t>
                      </a:r>
                      <a:endParaRPr lang="en-US" sz="1000" b="0" i="0" u="none" kern="1200" dirty="0">
                        <a:solidFill>
                          <a:schemeClr val="tx1"/>
                        </a:solidFill>
                        <a:latin typeface="+mn-lt"/>
                        <a:ea typeface="+mn-ea"/>
                        <a:cs typeface="Calibri Light"/>
                      </a:endParaRPr>
                    </a:p>
                  </a:txBody>
                  <a:tcPr marL="72000" marR="72000" marT="0" marB="72000">
                    <a:lnL w="6350" cap="flat" cmpd="sng" algn="ctr">
                      <a:solidFill>
                        <a:srgbClr val="40404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960421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Attribution">
    <p:spTree>
      <p:nvGrpSpPr>
        <p:cNvPr id="1" name=""/>
        <p:cNvGrpSpPr/>
        <p:nvPr/>
      </p:nvGrpSpPr>
      <p:grpSpPr>
        <a:xfrm>
          <a:off x="0" y="0"/>
          <a:ext cx="0" cy="0"/>
          <a:chOff x="0" y="0"/>
          <a:chExt cx="0" cy="0"/>
        </a:xfrm>
      </p:grpSpPr>
      <p:sp>
        <p:nvSpPr>
          <p:cNvPr id="8" name="TextBox 7"/>
          <p:cNvSpPr txBox="1"/>
          <p:nvPr userDrawn="1"/>
        </p:nvSpPr>
        <p:spPr>
          <a:xfrm>
            <a:off x="1695745" y="4430609"/>
            <a:ext cx="6700768" cy="246221"/>
          </a:xfrm>
          <a:prstGeom prst="rect">
            <a:avLst/>
          </a:prstGeom>
          <a:noFill/>
        </p:spPr>
        <p:txBody>
          <a:bodyPr wrap="square" rtlCol="0" anchor="ctr">
            <a:spAutoFit/>
          </a:bodyPr>
          <a:lstStyle/>
          <a:p>
            <a:r>
              <a:rPr lang="en-US" sz="1000" dirty="0">
                <a:solidFill>
                  <a:srgbClr val="FFFFFF"/>
                </a:solidFill>
                <a:latin typeface=" Century Gothic"/>
                <a:cs typeface=" Century Gothic"/>
              </a:rPr>
              <a:t>Unless otherwise stated all content is available for </a:t>
            </a:r>
            <a:r>
              <a:rPr lang="en-US" sz="1000" dirty="0" smtClean="0">
                <a:solidFill>
                  <a:srgbClr val="FFFFFF"/>
                </a:solidFill>
                <a:latin typeface=" Century Gothic"/>
                <a:cs typeface=" Century Gothic"/>
              </a:rPr>
              <a:t>use under </a:t>
            </a:r>
            <a:r>
              <a:rPr lang="en-US" sz="1000" dirty="0">
                <a:solidFill>
                  <a:srgbClr val="FFFFFF"/>
                </a:solidFill>
                <a:latin typeface=" Century Gothic"/>
                <a:cs typeface=" Century Gothic"/>
              </a:rPr>
              <a:t>the creative commons license Attribution-ShareAlike</a:t>
            </a:r>
          </a:p>
        </p:txBody>
      </p:sp>
      <p:pic>
        <p:nvPicPr>
          <p:cNvPr id="2" name="Picture 1" descr="cc-by-sa (edi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522" y="4315832"/>
            <a:ext cx="775883" cy="288893"/>
          </a:xfrm>
          <a:prstGeom prst="rect">
            <a:avLst/>
          </a:prstGeom>
        </p:spPr>
      </p:pic>
    </p:spTree>
    <p:extLst>
      <p:ext uri="{BB962C8B-B14F-4D97-AF65-F5344CB8AC3E}">
        <p14:creationId xmlns:p14="http://schemas.microsoft.com/office/powerpoint/2010/main" val="1099499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pic>
        <p:nvPicPr>
          <p:cNvPr id="3" name="Picture 2" descr="UQ-EDx-log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7697" y="1847702"/>
            <a:ext cx="3987031" cy="1448097"/>
          </a:xfrm>
          <a:prstGeom prst="rect">
            <a:avLst/>
          </a:prstGeom>
        </p:spPr>
      </p:pic>
    </p:spTree>
    <p:extLst>
      <p:ext uri="{BB962C8B-B14F-4D97-AF65-F5344CB8AC3E}">
        <p14:creationId xmlns:p14="http://schemas.microsoft.com/office/powerpoint/2010/main" val="3757849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65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e Up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2384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 Screen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0"/>
          <p:cNvSpPr>
            <a:spLocks noGrp="1"/>
          </p:cNvSpPr>
          <p:nvPr>
            <p:ph type="title" hasCustomPrompt="1"/>
          </p:nvPr>
        </p:nvSpPr>
        <p:spPr>
          <a:xfrm>
            <a:off x="4578048" y="574527"/>
            <a:ext cx="3598333" cy="630123"/>
          </a:xfrm>
        </p:spPr>
        <p:txBody>
          <a:bodyPr anchor="t">
            <a:noAutofit/>
          </a:bodyPr>
          <a:lstStyle>
            <a:lvl1pPr algn="l">
              <a:defRPr sz="3600" b="1" i="0" cap="all" spc="0">
                <a:solidFill>
                  <a:srgbClr val="FFFFFF"/>
                </a:solidFill>
                <a:latin typeface="Century Gothic"/>
                <a:cs typeface="Century Gothic"/>
              </a:defRPr>
            </a:lvl1pPr>
          </a:lstStyle>
          <a:p>
            <a:r>
              <a:rPr lang="en-AU" dirty="0" smtClean="0"/>
              <a:t>Title</a:t>
            </a:r>
            <a:endParaRPr lang="en-US" dirty="0"/>
          </a:p>
        </p:txBody>
      </p:sp>
      <p:sp>
        <p:nvSpPr>
          <p:cNvPr id="13" name="Text Placeholder 12"/>
          <p:cNvSpPr>
            <a:spLocks noGrp="1"/>
          </p:cNvSpPr>
          <p:nvPr>
            <p:ph type="body" sz="quarter" idx="10"/>
          </p:nvPr>
        </p:nvSpPr>
        <p:spPr>
          <a:xfrm>
            <a:off x="4578350" y="1246188"/>
            <a:ext cx="3597275" cy="3317875"/>
          </a:xfrm>
        </p:spPr>
        <p:txBody>
          <a:bodyPr>
            <a:noAutofit/>
          </a:bodyPr>
          <a:lstStyle>
            <a:lvl1pPr>
              <a:defRPr sz="1800" b="0" i="0" baseline="0">
                <a:solidFill>
                  <a:srgbClr val="FFFFFF"/>
                </a:solidFill>
                <a:latin typeface="Century Gothic"/>
                <a:cs typeface="Century Gothic"/>
              </a:defRPr>
            </a:lvl1pPr>
            <a:lvl2pPr>
              <a:defRPr sz="1800" b="0" i="0">
                <a:solidFill>
                  <a:srgbClr val="FFFFFF"/>
                </a:solidFill>
                <a:latin typeface="Century Gothic"/>
                <a:cs typeface="Century Gothic"/>
              </a:defRPr>
            </a:lvl2pPr>
            <a:lvl3pPr>
              <a:defRPr sz="1800" b="0" i="0">
                <a:solidFill>
                  <a:srgbClr val="FFFFFF"/>
                </a:solidFill>
                <a:latin typeface="Century Gothic"/>
                <a:cs typeface="Century Gothic"/>
              </a:defRPr>
            </a:lvl3pPr>
            <a:lvl4pPr>
              <a:defRPr sz="1800" b="0" i="0">
                <a:solidFill>
                  <a:srgbClr val="FFFFFF"/>
                </a:solidFill>
                <a:latin typeface="Century Gothic"/>
                <a:cs typeface="Century Gothic"/>
              </a:defRPr>
            </a:lvl4pPr>
            <a:lvl5pPr>
              <a:defRPr sz="1800" b="0" i="0">
                <a:solidFill>
                  <a:srgbClr val="FFFFFF"/>
                </a:solidFill>
                <a:latin typeface="Century Gothic"/>
                <a:cs typeface="Century Gothic"/>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smtClean="0"/>
          </a:p>
          <a:p>
            <a:pPr lvl="0"/>
            <a:endParaRPr lang="en-US" dirty="0"/>
          </a:p>
        </p:txBody>
      </p:sp>
      <p:sp>
        <p:nvSpPr>
          <p:cNvPr id="15" name="Text Placeholder 14"/>
          <p:cNvSpPr>
            <a:spLocks noGrp="1"/>
          </p:cNvSpPr>
          <p:nvPr>
            <p:ph type="body" sz="quarter" idx="11" hasCustomPrompt="1"/>
          </p:nvPr>
        </p:nvSpPr>
        <p:spPr>
          <a:xfrm>
            <a:off x="4578350" y="4599667"/>
            <a:ext cx="3597275" cy="212725"/>
          </a:xfrm>
        </p:spPr>
        <p:txBody>
          <a:bodyPr>
            <a:noAutofit/>
          </a:bodyPr>
          <a:lstStyle>
            <a:lvl1pPr marL="0" indent="0" algn="r">
              <a:buNone/>
              <a:defRPr sz="900" b="0" i="0">
                <a:solidFill>
                  <a:srgbClr val="FFFFFF"/>
                </a:solidFill>
                <a:latin typeface="Century Gothic"/>
                <a:cs typeface="Century Gothic"/>
              </a:defRPr>
            </a:lvl1pPr>
          </a:lstStyle>
          <a:p>
            <a:pPr lvl="0"/>
            <a:r>
              <a:rPr lang="en-AU" dirty="0" smtClean="0"/>
              <a:t>Attribution #</a:t>
            </a:r>
            <a:endParaRPr lang="en-US" dirty="0"/>
          </a:p>
        </p:txBody>
      </p:sp>
    </p:spTree>
    <p:extLst>
      <p:ext uri="{BB962C8B-B14F-4D97-AF65-F5344CB8AC3E}">
        <p14:creationId xmlns:p14="http://schemas.microsoft.com/office/powerpoint/2010/main" val="20979375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f Screen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ext Placeholder 14"/>
          <p:cNvSpPr>
            <a:spLocks noGrp="1"/>
          </p:cNvSpPr>
          <p:nvPr>
            <p:ph type="body" sz="quarter" idx="11" hasCustomPrompt="1"/>
          </p:nvPr>
        </p:nvSpPr>
        <p:spPr>
          <a:xfrm>
            <a:off x="4578350" y="4599667"/>
            <a:ext cx="3597275" cy="212725"/>
          </a:xfrm>
        </p:spPr>
        <p:txBody>
          <a:bodyPr>
            <a:noAutofit/>
          </a:bodyPr>
          <a:lstStyle>
            <a:lvl1pPr marL="0" indent="0" algn="r">
              <a:buNone/>
              <a:defRPr sz="900" b="0" i="0">
                <a:solidFill>
                  <a:srgbClr val="FFFFFF"/>
                </a:solidFill>
                <a:latin typeface="Century Gothic"/>
                <a:cs typeface="Century Gothic"/>
              </a:defRPr>
            </a:lvl1pPr>
          </a:lstStyle>
          <a:p>
            <a:pPr lvl="0"/>
            <a:r>
              <a:rPr lang="en-AU" dirty="0" smtClean="0"/>
              <a:t>Attribution #</a:t>
            </a:r>
            <a:endParaRPr lang="en-US" dirty="0"/>
          </a:p>
        </p:txBody>
      </p:sp>
    </p:spTree>
    <p:extLst>
      <p:ext uri="{BB962C8B-B14F-4D97-AF65-F5344CB8AC3E}">
        <p14:creationId xmlns:p14="http://schemas.microsoft.com/office/powerpoint/2010/main" val="36465044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ll Screen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0"/>
          <p:cNvSpPr>
            <a:spLocks noGrp="1"/>
          </p:cNvSpPr>
          <p:nvPr>
            <p:ph type="title" hasCustomPrompt="1"/>
          </p:nvPr>
        </p:nvSpPr>
        <p:spPr>
          <a:xfrm>
            <a:off x="963719" y="574527"/>
            <a:ext cx="7216561" cy="630123"/>
          </a:xfrm>
        </p:spPr>
        <p:txBody>
          <a:bodyPr anchor="t">
            <a:noAutofit/>
          </a:bodyPr>
          <a:lstStyle>
            <a:lvl1pPr algn="l">
              <a:defRPr sz="3600" b="1" i="0" cap="all" spc="0">
                <a:solidFill>
                  <a:srgbClr val="FFFFFF"/>
                </a:solidFill>
                <a:latin typeface="Century Gothic"/>
                <a:cs typeface="Century Gothic"/>
              </a:defRPr>
            </a:lvl1pPr>
          </a:lstStyle>
          <a:p>
            <a:r>
              <a:rPr lang="en-AU" dirty="0" smtClean="0"/>
              <a:t>Title</a:t>
            </a:r>
            <a:endParaRPr lang="en-US" dirty="0"/>
          </a:p>
        </p:txBody>
      </p:sp>
      <p:sp>
        <p:nvSpPr>
          <p:cNvPr id="13" name="Text Placeholder 12"/>
          <p:cNvSpPr>
            <a:spLocks noGrp="1"/>
          </p:cNvSpPr>
          <p:nvPr>
            <p:ph type="body" sz="quarter" idx="10" hasCustomPrompt="1"/>
          </p:nvPr>
        </p:nvSpPr>
        <p:spPr>
          <a:xfrm>
            <a:off x="963719" y="1246188"/>
            <a:ext cx="7216562" cy="3317875"/>
          </a:xfrm>
        </p:spPr>
        <p:txBody>
          <a:bodyPr>
            <a:noAutofit/>
          </a:bodyPr>
          <a:lstStyle>
            <a:lvl1pPr>
              <a:defRPr sz="2000" b="0" i="0" baseline="0">
                <a:solidFill>
                  <a:schemeClr val="bg1"/>
                </a:solidFill>
                <a:latin typeface="Century Gothic"/>
                <a:cs typeface="Century Gothic"/>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AU" dirty="0" smtClean="0"/>
              <a:t>Here is the 1st Point</a:t>
            </a:r>
          </a:p>
          <a:p>
            <a:pPr lvl="0"/>
            <a:r>
              <a:rPr lang="en-US" dirty="0" smtClean="0"/>
              <a:t>Here is an even longer 2nd Point that goes across </a:t>
            </a:r>
            <a:br>
              <a:rPr lang="en-US" dirty="0" smtClean="0"/>
            </a:br>
            <a:r>
              <a:rPr lang="en-US" dirty="0" smtClean="0"/>
              <a:t>multiple lines</a:t>
            </a:r>
            <a:endParaRPr lang="en-US" dirty="0"/>
          </a:p>
        </p:txBody>
      </p:sp>
      <p:sp>
        <p:nvSpPr>
          <p:cNvPr id="15" name="Text Placeholder 14"/>
          <p:cNvSpPr>
            <a:spLocks noGrp="1"/>
          </p:cNvSpPr>
          <p:nvPr>
            <p:ph type="body" sz="quarter" idx="11" hasCustomPrompt="1"/>
          </p:nvPr>
        </p:nvSpPr>
        <p:spPr>
          <a:xfrm>
            <a:off x="959063" y="4599667"/>
            <a:ext cx="7216562" cy="212725"/>
          </a:xfrm>
        </p:spPr>
        <p:txBody>
          <a:bodyPr>
            <a:noAutofit/>
          </a:bodyPr>
          <a:lstStyle>
            <a:lvl1pPr marL="0" indent="0" algn="r">
              <a:buNone/>
              <a:defRPr sz="900" b="0" i="0">
                <a:solidFill>
                  <a:srgbClr val="FFFFFF"/>
                </a:solidFill>
                <a:latin typeface="Century Gothic"/>
                <a:cs typeface="Century Gothic"/>
              </a:defRPr>
            </a:lvl1pPr>
          </a:lstStyle>
          <a:p>
            <a:pPr lvl="0"/>
            <a:r>
              <a:rPr lang="en-AU" dirty="0" smtClean="0"/>
              <a:t>Attribution #</a:t>
            </a:r>
            <a:endParaRPr lang="en-US" dirty="0"/>
          </a:p>
        </p:txBody>
      </p:sp>
    </p:spTree>
    <p:extLst>
      <p:ext uri="{BB962C8B-B14F-4D97-AF65-F5344CB8AC3E}">
        <p14:creationId xmlns:p14="http://schemas.microsoft.com/office/powerpoint/2010/main" val="8423406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lose Up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824437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a:xfrm>
            <a:off x="7663438" y="4735846"/>
            <a:ext cx="1295400" cy="198817"/>
          </a:xfrm>
          <a:prstGeom prst="rect">
            <a:avLst/>
          </a:prstGeom>
        </p:spPr>
        <p:txBody>
          <a:bodyPr/>
          <a:lstStyle/>
          <a:p>
            <a:fld id="{2DF66AD8-BC4A-4004-9882-414398D930CA}" type="datetimeFigureOut">
              <a:rPr lang="en-US" smtClean="0"/>
              <a:t>3/19/17</a:t>
            </a:fld>
            <a:endParaRPr lang="en-US"/>
          </a:p>
        </p:txBody>
      </p:sp>
      <p:sp>
        <p:nvSpPr>
          <p:cNvPr id="5" name="Footer Placeholder 4"/>
          <p:cNvSpPr>
            <a:spLocks noGrp="1"/>
          </p:cNvSpPr>
          <p:nvPr>
            <p:ph type="ftr" sz="quarter" idx="11"/>
          </p:nvPr>
        </p:nvSpPr>
        <p:spPr>
          <a:xfrm>
            <a:off x="3942608" y="4729348"/>
            <a:ext cx="3717967" cy="194459"/>
          </a:xfrm>
          <a:prstGeom prst="rect">
            <a:avLst/>
          </a:prstGeom>
        </p:spPr>
        <p:txBody>
          <a:bodyPr/>
          <a:lstStyle/>
          <a:p>
            <a:endParaRPr lang="en-US"/>
          </a:p>
        </p:txBody>
      </p:sp>
      <p:sp>
        <p:nvSpPr>
          <p:cNvPr id="6" name="Slide Number Placeholder 5"/>
          <p:cNvSpPr>
            <a:spLocks noGrp="1"/>
          </p:cNvSpPr>
          <p:nvPr>
            <p:ph type="sldNum" sz="quarter" idx="12"/>
          </p:nvPr>
        </p:nvSpPr>
        <p:spPr>
          <a:xfrm>
            <a:off x="7521388" y="4107073"/>
            <a:ext cx="1483056" cy="638886"/>
          </a:xfrm>
          <a:prstGeom prst="rect">
            <a:avLst/>
          </a:prstGeom>
        </p:spPr>
        <p:txBody>
          <a:bodyPr/>
          <a:lstStyle/>
          <a:p>
            <a:fld id="{B9D2C864-9362-43C7-A136-D9C41D93A96D}" type="slidenum">
              <a:rPr lang="en-US" smtClean="0"/>
              <a:t>‹#›</a:t>
            </a:fld>
            <a:endParaRPr lang="en-US"/>
          </a:p>
        </p:txBody>
      </p:sp>
    </p:spTree>
    <p:extLst>
      <p:ext uri="{BB962C8B-B14F-4D97-AF65-F5344CB8AC3E}">
        <p14:creationId xmlns:p14="http://schemas.microsoft.com/office/powerpoint/2010/main" val="354785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F3BFB81-1F33-6242-9062-C9C6911F87C3}" type="datetimeFigureOut">
              <a:rPr lang="en-US" smtClean="0">
                <a:solidFill>
                  <a:prstClr val="black">
                    <a:tint val="75000"/>
                  </a:prstClr>
                </a:solidFill>
                <a:latin typeface="Calibri"/>
              </a:rPr>
              <a:pPr/>
              <a:t>3/19/17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FA170DE5-3247-4C48-B1F5-4F0329C503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35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 name="TextBox 1"/>
          <p:cNvSpPr txBox="1"/>
          <p:nvPr userDrawn="1"/>
        </p:nvSpPr>
        <p:spPr>
          <a:xfrm>
            <a:off x="397334" y="20999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0938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2.xml"/><Relationship Id="rId9" Type="http://schemas.openxmlformats.org/officeDocument/2006/relationships/image" Target="../media/image5.jp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AU" dirty="0" smtClean="0"/>
              <a:t>Title</a:t>
            </a:r>
            <a:endParaRPr lang="en-US" dirty="0"/>
          </a:p>
        </p:txBody>
      </p:sp>
      <p:sp>
        <p:nvSpPr>
          <p:cNvPr id="3" name="Text Placeholder 2"/>
          <p:cNvSpPr>
            <a:spLocks noGrp="1"/>
          </p:cNvSpPr>
          <p:nvPr>
            <p:ph type="body" idx="1"/>
          </p:nvPr>
        </p:nvSpPr>
        <p:spPr>
          <a:xfrm>
            <a:off x="457200" y="1200154"/>
            <a:ext cx="8229600" cy="3394075"/>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2342333389"/>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82" r:id="rId3"/>
    <p:sldLayoutId id="2147483681" r:id="rId4"/>
    <p:sldLayoutId id="2147483679" r:id="rId5"/>
    <p:sldLayoutId id="2147483695" r:id="rId6"/>
    <p:sldLayoutId id="2147483696" r:id="rId7"/>
    <p:sldLayoutId id="2147483697" r:id="rId8"/>
  </p:sldLayoutIdLst>
  <p:timing>
    <p:tnLst>
      <p:par>
        <p:cTn id="1" dur="indefinite" restart="never" nodeType="tmRoot"/>
      </p:par>
    </p:tnLst>
  </p:timing>
  <p:txStyles>
    <p:titleStyle>
      <a:lvl1pPr algn="l" defTabSz="457200" rtl="0" eaLnBrk="1" latinLnBrk="0" hangingPunct="1">
        <a:spcBef>
          <a:spcPct val="0"/>
        </a:spcBef>
        <a:buNone/>
        <a:defRPr sz="4400" b="1" i="0" kern="1200" cap="all">
          <a:solidFill>
            <a:srgbClr val="FFFFFF"/>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c-background-01.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F9A565B-DE90-5D45-91DC-3B345986273C}" type="datetimeFigureOut">
              <a:rPr lang="en-US" smtClean="0"/>
              <a:t>3/19/17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6A6ABFB-CD7D-A64D-9166-D5CA1A67E433}" type="slidenum">
              <a:rPr lang="en-US" smtClean="0"/>
              <a:t>‹#›</a:t>
            </a:fld>
            <a:endParaRPr lang="en-US"/>
          </a:p>
        </p:txBody>
      </p:sp>
    </p:spTree>
    <p:extLst>
      <p:ext uri="{BB962C8B-B14F-4D97-AF65-F5344CB8AC3E}">
        <p14:creationId xmlns:p14="http://schemas.microsoft.com/office/powerpoint/2010/main" val="2812174227"/>
      </p:ext>
    </p:extLst>
  </p:cSld>
  <p:clrMap bg1="lt1" tx1="dk1" bg2="lt2" tx2="dk2" accent1="accent1" accent2="accent2" accent3="accent3" accent4="accent4" accent5="accent5" accent6="accent6" hlink="hlink" folHlink="folHlink"/>
  <p:sldLayoutIdLst>
    <p:sldLayoutId id="2147483680" r:id="rId1"/>
    <p:sldLayoutId id="2147483694" r:id="rId2"/>
    <p:sldLayoutId id="2147483690" r:id="rId3"/>
    <p:sldLayoutId id="2147483689" r:id="rId4"/>
    <p:sldLayoutId id="2147483691" r:id="rId5"/>
    <p:sldLayoutId id="2147483692" r:id="rId6"/>
    <p:sldLayoutId id="2147483693" r:id="rId7"/>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240D9BF-57AC-6043-99D8-162011552BD5}" type="datetimeFigureOut">
              <a:rPr lang="en-US" smtClean="0"/>
              <a:t>3/19/17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513E8E9-6BEC-494E-99F2-3DFF844E72BA}" type="slidenum">
              <a:rPr lang="en-US" smtClean="0"/>
              <a:t>‹#›</a:t>
            </a:fld>
            <a:endParaRPr lang="en-US"/>
          </a:p>
        </p:txBody>
      </p:sp>
    </p:spTree>
    <p:extLst>
      <p:ext uri="{BB962C8B-B14F-4D97-AF65-F5344CB8AC3E}">
        <p14:creationId xmlns:p14="http://schemas.microsoft.com/office/powerpoint/2010/main" val="30717865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png"/><Relationship Id="rId3"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0" y="371461"/>
            <a:ext cx="9143999" cy="2250245"/>
          </a:xfrm>
        </p:spPr>
        <p:txBody>
          <a:bodyPr/>
          <a:lstStyle/>
          <a:p>
            <a:pPr marL="0" indent="0" algn="ctr">
              <a:buNone/>
            </a:pPr>
            <a:r>
              <a:rPr lang="en-US" sz="5000" dirty="0" smtClean="0"/>
              <a:t>Responding to misinformation in the </a:t>
            </a:r>
            <a:br>
              <a:rPr lang="en-US" sz="5000" dirty="0" smtClean="0"/>
            </a:br>
            <a:r>
              <a:rPr lang="en-US" sz="5000" dirty="0" smtClean="0"/>
              <a:t>age of fake news</a:t>
            </a:r>
          </a:p>
        </p:txBody>
      </p:sp>
      <p:sp>
        <p:nvSpPr>
          <p:cNvPr id="3" name="Text Placeholder 10"/>
          <p:cNvSpPr>
            <a:spLocks noGrp="1"/>
          </p:cNvSpPr>
          <p:nvPr>
            <p:ph type="body" sz="quarter" idx="10"/>
          </p:nvPr>
        </p:nvSpPr>
        <p:spPr>
          <a:xfrm>
            <a:off x="0" y="3074120"/>
            <a:ext cx="9144000" cy="460340"/>
          </a:xfrm>
        </p:spPr>
        <p:txBody>
          <a:bodyPr/>
          <a:lstStyle/>
          <a:p>
            <a:pPr marL="0" indent="0" algn="ctr">
              <a:buNone/>
            </a:pPr>
            <a:r>
              <a:rPr lang="en-US" sz="2400" dirty="0" smtClean="0"/>
              <a:t>JOHN COOK</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18" y="3768303"/>
            <a:ext cx="1698359" cy="11039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020" y="4043536"/>
            <a:ext cx="2340960" cy="8287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947" y="4100198"/>
            <a:ext cx="2449303" cy="772038"/>
          </a:xfrm>
          <a:prstGeom prst="rect">
            <a:avLst/>
          </a:prstGeom>
        </p:spPr>
      </p:pic>
    </p:spTree>
    <p:extLst>
      <p:ext uri="{BB962C8B-B14F-4D97-AF65-F5344CB8AC3E}">
        <p14:creationId xmlns:p14="http://schemas.microsoft.com/office/powerpoint/2010/main" val="36339893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IS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2387" y="-580717"/>
            <a:ext cx="11179277" cy="6288344"/>
          </a:xfrm>
          <a:prstGeom prst="rect">
            <a:avLst/>
          </a:prstGeom>
        </p:spPr>
      </p:pic>
      <p:sp>
        <p:nvSpPr>
          <p:cNvPr id="3" name="Freeform 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63257 w 15876447"/>
              <a:gd name="connsiteY5" fmla="*/ 5439129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63257 w 15876447"/>
              <a:gd name="connsiteY9" fmla="*/ 543912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49961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51917 w 15876447"/>
              <a:gd name="connsiteY7" fmla="*/ 6656560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481459 w 15876447"/>
              <a:gd name="connsiteY7" fmla="*/ 6687860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12" fmla="*/ 8799729 w 15876447"/>
              <a:gd name="connsiteY12"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422650 w 15876447"/>
              <a:gd name="connsiteY6" fmla="*/ 7412546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639501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591188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803688 w 15876447"/>
              <a:gd name="connsiteY6" fmla="*/ 6514871 h 9910771"/>
              <a:gd name="connsiteX7" fmla="*/ 1427434 w 15876447"/>
              <a:gd name="connsiteY7" fmla="*/ 8591188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803688 w 15876447"/>
              <a:gd name="connsiteY6" fmla="*/ 6514871 h 9910771"/>
              <a:gd name="connsiteX7" fmla="*/ 1871978 w 15876447"/>
              <a:gd name="connsiteY7" fmla="*/ 7510653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851318 w 15876447"/>
              <a:gd name="connsiteY6" fmla="*/ 6581365 h 9910771"/>
              <a:gd name="connsiteX7" fmla="*/ 1871978 w 15876447"/>
              <a:gd name="connsiteY7" fmla="*/ 7510653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90476 w 15876447"/>
              <a:gd name="connsiteY5" fmla="*/ 6578807 h 9910771"/>
              <a:gd name="connsiteX6" fmla="*/ 1851318 w 15876447"/>
              <a:gd name="connsiteY6" fmla="*/ 6581365 h 9910771"/>
              <a:gd name="connsiteX7" fmla="*/ 1871978 w 15876447"/>
              <a:gd name="connsiteY7" fmla="*/ 7510653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4190476 w 15876447"/>
              <a:gd name="connsiteY11" fmla="*/ 657880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90476 w 15876447"/>
              <a:gd name="connsiteY5" fmla="*/ 6578807 h 9910771"/>
              <a:gd name="connsiteX6" fmla="*/ 1851318 w 15876447"/>
              <a:gd name="connsiteY6" fmla="*/ 6581365 h 9910771"/>
              <a:gd name="connsiteX7" fmla="*/ 1871978 w 15876447"/>
              <a:gd name="connsiteY7" fmla="*/ 7510653 h 9910771"/>
              <a:gd name="connsiteX8" fmla="*/ 6336704 w 15876447"/>
              <a:gd name="connsiteY8" fmla="*/ 8572046 h 9910771"/>
              <a:gd name="connsiteX9" fmla="*/ 6290561 w 15876447"/>
              <a:gd name="connsiteY9" fmla="*/ 8016451 h 9910771"/>
              <a:gd name="connsiteX10" fmla="*/ 14190562 w 15876447"/>
              <a:gd name="connsiteY10" fmla="*/ 7227997 h 9910771"/>
              <a:gd name="connsiteX11" fmla="*/ 14190476 w 15876447"/>
              <a:gd name="connsiteY11" fmla="*/ 657880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90476 w 15876447"/>
              <a:gd name="connsiteY5" fmla="*/ 6578807 h 9910771"/>
              <a:gd name="connsiteX6" fmla="*/ 1851318 w 15876447"/>
              <a:gd name="connsiteY6" fmla="*/ 6581365 h 9910771"/>
              <a:gd name="connsiteX7" fmla="*/ 1871978 w 15876447"/>
              <a:gd name="connsiteY7" fmla="*/ 7510653 h 9910771"/>
              <a:gd name="connsiteX8" fmla="*/ 6336704 w 15876447"/>
              <a:gd name="connsiteY8" fmla="*/ 8572046 h 9910771"/>
              <a:gd name="connsiteX9" fmla="*/ 6290561 w 15876447"/>
              <a:gd name="connsiteY9" fmla="*/ 8016451 h 9910771"/>
              <a:gd name="connsiteX10" fmla="*/ 14111177 w 15876447"/>
              <a:gd name="connsiteY10" fmla="*/ 7244620 h 9910771"/>
              <a:gd name="connsiteX11" fmla="*/ 14190476 w 15876447"/>
              <a:gd name="connsiteY11" fmla="*/ 657880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095216 w 15876447"/>
              <a:gd name="connsiteY5" fmla="*/ 6595432 h 9910771"/>
              <a:gd name="connsiteX6" fmla="*/ 1851318 w 15876447"/>
              <a:gd name="connsiteY6" fmla="*/ 6581365 h 9910771"/>
              <a:gd name="connsiteX7" fmla="*/ 1871978 w 15876447"/>
              <a:gd name="connsiteY7" fmla="*/ 7510653 h 9910771"/>
              <a:gd name="connsiteX8" fmla="*/ 6336704 w 15876447"/>
              <a:gd name="connsiteY8" fmla="*/ 8572046 h 9910771"/>
              <a:gd name="connsiteX9" fmla="*/ 6290561 w 15876447"/>
              <a:gd name="connsiteY9" fmla="*/ 8016451 h 9910771"/>
              <a:gd name="connsiteX10" fmla="*/ 14111177 w 15876447"/>
              <a:gd name="connsiteY10" fmla="*/ 7244620 h 9910771"/>
              <a:gd name="connsiteX11" fmla="*/ 14095216 w 15876447"/>
              <a:gd name="connsiteY11" fmla="*/ 659543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095216 w 15876447"/>
              <a:gd name="connsiteY5" fmla="*/ 6595432 h 9910771"/>
              <a:gd name="connsiteX6" fmla="*/ 1851318 w 15876447"/>
              <a:gd name="connsiteY6" fmla="*/ 6581365 h 9910771"/>
              <a:gd name="connsiteX7" fmla="*/ 1871978 w 15876447"/>
              <a:gd name="connsiteY7" fmla="*/ 7510653 h 9910771"/>
              <a:gd name="connsiteX8" fmla="*/ 6336704 w 15876447"/>
              <a:gd name="connsiteY8" fmla="*/ 8572046 h 9910771"/>
              <a:gd name="connsiteX9" fmla="*/ 10212076 w 15876447"/>
              <a:gd name="connsiteY9" fmla="*/ 7201894 h 9910771"/>
              <a:gd name="connsiteX10" fmla="*/ 14111177 w 15876447"/>
              <a:gd name="connsiteY10" fmla="*/ 7244620 h 9910771"/>
              <a:gd name="connsiteX11" fmla="*/ 14095216 w 15876447"/>
              <a:gd name="connsiteY11" fmla="*/ 659543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095216 w 15876447"/>
              <a:gd name="connsiteY5" fmla="*/ 6595432 h 9910771"/>
              <a:gd name="connsiteX6" fmla="*/ 1851318 w 15876447"/>
              <a:gd name="connsiteY6" fmla="*/ 6581365 h 9910771"/>
              <a:gd name="connsiteX7" fmla="*/ 1871978 w 15876447"/>
              <a:gd name="connsiteY7" fmla="*/ 7510653 h 9910771"/>
              <a:gd name="connsiteX8" fmla="*/ 10162961 w 15876447"/>
              <a:gd name="connsiteY8" fmla="*/ 8272820 h 9910771"/>
              <a:gd name="connsiteX9" fmla="*/ 10212076 w 15876447"/>
              <a:gd name="connsiteY9" fmla="*/ 7201894 h 9910771"/>
              <a:gd name="connsiteX10" fmla="*/ 14111177 w 15876447"/>
              <a:gd name="connsiteY10" fmla="*/ 7244620 h 9910771"/>
              <a:gd name="connsiteX11" fmla="*/ 14095216 w 15876447"/>
              <a:gd name="connsiteY11" fmla="*/ 659543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095216 w 15876447"/>
              <a:gd name="connsiteY5" fmla="*/ 6595432 h 9910771"/>
              <a:gd name="connsiteX6" fmla="*/ 1851318 w 15876447"/>
              <a:gd name="connsiteY6" fmla="*/ 6581365 h 9910771"/>
              <a:gd name="connsiteX7" fmla="*/ 1871978 w 15876447"/>
              <a:gd name="connsiteY7" fmla="*/ 7510653 h 9910771"/>
              <a:gd name="connsiteX8" fmla="*/ 10162961 w 15876447"/>
              <a:gd name="connsiteY8" fmla="*/ 8272820 h 9910771"/>
              <a:gd name="connsiteX9" fmla="*/ 10212076 w 15876447"/>
              <a:gd name="connsiteY9" fmla="*/ 7201894 h 9910771"/>
              <a:gd name="connsiteX10" fmla="*/ 14111177 w 15876447"/>
              <a:gd name="connsiteY10" fmla="*/ 7244620 h 9910771"/>
              <a:gd name="connsiteX11" fmla="*/ 14095216 w 15876447"/>
              <a:gd name="connsiteY11" fmla="*/ 659543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095216 w 15876447"/>
              <a:gd name="connsiteY5" fmla="*/ 6595432 h 9910771"/>
              <a:gd name="connsiteX6" fmla="*/ 1851318 w 15876447"/>
              <a:gd name="connsiteY6" fmla="*/ 6581365 h 9910771"/>
              <a:gd name="connsiteX7" fmla="*/ 1871978 w 15876447"/>
              <a:gd name="connsiteY7" fmla="*/ 7510653 h 9910771"/>
              <a:gd name="connsiteX8" fmla="*/ 10242345 w 15876447"/>
              <a:gd name="connsiteY8" fmla="*/ 7508134 h 9910771"/>
              <a:gd name="connsiteX9" fmla="*/ 10212076 w 15876447"/>
              <a:gd name="connsiteY9" fmla="*/ 7201894 h 9910771"/>
              <a:gd name="connsiteX10" fmla="*/ 14111177 w 15876447"/>
              <a:gd name="connsiteY10" fmla="*/ 7244620 h 9910771"/>
              <a:gd name="connsiteX11" fmla="*/ 14095216 w 15876447"/>
              <a:gd name="connsiteY11" fmla="*/ 6595432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14095216" y="6595432"/>
                </a:moveTo>
                <a:lnTo>
                  <a:pt x="1851318" y="6581365"/>
                </a:lnTo>
                <a:cubicBezTo>
                  <a:pt x="1833812" y="6643714"/>
                  <a:pt x="1852751" y="7478443"/>
                  <a:pt x="1871978" y="7510653"/>
                </a:cubicBezTo>
                <a:cubicBezTo>
                  <a:pt x="1876743" y="7505395"/>
                  <a:pt x="10158549" y="7507299"/>
                  <a:pt x="10242345" y="7508134"/>
                </a:cubicBezTo>
                <a:lnTo>
                  <a:pt x="10212076" y="7201894"/>
                </a:lnTo>
                <a:cubicBezTo>
                  <a:pt x="10215439" y="7181409"/>
                  <a:pt x="14080114" y="7228944"/>
                  <a:pt x="14111177" y="7244620"/>
                </a:cubicBezTo>
                <a:cubicBezTo>
                  <a:pt x="14118838" y="7197836"/>
                  <a:pt x="14064484" y="6618060"/>
                  <a:pt x="14095216" y="6595432"/>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789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53798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05363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346"/>
            <a:ext cx="9144000" cy="4850674"/>
          </a:xfrm>
          <a:prstGeom prst="rect">
            <a:avLst/>
          </a:prstGeom>
        </p:spPr>
      </p:pic>
      <p:sp>
        <p:nvSpPr>
          <p:cNvPr id="3" name="Freeform 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978260 w 15876447"/>
              <a:gd name="connsiteY7" fmla="*/ 5520960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7841575 w 15876447"/>
              <a:gd name="connsiteY6" fmla="*/ 5432442 h 9910771"/>
              <a:gd name="connsiteX7" fmla="*/ 11978260 w 15876447"/>
              <a:gd name="connsiteY7" fmla="*/ 5520960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7841575 w 15876447"/>
              <a:gd name="connsiteY6" fmla="*/ 5432442 h 9910771"/>
              <a:gd name="connsiteX7" fmla="*/ 11978260 w 15876447"/>
              <a:gd name="connsiteY7" fmla="*/ 547108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894764 w 15876447"/>
              <a:gd name="connsiteY5" fmla="*/ 4806133 h 9910771"/>
              <a:gd name="connsiteX6" fmla="*/ 7841575 w 15876447"/>
              <a:gd name="connsiteY6" fmla="*/ 5432442 h 9910771"/>
              <a:gd name="connsiteX7" fmla="*/ 11978260 w 15876447"/>
              <a:gd name="connsiteY7" fmla="*/ 5471089 h 9910771"/>
              <a:gd name="connsiteX8" fmla="*/ 11667835 w 15876447"/>
              <a:gd name="connsiteY8" fmla="*/ 3665778 h 9910771"/>
              <a:gd name="connsiteX9" fmla="*/ 7894764 w 15876447"/>
              <a:gd name="connsiteY9" fmla="*/ 480613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894764 w 15876447"/>
              <a:gd name="connsiteY5" fmla="*/ 4806133 h 9910771"/>
              <a:gd name="connsiteX6" fmla="*/ 7841575 w 15876447"/>
              <a:gd name="connsiteY6" fmla="*/ 5432442 h 9910771"/>
              <a:gd name="connsiteX7" fmla="*/ 11978260 w 15876447"/>
              <a:gd name="connsiteY7" fmla="*/ 5471089 h 9910771"/>
              <a:gd name="connsiteX8" fmla="*/ 11985366 w 15876447"/>
              <a:gd name="connsiteY8" fmla="*/ 4862677 h 9910771"/>
              <a:gd name="connsiteX9" fmla="*/ 7894764 w 15876447"/>
              <a:gd name="connsiteY9" fmla="*/ 480613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894764 w 15876447"/>
              <a:gd name="connsiteY5" fmla="*/ 4806133 h 9910771"/>
              <a:gd name="connsiteX6" fmla="*/ 7841575 w 15876447"/>
              <a:gd name="connsiteY6" fmla="*/ 5432442 h 9910771"/>
              <a:gd name="connsiteX7" fmla="*/ 11978260 w 15876447"/>
              <a:gd name="connsiteY7" fmla="*/ 5471089 h 9910771"/>
              <a:gd name="connsiteX8" fmla="*/ 11985366 w 15876447"/>
              <a:gd name="connsiteY8" fmla="*/ 4945795 h 9910771"/>
              <a:gd name="connsiteX9" fmla="*/ 7894764 w 15876447"/>
              <a:gd name="connsiteY9" fmla="*/ 480613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878886 w 15876447"/>
              <a:gd name="connsiteY5" fmla="*/ 4939122 h 9910771"/>
              <a:gd name="connsiteX6" fmla="*/ 7841575 w 15876447"/>
              <a:gd name="connsiteY6" fmla="*/ 5432442 h 9910771"/>
              <a:gd name="connsiteX7" fmla="*/ 11978260 w 15876447"/>
              <a:gd name="connsiteY7" fmla="*/ 5471089 h 9910771"/>
              <a:gd name="connsiteX8" fmla="*/ 11985366 w 15876447"/>
              <a:gd name="connsiteY8" fmla="*/ 4945795 h 9910771"/>
              <a:gd name="connsiteX9" fmla="*/ 7878886 w 15876447"/>
              <a:gd name="connsiteY9" fmla="*/ 4939122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7878886" y="4939122"/>
                </a:moveTo>
                <a:cubicBezTo>
                  <a:pt x="7832271" y="5006467"/>
                  <a:pt x="7842048" y="5461722"/>
                  <a:pt x="7841575" y="5432442"/>
                </a:cubicBezTo>
                <a:cubicBezTo>
                  <a:pt x="7863684" y="5480043"/>
                  <a:pt x="12025364" y="5447645"/>
                  <a:pt x="11978260" y="5471089"/>
                </a:cubicBezTo>
                <a:cubicBezTo>
                  <a:pt x="11985921" y="5424305"/>
                  <a:pt x="11954634" y="4968423"/>
                  <a:pt x="11985366" y="4945795"/>
                </a:cubicBezTo>
                <a:cubicBezTo>
                  <a:pt x="11967537" y="4965216"/>
                  <a:pt x="7919786" y="4968015"/>
                  <a:pt x="7878886" y="4939122"/>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64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0650"/>
            <a:ext cx="9144000" cy="6918961"/>
          </a:xfrm>
          <a:prstGeom prst="rect">
            <a:avLst/>
          </a:prstGeom>
        </p:spPr>
      </p:pic>
    </p:spTree>
    <p:extLst>
      <p:ext uri="{BB962C8B-B14F-4D97-AF65-F5344CB8AC3E}">
        <p14:creationId xmlns:p14="http://schemas.microsoft.com/office/powerpoint/2010/main" val="3514505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0" y="2432340"/>
            <a:ext cx="9143999" cy="1678720"/>
          </a:xfrm>
        </p:spPr>
        <p:txBody>
          <a:bodyPr/>
          <a:lstStyle/>
          <a:p>
            <a:pPr marL="0" indent="0" algn="ctr">
              <a:buNone/>
            </a:pPr>
            <a:r>
              <a:rPr lang="en-US" sz="5000" dirty="0" smtClean="0"/>
              <a:t>The psychology</a:t>
            </a:r>
            <a:br>
              <a:rPr lang="en-US" sz="5000" dirty="0" smtClean="0"/>
            </a:br>
            <a:r>
              <a:rPr lang="en-US" sz="5000" dirty="0" smtClean="0"/>
              <a:t>of debunking</a:t>
            </a:r>
          </a:p>
        </p:txBody>
      </p:sp>
      <p:sp>
        <p:nvSpPr>
          <p:cNvPr id="10" name="Text Placeholder 10"/>
          <p:cNvSpPr>
            <a:spLocks noGrp="1"/>
          </p:cNvSpPr>
          <p:nvPr>
            <p:ph type="body" sz="quarter" idx="10"/>
          </p:nvPr>
        </p:nvSpPr>
        <p:spPr>
          <a:xfrm>
            <a:off x="0" y="741720"/>
            <a:ext cx="9143999" cy="1678720"/>
          </a:xfrm>
        </p:spPr>
        <p:txBody>
          <a:bodyPr/>
          <a:lstStyle/>
          <a:p>
            <a:pPr marL="0" indent="0" algn="ctr">
              <a:buNone/>
            </a:pPr>
            <a:r>
              <a:rPr lang="en-US" sz="9600" dirty="0" smtClean="0"/>
              <a:t>2</a:t>
            </a:r>
          </a:p>
        </p:txBody>
      </p:sp>
    </p:spTree>
    <p:extLst>
      <p:ext uri="{BB962C8B-B14F-4D97-AF65-F5344CB8AC3E}">
        <p14:creationId xmlns:p14="http://schemas.microsoft.com/office/powerpoint/2010/main" val="4311452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5421630" y="4907642"/>
            <a:ext cx="3597275" cy="212725"/>
          </a:xfrm>
          <a:prstGeom prst="rect">
            <a:avLst/>
          </a:prstGeom>
        </p:spPr>
        <p:txBody>
          <a:bodyPr/>
          <a:lst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900" dirty="0" smtClean="0">
                <a:solidFill>
                  <a:schemeClr val="tx1"/>
                </a:solidFill>
              </a:rPr>
              <a:t>Attribution 2</a:t>
            </a:r>
            <a:endParaRPr lang="en-US" sz="900" dirty="0">
              <a:solidFill>
                <a:schemeClr val="tx1"/>
              </a:solidFill>
            </a:endParaRPr>
          </a:p>
        </p:txBody>
      </p:sp>
      <p:pic>
        <p:nvPicPr>
          <p:cNvPr id="4" name="Picture 3" descr="SkS_2007_ful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304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5421630" y="4907642"/>
            <a:ext cx="3597275" cy="212725"/>
          </a:xfrm>
          <a:prstGeom prst="rect">
            <a:avLst/>
          </a:prstGeom>
        </p:spPr>
        <p:txBody>
          <a:bodyPr/>
          <a:lst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900" dirty="0" smtClean="0">
                <a:solidFill>
                  <a:schemeClr val="tx1"/>
                </a:solidFill>
              </a:rPr>
              <a:t>Attribution 2</a:t>
            </a:r>
            <a:endParaRPr lang="en-US" sz="900" dirty="0">
              <a:solidFill>
                <a:schemeClr val="tx1"/>
              </a:solidFill>
            </a:endParaRPr>
          </a:p>
        </p:txBody>
      </p:sp>
      <p:pic>
        <p:nvPicPr>
          <p:cNvPr id="4" name="Picture 3" descr="schwarz_vs_sks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92515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p:cNvSpPr>
            <a:spLocks noGrp="1"/>
          </p:cNvSpPr>
          <p:nvPr>
            <p:ph type="body" sz="quarter" idx="4294967295"/>
          </p:nvPr>
        </p:nvSpPr>
        <p:spPr>
          <a:xfrm>
            <a:off x="0" y="218507"/>
            <a:ext cx="9144000" cy="906470"/>
          </a:xfrm>
          <a:prstGeom prst="rect">
            <a:avLst/>
          </a:prstGeom>
        </p:spPr>
        <p:txBody>
          <a:bodyPr/>
          <a:lstStyle/>
          <a:p>
            <a:pPr marL="0" indent="0" algn="ctr">
              <a:buNone/>
            </a:pPr>
            <a:r>
              <a:rPr lang="en-US" sz="4400" dirty="0" smtClean="0"/>
              <a:t>Familiarity Backfire Effect</a:t>
            </a:r>
            <a:endParaRPr lang="en-US" sz="4400" dirty="0"/>
          </a:p>
        </p:txBody>
      </p:sp>
      <p:pic>
        <p:nvPicPr>
          <p:cNvPr id="7" name="Picture 6" descr="familiarity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77380"/>
            <a:ext cx="9144000" cy="5143500"/>
          </a:xfrm>
          <a:prstGeom prst="rect">
            <a:avLst/>
          </a:prstGeom>
        </p:spPr>
      </p:pic>
    </p:spTree>
    <p:extLst>
      <p:ext uri="{BB962C8B-B14F-4D97-AF65-F5344CB8AC3E}">
        <p14:creationId xmlns:p14="http://schemas.microsoft.com/office/powerpoint/2010/main" val="130736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miliarity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77380"/>
            <a:ext cx="9144000" cy="5143500"/>
          </a:xfrm>
          <a:prstGeom prst="rect">
            <a:avLst/>
          </a:prstGeom>
        </p:spPr>
      </p:pic>
      <p:sp>
        <p:nvSpPr>
          <p:cNvPr id="6" name="Text Placeholder 10"/>
          <p:cNvSpPr>
            <a:spLocks noGrp="1"/>
          </p:cNvSpPr>
          <p:nvPr>
            <p:ph type="body" sz="quarter" idx="4294967295"/>
          </p:nvPr>
        </p:nvSpPr>
        <p:spPr>
          <a:xfrm>
            <a:off x="0" y="218507"/>
            <a:ext cx="9144000" cy="906470"/>
          </a:xfrm>
          <a:prstGeom prst="rect">
            <a:avLst/>
          </a:prstGeom>
        </p:spPr>
        <p:txBody>
          <a:bodyPr/>
          <a:lstStyle/>
          <a:p>
            <a:pPr marL="0" indent="0" algn="ctr">
              <a:buNone/>
            </a:pPr>
            <a:r>
              <a:rPr lang="en-US" sz="4400" dirty="0" smtClean="0"/>
              <a:t>Familiarity Backfire Effect</a:t>
            </a:r>
            <a:endParaRPr lang="en-US" sz="4400" dirty="0"/>
          </a:p>
        </p:txBody>
      </p:sp>
    </p:spTree>
    <p:extLst>
      <p:ext uri="{BB962C8B-B14F-4D97-AF65-F5344CB8AC3E}">
        <p14:creationId xmlns:p14="http://schemas.microsoft.com/office/powerpoint/2010/main" val="190634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0" y="2432340"/>
            <a:ext cx="9143999" cy="1678720"/>
          </a:xfrm>
        </p:spPr>
        <p:txBody>
          <a:bodyPr/>
          <a:lstStyle/>
          <a:p>
            <a:pPr marL="0" indent="0" algn="ctr">
              <a:buNone/>
            </a:pPr>
            <a:r>
              <a:rPr lang="en-US" sz="5000" dirty="0" smtClean="0"/>
              <a:t>How misinformation</a:t>
            </a:r>
            <a:br>
              <a:rPr lang="en-US" sz="5000" dirty="0" smtClean="0"/>
            </a:br>
            <a:r>
              <a:rPr lang="en-US" sz="5000" dirty="0" smtClean="0"/>
              <a:t>does damage</a:t>
            </a:r>
          </a:p>
        </p:txBody>
      </p:sp>
      <p:sp>
        <p:nvSpPr>
          <p:cNvPr id="10" name="Text Placeholder 10"/>
          <p:cNvSpPr>
            <a:spLocks noGrp="1"/>
          </p:cNvSpPr>
          <p:nvPr>
            <p:ph type="body" sz="quarter" idx="10"/>
          </p:nvPr>
        </p:nvSpPr>
        <p:spPr>
          <a:xfrm>
            <a:off x="0" y="741720"/>
            <a:ext cx="9143999" cy="1678720"/>
          </a:xfrm>
        </p:spPr>
        <p:txBody>
          <a:bodyPr/>
          <a:lstStyle/>
          <a:p>
            <a:pPr marL="0" indent="0" algn="ctr">
              <a:buNone/>
            </a:pPr>
            <a:r>
              <a:rPr lang="en-US" sz="9600" dirty="0" smtClean="0"/>
              <a:t>1</a:t>
            </a:r>
          </a:p>
        </p:txBody>
      </p:sp>
    </p:spTree>
    <p:extLst>
      <p:ext uri="{BB962C8B-B14F-4D97-AF65-F5344CB8AC3E}">
        <p14:creationId xmlns:p14="http://schemas.microsoft.com/office/powerpoint/2010/main" val="2084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gs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9075" y="607412"/>
            <a:ext cx="9144000" cy="5143500"/>
          </a:xfrm>
          <a:prstGeom prst="rect">
            <a:avLst/>
          </a:prstGeom>
        </p:spPr>
      </p:pic>
    </p:spTree>
    <p:extLst>
      <p:ext uri="{BB962C8B-B14F-4D97-AF65-F5344CB8AC3E}">
        <p14:creationId xmlns:p14="http://schemas.microsoft.com/office/powerpoint/2010/main" val="1144449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gs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9076" y="607417"/>
            <a:ext cx="9144000" cy="5143500"/>
          </a:xfrm>
          <a:prstGeom prst="rect">
            <a:avLst/>
          </a:prstGeom>
        </p:spPr>
      </p:pic>
    </p:spTree>
    <p:extLst>
      <p:ext uri="{BB962C8B-B14F-4D97-AF65-F5344CB8AC3E}">
        <p14:creationId xmlns:p14="http://schemas.microsoft.com/office/powerpoint/2010/main" val="189086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gs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9077" y="616619"/>
            <a:ext cx="9144000" cy="5143500"/>
          </a:xfrm>
          <a:prstGeom prst="rect">
            <a:avLst/>
          </a:prstGeom>
        </p:spPr>
      </p:pic>
      <p:sp>
        <p:nvSpPr>
          <p:cNvPr id="3" name="Text Placeholder 10"/>
          <p:cNvSpPr>
            <a:spLocks noGrp="1"/>
          </p:cNvSpPr>
          <p:nvPr>
            <p:ph type="body" sz="quarter" idx="4294967295"/>
          </p:nvPr>
        </p:nvSpPr>
        <p:spPr>
          <a:xfrm>
            <a:off x="0" y="163384"/>
            <a:ext cx="9144000" cy="906470"/>
          </a:xfrm>
          <a:prstGeom prst="rect">
            <a:avLst/>
          </a:prstGeom>
        </p:spPr>
        <p:txBody>
          <a:bodyPr/>
          <a:lstStyle/>
          <a:p>
            <a:pPr marL="0" indent="0" algn="ctr">
              <a:buNone/>
            </a:pPr>
            <a:r>
              <a:rPr lang="en-US" sz="4400" dirty="0" smtClean="0"/>
              <a:t>Continued Influence Effect</a:t>
            </a:r>
            <a:endParaRPr lang="en-US" sz="4400" dirty="0"/>
          </a:p>
        </p:txBody>
      </p:sp>
    </p:spTree>
    <p:extLst>
      <p:ext uri="{BB962C8B-B14F-4D97-AF65-F5344CB8AC3E}">
        <p14:creationId xmlns:p14="http://schemas.microsoft.com/office/powerpoint/2010/main" val="135035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gs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9079" y="616618"/>
            <a:ext cx="9144000" cy="5143500"/>
          </a:xfrm>
          <a:prstGeom prst="rect">
            <a:avLst/>
          </a:prstGeom>
        </p:spPr>
      </p:pic>
      <p:sp>
        <p:nvSpPr>
          <p:cNvPr id="5" name="Text Placeholder 10"/>
          <p:cNvSpPr>
            <a:spLocks noGrp="1"/>
          </p:cNvSpPr>
          <p:nvPr>
            <p:ph type="body" sz="quarter" idx="4294967295"/>
          </p:nvPr>
        </p:nvSpPr>
        <p:spPr>
          <a:xfrm>
            <a:off x="0" y="163384"/>
            <a:ext cx="9144000" cy="906470"/>
          </a:xfrm>
          <a:prstGeom prst="rect">
            <a:avLst/>
          </a:prstGeom>
        </p:spPr>
        <p:txBody>
          <a:bodyPr/>
          <a:lstStyle/>
          <a:p>
            <a:pPr marL="0" indent="0" algn="ctr">
              <a:buNone/>
            </a:pPr>
            <a:r>
              <a:rPr lang="en-US" sz="4400" dirty="0" smtClean="0"/>
              <a:t>Continued Influence Effect</a:t>
            </a:r>
            <a:endParaRPr lang="en-US" sz="4400" dirty="0"/>
          </a:p>
        </p:txBody>
      </p:sp>
    </p:spTree>
    <p:extLst>
      <p:ext uri="{BB962C8B-B14F-4D97-AF65-F5344CB8AC3E}">
        <p14:creationId xmlns:p14="http://schemas.microsoft.com/office/powerpoint/2010/main" val="86587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en_rule_debunki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6487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140" y="574527"/>
            <a:ext cx="3598333" cy="630123"/>
          </a:xfrm>
        </p:spPr>
        <p:txBody>
          <a:bodyPr/>
          <a:lstStyle/>
          <a:p>
            <a:r>
              <a:rPr lang="en-US" dirty="0" err="1" smtClean="0"/>
              <a:t>s.u.c.c.e.s</a:t>
            </a:r>
            <a:r>
              <a:rPr lang="en-US" dirty="0" smtClean="0"/>
              <a:t>.</a:t>
            </a:r>
            <a:endParaRPr lang="en-US" dirty="0"/>
          </a:p>
        </p:txBody>
      </p:sp>
      <p:sp>
        <p:nvSpPr>
          <p:cNvPr id="3" name="Text Placeholder 2"/>
          <p:cNvSpPr>
            <a:spLocks noGrp="1"/>
          </p:cNvSpPr>
          <p:nvPr>
            <p:ph type="body" sz="quarter" idx="10"/>
          </p:nvPr>
        </p:nvSpPr>
        <p:spPr>
          <a:xfrm>
            <a:off x="5040442" y="1286829"/>
            <a:ext cx="3597275" cy="338772"/>
          </a:xfrm>
        </p:spPr>
        <p:txBody>
          <a:bodyPr/>
          <a:lstStyle/>
          <a:p>
            <a:r>
              <a:rPr lang="en-US" dirty="0" smtClean="0"/>
              <a:t>Simple</a:t>
            </a:r>
            <a:endParaRPr lang="en-US" dirty="0"/>
          </a:p>
        </p:txBody>
      </p:sp>
      <p:sp>
        <p:nvSpPr>
          <p:cNvPr id="5" name="Text Placeholder 2"/>
          <p:cNvSpPr txBox="1">
            <a:spLocks/>
          </p:cNvSpPr>
          <p:nvPr/>
        </p:nvSpPr>
        <p:spPr>
          <a:xfrm>
            <a:off x="5040442" y="1733870"/>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Unexpected</a:t>
            </a:r>
            <a:endParaRPr lang="en-US" dirty="0"/>
          </a:p>
        </p:txBody>
      </p:sp>
      <p:sp>
        <p:nvSpPr>
          <p:cNvPr id="6" name="Text Placeholder 2"/>
          <p:cNvSpPr txBox="1">
            <a:spLocks/>
          </p:cNvSpPr>
          <p:nvPr/>
        </p:nvSpPr>
        <p:spPr>
          <a:xfrm>
            <a:off x="5040442" y="2211390"/>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Credible</a:t>
            </a:r>
            <a:endParaRPr lang="en-US" dirty="0"/>
          </a:p>
        </p:txBody>
      </p:sp>
      <p:sp>
        <p:nvSpPr>
          <p:cNvPr id="7" name="Text Placeholder 2"/>
          <p:cNvSpPr txBox="1">
            <a:spLocks/>
          </p:cNvSpPr>
          <p:nvPr/>
        </p:nvSpPr>
        <p:spPr>
          <a:xfrm>
            <a:off x="5040442" y="2729550"/>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Concrete</a:t>
            </a:r>
            <a:endParaRPr lang="en-US" dirty="0"/>
          </a:p>
        </p:txBody>
      </p:sp>
      <p:sp>
        <p:nvSpPr>
          <p:cNvPr id="8" name="Text Placeholder 2"/>
          <p:cNvSpPr txBox="1">
            <a:spLocks/>
          </p:cNvSpPr>
          <p:nvPr/>
        </p:nvSpPr>
        <p:spPr>
          <a:xfrm>
            <a:off x="5040442" y="3227390"/>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Emotional</a:t>
            </a:r>
            <a:endParaRPr lang="en-US" dirty="0"/>
          </a:p>
        </p:txBody>
      </p:sp>
      <p:sp>
        <p:nvSpPr>
          <p:cNvPr id="9" name="Text Placeholder 2"/>
          <p:cNvSpPr txBox="1">
            <a:spLocks/>
          </p:cNvSpPr>
          <p:nvPr/>
        </p:nvSpPr>
        <p:spPr>
          <a:xfrm>
            <a:off x="5040442" y="3708088"/>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Story</a:t>
            </a:r>
            <a:endParaRPr lang="en-US" dirty="0"/>
          </a:p>
        </p:txBody>
      </p:sp>
      <p:pic>
        <p:nvPicPr>
          <p:cNvPr id="10" name="Picture 9" descr="made-to-stic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624" y="267120"/>
            <a:ext cx="3456483" cy="4608644"/>
          </a:xfrm>
          <a:prstGeom prst="rect">
            <a:avLst/>
          </a:prstGeom>
        </p:spPr>
      </p:pic>
    </p:spTree>
    <p:extLst>
      <p:ext uri="{BB962C8B-B14F-4D97-AF65-F5344CB8AC3E}">
        <p14:creationId xmlns:p14="http://schemas.microsoft.com/office/powerpoint/2010/main" val="472851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cooling_tre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323" y="465043"/>
            <a:ext cx="6432176" cy="4824132"/>
          </a:xfrm>
          <a:prstGeom prst="rect">
            <a:avLst/>
          </a:prstGeom>
        </p:spPr>
      </p:pic>
      <p:sp>
        <p:nvSpPr>
          <p:cNvPr id="4" name="TextBox 3"/>
          <p:cNvSpPr txBox="1"/>
          <p:nvPr/>
        </p:nvSpPr>
        <p:spPr>
          <a:xfrm>
            <a:off x="1226113" y="39349"/>
            <a:ext cx="6774887" cy="549381"/>
          </a:xfrm>
          <a:prstGeom prst="rect">
            <a:avLst/>
          </a:prstGeom>
          <a:noFill/>
        </p:spPr>
        <p:txBody>
          <a:bodyPr wrap="square" rtlCol="0">
            <a:spAutoFit/>
          </a:bodyPr>
          <a:lstStyle/>
          <a:p>
            <a:pPr algn="ctr">
              <a:lnSpc>
                <a:spcPct val="110000"/>
              </a:lnSpc>
              <a:spcAft>
                <a:spcPts val="600"/>
              </a:spcAft>
            </a:pPr>
            <a:r>
              <a:rPr lang="en-US" sz="2700" dirty="0">
                <a:solidFill>
                  <a:srgbClr val="000000"/>
                </a:solidFill>
                <a:latin typeface="Arial"/>
                <a:cs typeface="Arial"/>
              </a:rPr>
              <a:t>Is global warming happening?</a:t>
            </a:r>
          </a:p>
        </p:txBody>
      </p:sp>
    </p:spTree>
    <p:extLst>
      <p:ext uri="{BB962C8B-B14F-4D97-AF65-F5344CB8AC3E}">
        <p14:creationId xmlns:p14="http://schemas.microsoft.com/office/powerpoint/2010/main" val="365568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1" descr="4hiro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9524" y="-61785"/>
            <a:ext cx="6947929" cy="5210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84004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1" descr="Australian_Hiroshima.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93420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1" descr="Hiro_Medi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6834"/>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6406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7593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3249" name="Picture 1" descr="kitten_sneezes_768p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71" y="0"/>
            <a:ext cx="8009388" cy="723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2211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882187"/>
          </a:xfrm>
          <a:prstGeom prst="rect">
            <a:avLst/>
          </a:prstGeom>
        </p:spPr>
      </p:pic>
    </p:spTree>
    <p:extLst>
      <p:ext uri="{BB962C8B-B14F-4D97-AF65-F5344CB8AC3E}">
        <p14:creationId xmlns:p14="http://schemas.microsoft.com/office/powerpoint/2010/main" val="14625098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38687"/>
            <a:ext cx="9144000" cy="9882187"/>
          </a:xfrm>
          <a:prstGeom prst="rect">
            <a:avLst/>
          </a:prstGeom>
        </p:spPr>
      </p:pic>
      <p:sp>
        <p:nvSpPr>
          <p:cNvPr id="4" name="Freeform 3"/>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63257 w 15876447"/>
              <a:gd name="connsiteY5" fmla="*/ 5439129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63257 w 15876447"/>
              <a:gd name="connsiteY9" fmla="*/ 543912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49961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51917 w 15876447"/>
              <a:gd name="connsiteY7" fmla="*/ 6656560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481459 w 15876447"/>
              <a:gd name="connsiteY7" fmla="*/ 6687860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2219721 w 15876447"/>
              <a:gd name="connsiteY9" fmla="*/ 6639548 h 9910771"/>
              <a:gd name="connsiteX10" fmla="*/ 14420430 w 15876447"/>
              <a:gd name="connsiteY10" fmla="*/ 4515951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2219721 w 15876447"/>
              <a:gd name="connsiteY9" fmla="*/ 6639548 h 9910771"/>
              <a:gd name="connsiteX10" fmla="*/ 14420430 w 15876447"/>
              <a:gd name="connsiteY10" fmla="*/ 4515951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4107967 w 15876447"/>
              <a:gd name="connsiteY9" fmla="*/ 4558400 h 9910771"/>
              <a:gd name="connsiteX10" fmla="*/ 14420430 w 15876447"/>
              <a:gd name="connsiteY10" fmla="*/ 4515951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4178953 w 15876447"/>
              <a:gd name="connsiteY8" fmla="*/ 4878007 h 9910771"/>
              <a:gd name="connsiteX9" fmla="*/ 14107967 w 15876447"/>
              <a:gd name="connsiteY9" fmla="*/ 4558400 h 9910771"/>
              <a:gd name="connsiteX10" fmla="*/ 14420430 w 15876447"/>
              <a:gd name="connsiteY10" fmla="*/ 4515951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4178953 w 15876447"/>
              <a:gd name="connsiteY8" fmla="*/ 4878007 h 9910771"/>
              <a:gd name="connsiteX9" fmla="*/ 14107967 w 15876447"/>
              <a:gd name="connsiteY9" fmla="*/ 4558400 h 9910771"/>
              <a:gd name="connsiteX10" fmla="*/ 14406232 w 15876447"/>
              <a:gd name="connsiteY10" fmla="*/ 4575412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4178953 w 15876447"/>
              <a:gd name="connsiteY8" fmla="*/ 4878007 h 9910771"/>
              <a:gd name="connsiteX9" fmla="*/ 14107967 w 15876447"/>
              <a:gd name="connsiteY9" fmla="*/ 4558400 h 9910771"/>
              <a:gd name="connsiteX10" fmla="*/ 14406232 w 15876447"/>
              <a:gd name="connsiteY10" fmla="*/ 4575412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178953 w 15876447"/>
              <a:gd name="connsiteY8" fmla="*/ 4878007 h 9910771"/>
              <a:gd name="connsiteX9" fmla="*/ 14107967 w 15876447"/>
              <a:gd name="connsiteY9" fmla="*/ 4558400 h 9910771"/>
              <a:gd name="connsiteX10" fmla="*/ 14406232 w 15876447"/>
              <a:gd name="connsiteY10" fmla="*/ 4575412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107967 w 15876447"/>
              <a:gd name="connsiteY9" fmla="*/ 4558400 h 9910771"/>
              <a:gd name="connsiteX10" fmla="*/ 14406232 w 15876447"/>
              <a:gd name="connsiteY10" fmla="*/ 4575412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406232 w 15876447"/>
              <a:gd name="connsiteY10" fmla="*/ 4575412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694321 w 15876447"/>
              <a:gd name="connsiteY6" fmla="*/ 5552520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262217 w 15876447"/>
              <a:gd name="connsiteY12" fmla="*/ 4322412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232212 h 9910771"/>
              <a:gd name="connsiteX12" fmla="*/ 8645545 w 15876447"/>
              <a:gd name="connsiteY12" fmla="*/ 5199469 h 9910771"/>
              <a:gd name="connsiteX13" fmla="*/ 8671954 w 15876447"/>
              <a:gd name="connsiteY13" fmla="*/ 5559914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8671954" y="5559914"/>
                </a:moveTo>
                <a:lnTo>
                  <a:pt x="7694321" y="5552520"/>
                </a:lnTo>
                <a:lnTo>
                  <a:pt x="7699104" y="5766774"/>
                </a:lnTo>
                <a:cubicBezTo>
                  <a:pt x="7703869" y="5761516"/>
                  <a:pt x="13967381" y="5769094"/>
                  <a:pt x="14051177" y="5769929"/>
                </a:cubicBezTo>
                <a:lnTo>
                  <a:pt x="14051177" y="5435455"/>
                </a:lnTo>
                <a:cubicBezTo>
                  <a:pt x="14054540" y="5414970"/>
                  <a:pt x="14559734" y="5407061"/>
                  <a:pt x="14590797" y="5422737"/>
                </a:cubicBezTo>
                <a:cubicBezTo>
                  <a:pt x="14598458" y="5375953"/>
                  <a:pt x="14593697" y="5254840"/>
                  <a:pt x="14624429" y="5232212"/>
                </a:cubicBezTo>
                <a:cubicBezTo>
                  <a:pt x="14581817" y="5225351"/>
                  <a:pt x="8689067" y="5177681"/>
                  <a:pt x="8645545" y="5199469"/>
                </a:cubicBezTo>
                <a:cubicBezTo>
                  <a:pt x="8694308" y="5172947"/>
                  <a:pt x="8608504" y="5551295"/>
                  <a:pt x="8671954" y="5559914"/>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5830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38687"/>
            <a:ext cx="9144000" cy="9882187"/>
          </a:xfrm>
          <a:prstGeom prst="rect">
            <a:avLst/>
          </a:prstGeom>
        </p:spPr>
      </p:pic>
      <p:sp>
        <p:nvSpPr>
          <p:cNvPr id="4" name="Freeform 3"/>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63257 w 15876447"/>
              <a:gd name="connsiteY5" fmla="*/ 5439129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63257 w 15876447"/>
              <a:gd name="connsiteY9" fmla="*/ 543912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49961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51917 w 15876447"/>
              <a:gd name="connsiteY7" fmla="*/ 6656560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481459 w 15876447"/>
              <a:gd name="connsiteY7" fmla="*/ 6687860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2219721 w 15876447"/>
              <a:gd name="connsiteY9" fmla="*/ 6639548 h 9910771"/>
              <a:gd name="connsiteX10" fmla="*/ 14420430 w 15876447"/>
              <a:gd name="connsiteY10" fmla="*/ 4515951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2219721 w 15876447"/>
              <a:gd name="connsiteY9" fmla="*/ 6639548 h 9910771"/>
              <a:gd name="connsiteX10" fmla="*/ 14420430 w 15876447"/>
              <a:gd name="connsiteY10" fmla="*/ 4515951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2219721 w 15876447"/>
              <a:gd name="connsiteY8" fmla="*/ 7315924 h 9910771"/>
              <a:gd name="connsiteX9" fmla="*/ 14107967 w 15876447"/>
              <a:gd name="connsiteY9" fmla="*/ 4558400 h 9910771"/>
              <a:gd name="connsiteX10" fmla="*/ 14420430 w 15876447"/>
              <a:gd name="connsiteY10" fmla="*/ 4515951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4178953 w 15876447"/>
              <a:gd name="connsiteY8" fmla="*/ 4878007 h 9910771"/>
              <a:gd name="connsiteX9" fmla="*/ 14107967 w 15876447"/>
              <a:gd name="connsiteY9" fmla="*/ 4558400 h 9910771"/>
              <a:gd name="connsiteX10" fmla="*/ 14420430 w 15876447"/>
              <a:gd name="connsiteY10" fmla="*/ 4515951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4178953 w 15876447"/>
              <a:gd name="connsiteY8" fmla="*/ 4878007 h 9910771"/>
              <a:gd name="connsiteX9" fmla="*/ 14107967 w 15876447"/>
              <a:gd name="connsiteY9" fmla="*/ 4558400 h 9910771"/>
              <a:gd name="connsiteX10" fmla="*/ 14406232 w 15876447"/>
              <a:gd name="connsiteY10" fmla="*/ 4575412 h 9910771"/>
              <a:gd name="connsiteX11" fmla="*/ 14397271 w 15876447"/>
              <a:gd name="connsiteY11" fmla="*/ 4265966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727499 w 15876447"/>
              <a:gd name="connsiteY7" fmla="*/ 4800526 h 9910771"/>
              <a:gd name="connsiteX8" fmla="*/ 14178953 w 15876447"/>
              <a:gd name="connsiteY8" fmla="*/ 4878007 h 9910771"/>
              <a:gd name="connsiteX9" fmla="*/ 14107967 w 15876447"/>
              <a:gd name="connsiteY9" fmla="*/ 4558400 h 9910771"/>
              <a:gd name="connsiteX10" fmla="*/ 14406232 w 15876447"/>
              <a:gd name="connsiteY10" fmla="*/ 4575412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178953 w 15876447"/>
              <a:gd name="connsiteY8" fmla="*/ 4878007 h 9910771"/>
              <a:gd name="connsiteX9" fmla="*/ 14107967 w 15876447"/>
              <a:gd name="connsiteY9" fmla="*/ 4558400 h 9910771"/>
              <a:gd name="connsiteX10" fmla="*/ 14406232 w 15876447"/>
              <a:gd name="connsiteY10" fmla="*/ 4575412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107967 w 15876447"/>
              <a:gd name="connsiteY9" fmla="*/ 4558400 h 9910771"/>
              <a:gd name="connsiteX10" fmla="*/ 14406232 w 15876447"/>
              <a:gd name="connsiteY10" fmla="*/ 4575412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406232 w 15876447"/>
              <a:gd name="connsiteY10" fmla="*/ 4575412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383075 w 15876447"/>
              <a:gd name="connsiteY11" fmla="*/ 4310560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722716 w 15876447"/>
              <a:gd name="connsiteY6" fmla="*/ 4586273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288626 w 15876447"/>
              <a:gd name="connsiteY5" fmla="*/ 4608531 h 9910771"/>
              <a:gd name="connsiteX6" fmla="*/ 7694321 w 15876447"/>
              <a:gd name="connsiteY6" fmla="*/ 5552520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262217 w 15876447"/>
              <a:gd name="connsiteY12" fmla="*/ 4322412 h 9910771"/>
              <a:gd name="connsiteX13" fmla="*/ 8288626 w 15876447"/>
              <a:gd name="connsiteY13" fmla="*/ 460853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262217 w 15876447"/>
              <a:gd name="connsiteY12" fmla="*/ 4322412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172751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576677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232212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7327634 h 9910771"/>
              <a:gd name="connsiteX8" fmla="*/ 14051177 w 15876447"/>
              <a:gd name="connsiteY8" fmla="*/ 5769929 h 9910771"/>
              <a:gd name="connsiteX9" fmla="*/ 14051177 w 15876447"/>
              <a:gd name="connsiteY9" fmla="*/ 5435455 h 9910771"/>
              <a:gd name="connsiteX10" fmla="*/ 14590797 w 15876447"/>
              <a:gd name="connsiteY10" fmla="*/ 5422737 h 9910771"/>
              <a:gd name="connsiteX11" fmla="*/ 14624429 w 15876447"/>
              <a:gd name="connsiteY11" fmla="*/ 5232212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7327634 h 9910771"/>
              <a:gd name="connsiteX8" fmla="*/ 14107967 w 15876447"/>
              <a:gd name="connsiteY8" fmla="*/ 7301060 h 9910771"/>
              <a:gd name="connsiteX9" fmla="*/ 14051177 w 15876447"/>
              <a:gd name="connsiteY9" fmla="*/ 5435455 h 9910771"/>
              <a:gd name="connsiteX10" fmla="*/ 14590797 w 15876447"/>
              <a:gd name="connsiteY10" fmla="*/ 5422737 h 9910771"/>
              <a:gd name="connsiteX11" fmla="*/ 14624429 w 15876447"/>
              <a:gd name="connsiteY11" fmla="*/ 5232212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7327634 h 9910771"/>
              <a:gd name="connsiteX8" fmla="*/ 14107967 w 15876447"/>
              <a:gd name="connsiteY8" fmla="*/ 7301060 h 9910771"/>
              <a:gd name="connsiteX9" fmla="*/ 14051177 w 15876447"/>
              <a:gd name="connsiteY9" fmla="*/ 5435455 h 9910771"/>
              <a:gd name="connsiteX10" fmla="*/ 14590797 w 15876447"/>
              <a:gd name="connsiteY10" fmla="*/ 5422737 h 9910771"/>
              <a:gd name="connsiteX11" fmla="*/ 14624429 w 15876447"/>
              <a:gd name="connsiteY11" fmla="*/ 5232212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7327634 h 9910771"/>
              <a:gd name="connsiteX8" fmla="*/ 14107967 w 15876447"/>
              <a:gd name="connsiteY8" fmla="*/ 7301060 h 9910771"/>
              <a:gd name="connsiteX9" fmla="*/ 14093769 w 15876447"/>
              <a:gd name="connsiteY9" fmla="*/ 6996315 h 9910771"/>
              <a:gd name="connsiteX10" fmla="*/ 14590797 w 15876447"/>
              <a:gd name="connsiteY10" fmla="*/ 5422737 h 9910771"/>
              <a:gd name="connsiteX11" fmla="*/ 14624429 w 15876447"/>
              <a:gd name="connsiteY11" fmla="*/ 5232212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7327634 h 9910771"/>
              <a:gd name="connsiteX8" fmla="*/ 14107967 w 15876447"/>
              <a:gd name="connsiteY8" fmla="*/ 7301060 h 9910771"/>
              <a:gd name="connsiteX9" fmla="*/ 14093769 w 15876447"/>
              <a:gd name="connsiteY9" fmla="*/ 6996315 h 9910771"/>
              <a:gd name="connsiteX10" fmla="*/ 14590797 w 15876447"/>
              <a:gd name="connsiteY10" fmla="*/ 5422737 h 9910771"/>
              <a:gd name="connsiteX11" fmla="*/ 14624429 w 15876447"/>
              <a:gd name="connsiteY11" fmla="*/ 5232212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7327634 h 9910771"/>
              <a:gd name="connsiteX8" fmla="*/ 14107967 w 15876447"/>
              <a:gd name="connsiteY8" fmla="*/ 7301060 h 9910771"/>
              <a:gd name="connsiteX9" fmla="*/ 14093769 w 15876447"/>
              <a:gd name="connsiteY9" fmla="*/ 6996315 h 9910771"/>
              <a:gd name="connsiteX10" fmla="*/ 14974126 w 15876447"/>
              <a:gd name="connsiteY10" fmla="*/ 6983598 h 9910771"/>
              <a:gd name="connsiteX11" fmla="*/ 14624429 w 15876447"/>
              <a:gd name="connsiteY11" fmla="*/ 5232212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7327634 h 9910771"/>
              <a:gd name="connsiteX8" fmla="*/ 14107967 w 15876447"/>
              <a:gd name="connsiteY8" fmla="*/ 7301060 h 9910771"/>
              <a:gd name="connsiteX9" fmla="*/ 14093769 w 15876447"/>
              <a:gd name="connsiteY9" fmla="*/ 6996315 h 9910771"/>
              <a:gd name="connsiteX10" fmla="*/ 14974126 w 15876447"/>
              <a:gd name="connsiteY10" fmla="*/ 6983598 h 9910771"/>
              <a:gd name="connsiteX11" fmla="*/ 14624429 w 15876447"/>
              <a:gd name="connsiteY11" fmla="*/ 5232212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5552520 h 9910771"/>
              <a:gd name="connsiteX7" fmla="*/ 7699104 w 15876447"/>
              <a:gd name="connsiteY7" fmla="*/ 7327634 h 9910771"/>
              <a:gd name="connsiteX8" fmla="*/ 14107967 w 15876447"/>
              <a:gd name="connsiteY8" fmla="*/ 7301060 h 9910771"/>
              <a:gd name="connsiteX9" fmla="*/ 14093769 w 15876447"/>
              <a:gd name="connsiteY9" fmla="*/ 6996315 h 9910771"/>
              <a:gd name="connsiteX10" fmla="*/ 14974126 w 15876447"/>
              <a:gd name="connsiteY10" fmla="*/ 6983598 h 9910771"/>
              <a:gd name="connsiteX11" fmla="*/ 15036152 w 15876447"/>
              <a:gd name="connsiteY11" fmla="*/ 6748476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671954 w 15876447"/>
              <a:gd name="connsiteY5" fmla="*/ 5559914 h 9910771"/>
              <a:gd name="connsiteX6" fmla="*/ 7694321 w 15876447"/>
              <a:gd name="connsiteY6" fmla="*/ 7053920 h 9910771"/>
              <a:gd name="connsiteX7" fmla="*/ 7699104 w 15876447"/>
              <a:gd name="connsiteY7" fmla="*/ 7327634 h 9910771"/>
              <a:gd name="connsiteX8" fmla="*/ 14107967 w 15876447"/>
              <a:gd name="connsiteY8" fmla="*/ 7301060 h 9910771"/>
              <a:gd name="connsiteX9" fmla="*/ 14093769 w 15876447"/>
              <a:gd name="connsiteY9" fmla="*/ 6996315 h 9910771"/>
              <a:gd name="connsiteX10" fmla="*/ 14974126 w 15876447"/>
              <a:gd name="connsiteY10" fmla="*/ 6983598 h 9910771"/>
              <a:gd name="connsiteX11" fmla="*/ 15036152 w 15876447"/>
              <a:gd name="connsiteY11" fmla="*/ 6748476 h 9910771"/>
              <a:gd name="connsiteX12" fmla="*/ 8645545 w 15876447"/>
              <a:gd name="connsiteY12" fmla="*/ 5199469 h 9910771"/>
              <a:gd name="connsiteX13" fmla="*/ 8671954 w 15876447"/>
              <a:gd name="connsiteY13" fmla="*/ 555991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941703 w 15876447"/>
              <a:gd name="connsiteY5" fmla="*/ 7016717 h 9910771"/>
              <a:gd name="connsiteX6" fmla="*/ 7694321 w 15876447"/>
              <a:gd name="connsiteY6" fmla="*/ 7053920 h 9910771"/>
              <a:gd name="connsiteX7" fmla="*/ 7699104 w 15876447"/>
              <a:gd name="connsiteY7" fmla="*/ 7327634 h 9910771"/>
              <a:gd name="connsiteX8" fmla="*/ 14107967 w 15876447"/>
              <a:gd name="connsiteY8" fmla="*/ 7301060 h 9910771"/>
              <a:gd name="connsiteX9" fmla="*/ 14093769 w 15876447"/>
              <a:gd name="connsiteY9" fmla="*/ 6996315 h 9910771"/>
              <a:gd name="connsiteX10" fmla="*/ 14974126 w 15876447"/>
              <a:gd name="connsiteY10" fmla="*/ 6983598 h 9910771"/>
              <a:gd name="connsiteX11" fmla="*/ 15036152 w 15876447"/>
              <a:gd name="connsiteY11" fmla="*/ 6748476 h 9910771"/>
              <a:gd name="connsiteX12" fmla="*/ 8645545 w 15876447"/>
              <a:gd name="connsiteY12" fmla="*/ 5199469 h 9910771"/>
              <a:gd name="connsiteX13" fmla="*/ 8941703 w 15876447"/>
              <a:gd name="connsiteY13" fmla="*/ 701671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941703 w 15876447"/>
              <a:gd name="connsiteY5" fmla="*/ 7016717 h 9910771"/>
              <a:gd name="connsiteX6" fmla="*/ 7694321 w 15876447"/>
              <a:gd name="connsiteY6" fmla="*/ 7053920 h 9910771"/>
              <a:gd name="connsiteX7" fmla="*/ 7699104 w 15876447"/>
              <a:gd name="connsiteY7" fmla="*/ 7327634 h 9910771"/>
              <a:gd name="connsiteX8" fmla="*/ 14107967 w 15876447"/>
              <a:gd name="connsiteY8" fmla="*/ 7301060 h 9910771"/>
              <a:gd name="connsiteX9" fmla="*/ 14093769 w 15876447"/>
              <a:gd name="connsiteY9" fmla="*/ 6996315 h 9910771"/>
              <a:gd name="connsiteX10" fmla="*/ 14974126 w 15876447"/>
              <a:gd name="connsiteY10" fmla="*/ 6983598 h 9910771"/>
              <a:gd name="connsiteX11" fmla="*/ 15036152 w 15876447"/>
              <a:gd name="connsiteY11" fmla="*/ 6748476 h 9910771"/>
              <a:gd name="connsiteX12" fmla="*/ 8901096 w 15876447"/>
              <a:gd name="connsiteY12" fmla="*/ 6730600 h 9910771"/>
              <a:gd name="connsiteX13" fmla="*/ 8941703 w 15876447"/>
              <a:gd name="connsiteY13" fmla="*/ 7016717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8941703" y="7016717"/>
                </a:moveTo>
                <a:lnTo>
                  <a:pt x="7694321" y="7053920"/>
                </a:lnTo>
                <a:cubicBezTo>
                  <a:pt x="7695915" y="7645625"/>
                  <a:pt x="7697510" y="6735929"/>
                  <a:pt x="7699104" y="7327634"/>
                </a:cubicBezTo>
                <a:cubicBezTo>
                  <a:pt x="7703869" y="7322376"/>
                  <a:pt x="14024171" y="7300225"/>
                  <a:pt x="14107967" y="7301060"/>
                </a:cubicBezTo>
                <a:lnTo>
                  <a:pt x="14093769" y="6996315"/>
                </a:lnTo>
                <a:lnTo>
                  <a:pt x="14974126" y="6983598"/>
                </a:lnTo>
                <a:cubicBezTo>
                  <a:pt x="14981787" y="6936814"/>
                  <a:pt x="15005420" y="6771104"/>
                  <a:pt x="15036152" y="6748476"/>
                </a:cubicBezTo>
                <a:cubicBezTo>
                  <a:pt x="14993540" y="6741615"/>
                  <a:pt x="8944618" y="6708812"/>
                  <a:pt x="8901096" y="6730600"/>
                </a:cubicBezTo>
                <a:cubicBezTo>
                  <a:pt x="8949859" y="6704078"/>
                  <a:pt x="8878253" y="7008098"/>
                  <a:pt x="8941703" y="7016717"/>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38378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92506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s_flu_sho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5215" y="1238867"/>
            <a:ext cx="1573567" cy="1573567"/>
          </a:xfrm>
          <a:prstGeom prst="rect">
            <a:avLst/>
          </a:prstGeom>
        </p:spPr>
      </p:pic>
      <p:sp>
        <p:nvSpPr>
          <p:cNvPr id="7" name="Title 1"/>
          <p:cNvSpPr txBox="1">
            <a:spLocks/>
          </p:cNvSpPr>
          <p:nvPr/>
        </p:nvSpPr>
        <p:spPr>
          <a:xfrm>
            <a:off x="0" y="2979583"/>
            <a:ext cx="9143999" cy="84002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i="0" kern="1200" cap="all" spc="0">
                <a:solidFill>
                  <a:srgbClr val="FFFFFF"/>
                </a:solidFill>
                <a:latin typeface="Century Gothic"/>
                <a:ea typeface="+mj-ea"/>
                <a:cs typeface="Century Gothic"/>
              </a:defRPr>
            </a:lvl1pPr>
          </a:lstStyle>
          <a:p>
            <a:pPr algn="ctr"/>
            <a:r>
              <a:rPr lang="en-US" sz="4400" dirty="0" smtClean="0"/>
              <a:t>Inoculation theory </a:t>
            </a:r>
            <a:endParaRPr lang="en-US" sz="4400" dirty="0"/>
          </a:p>
        </p:txBody>
      </p:sp>
    </p:spTree>
    <p:extLst>
      <p:ext uri="{BB962C8B-B14F-4D97-AF65-F5344CB8AC3E}">
        <p14:creationId xmlns:p14="http://schemas.microsoft.com/office/powerpoint/2010/main" val="1810830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0447" y="960895"/>
            <a:ext cx="8214102" cy="3785652"/>
          </a:xfrm>
          <a:prstGeom prst="rect">
            <a:avLst/>
          </a:prstGeom>
        </p:spPr>
        <p:txBody>
          <a:bodyPr wrap="square">
            <a:spAutoFit/>
          </a:bodyPr>
          <a:lstStyle/>
          <a:p>
            <a:r>
              <a:rPr lang="mr-IN" sz="2400" dirty="0" smtClean="0">
                <a:latin typeface="Helvetica" charset="0"/>
              </a:rPr>
              <a:t>…</a:t>
            </a:r>
            <a:r>
              <a:rPr lang="en-US" sz="2400" dirty="0" smtClean="0">
                <a:latin typeface="Helvetica" charset="0"/>
              </a:rPr>
              <a:t> several </a:t>
            </a:r>
            <a:r>
              <a:rPr lang="en-US" sz="2400" dirty="0">
                <a:latin typeface="Helvetica" charset="0"/>
              </a:rPr>
              <a:t>independent investigations </a:t>
            </a:r>
            <a:r>
              <a:rPr lang="en-US" sz="2400" dirty="0" smtClean="0">
                <a:latin typeface="Helvetica" charset="0"/>
              </a:rPr>
              <a:t>have concluded </a:t>
            </a:r>
            <a:r>
              <a:rPr lang="en-US" sz="2400" dirty="0">
                <a:latin typeface="Helvetica" charset="0"/>
              </a:rPr>
              <a:t>that the “Petition Project” is extremely misleading. For instance, many of </a:t>
            </a:r>
            <a:r>
              <a:rPr lang="en-US" sz="2400" dirty="0" smtClean="0">
                <a:latin typeface="Helvetica" charset="0"/>
              </a:rPr>
              <a:t>the signatures </a:t>
            </a:r>
            <a:r>
              <a:rPr lang="en-US" sz="2400" dirty="0">
                <a:latin typeface="Helvetica" charset="0"/>
              </a:rPr>
              <a:t>on the petition are fake (for example, past signatories have included the </a:t>
            </a:r>
            <a:r>
              <a:rPr lang="en-US" sz="2400" dirty="0" smtClean="0">
                <a:latin typeface="Helvetica" charset="0"/>
              </a:rPr>
              <a:t>long deceased Charles </a:t>
            </a:r>
            <a:r>
              <a:rPr lang="en-US" sz="2400" dirty="0">
                <a:latin typeface="Helvetica" charset="0"/>
              </a:rPr>
              <a:t>Darwin, members of the Spice Girls, and fictional characters from </a:t>
            </a:r>
            <a:r>
              <a:rPr lang="en-US" sz="2400" dirty="0" smtClean="0">
                <a:latin typeface="Helvetica" charset="0"/>
              </a:rPr>
              <a:t>Star Wars</a:t>
            </a:r>
            <a:r>
              <a:rPr lang="en-US" sz="2400" dirty="0">
                <a:latin typeface="Helvetica" charset="0"/>
              </a:rPr>
              <a:t>). Also, although 31,000 may seem like a large number, it actually represents </a:t>
            </a:r>
            <a:r>
              <a:rPr lang="en-US" sz="2400" dirty="0" smtClean="0">
                <a:latin typeface="Helvetica" charset="0"/>
              </a:rPr>
              <a:t>less than </a:t>
            </a:r>
            <a:r>
              <a:rPr lang="en-US" sz="2400" dirty="0">
                <a:latin typeface="Helvetica" charset="0"/>
              </a:rPr>
              <a:t>0.3% of all US science graduates (a tiny fraction). Further, nearly all of </a:t>
            </a:r>
            <a:r>
              <a:rPr lang="en-US" sz="2400" dirty="0" smtClean="0">
                <a:latin typeface="Helvetica" charset="0"/>
              </a:rPr>
              <a:t>the legitimate </a:t>
            </a:r>
            <a:r>
              <a:rPr lang="en-US" sz="2400" dirty="0">
                <a:latin typeface="Helvetica" charset="0"/>
              </a:rPr>
              <a:t>signers have no expertise in climate science at all</a:t>
            </a:r>
            <a:r>
              <a:rPr lang="en-US" sz="2400" dirty="0" smtClean="0">
                <a:latin typeface="Helvetica" charset="0"/>
              </a:rPr>
              <a:t>.</a:t>
            </a:r>
            <a:endParaRPr lang="en-US" sz="2400" dirty="0">
              <a:effectLst/>
              <a:latin typeface="Helvetica" charset="0"/>
            </a:endParaRPr>
          </a:p>
        </p:txBody>
      </p:sp>
      <p:sp>
        <p:nvSpPr>
          <p:cNvPr id="6" name="Rectangle 5"/>
          <p:cNvSpPr/>
          <p:nvPr/>
        </p:nvSpPr>
        <p:spPr>
          <a:xfrm>
            <a:off x="480447" y="216977"/>
            <a:ext cx="8214102" cy="523220"/>
          </a:xfrm>
          <a:prstGeom prst="rect">
            <a:avLst/>
          </a:prstGeom>
        </p:spPr>
        <p:txBody>
          <a:bodyPr wrap="square">
            <a:spAutoFit/>
          </a:bodyPr>
          <a:lstStyle/>
          <a:p>
            <a:r>
              <a:rPr lang="en-US" sz="2800" b="1" smtClean="0">
                <a:latin typeface="Helvetica" charset="0"/>
              </a:rPr>
              <a:t>Warning Before Misinformation</a:t>
            </a:r>
            <a:endParaRPr lang="en-US" sz="2800" b="1" dirty="0">
              <a:effectLst/>
              <a:latin typeface="Helvetica" charset="0"/>
            </a:endParaRPr>
          </a:p>
        </p:txBody>
      </p:sp>
    </p:spTree>
    <p:extLst>
      <p:ext uri="{BB962C8B-B14F-4D97-AF65-F5344CB8AC3E}">
        <p14:creationId xmlns:p14="http://schemas.microsoft.com/office/powerpoint/2010/main" val="494169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0447" y="960895"/>
            <a:ext cx="8214102" cy="3785652"/>
          </a:xfrm>
          <a:prstGeom prst="rect">
            <a:avLst/>
          </a:prstGeom>
        </p:spPr>
        <p:txBody>
          <a:bodyPr wrap="square">
            <a:spAutoFit/>
          </a:bodyPr>
          <a:lstStyle/>
          <a:p>
            <a:r>
              <a:rPr lang="mr-IN" sz="2400" dirty="0" smtClean="0">
                <a:latin typeface="Helvetica" charset="0"/>
              </a:rPr>
              <a:t>…</a:t>
            </a:r>
            <a:r>
              <a:rPr lang="en-US" sz="2400" dirty="0" smtClean="0">
                <a:latin typeface="Helvetica" charset="0"/>
              </a:rPr>
              <a:t> several </a:t>
            </a:r>
            <a:r>
              <a:rPr lang="en-US" sz="2400" dirty="0">
                <a:latin typeface="Helvetica" charset="0"/>
              </a:rPr>
              <a:t>independent investigations </a:t>
            </a:r>
            <a:r>
              <a:rPr lang="en-US" sz="2400" dirty="0" smtClean="0">
                <a:latin typeface="Helvetica" charset="0"/>
              </a:rPr>
              <a:t>have concluded </a:t>
            </a:r>
            <a:r>
              <a:rPr lang="en-US" sz="2400" dirty="0">
                <a:latin typeface="Helvetica" charset="0"/>
              </a:rPr>
              <a:t>that the “Petition Project” is extremely misleading. For instance, many of </a:t>
            </a:r>
            <a:r>
              <a:rPr lang="en-US" sz="2400" dirty="0" smtClean="0">
                <a:latin typeface="Helvetica" charset="0"/>
              </a:rPr>
              <a:t>the signatures </a:t>
            </a:r>
            <a:r>
              <a:rPr lang="en-US" sz="2400" dirty="0">
                <a:latin typeface="Helvetica" charset="0"/>
              </a:rPr>
              <a:t>on the petition are fake (for example, past signatories have included the </a:t>
            </a:r>
            <a:r>
              <a:rPr lang="en-US" sz="2400" dirty="0" smtClean="0">
                <a:latin typeface="Helvetica" charset="0"/>
              </a:rPr>
              <a:t>long deceased Charles </a:t>
            </a:r>
            <a:r>
              <a:rPr lang="en-US" sz="2400" dirty="0">
                <a:latin typeface="Helvetica" charset="0"/>
              </a:rPr>
              <a:t>Darwin, members of the Spice Girls, and fictional characters from </a:t>
            </a:r>
            <a:r>
              <a:rPr lang="en-US" sz="2400" dirty="0" smtClean="0">
                <a:latin typeface="Helvetica" charset="0"/>
              </a:rPr>
              <a:t>Star Wars</a:t>
            </a:r>
            <a:r>
              <a:rPr lang="en-US" sz="2400" dirty="0">
                <a:latin typeface="Helvetica" charset="0"/>
              </a:rPr>
              <a:t>). Also, although 31,000 may seem like a large number, it actually represents </a:t>
            </a:r>
            <a:r>
              <a:rPr lang="en-US" sz="2400" dirty="0" smtClean="0">
                <a:latin typeface="Helvetica" charset="0"/>
              </a:rPr>
              <a:t>less than </a:t>
            </a:r>
            <a:r>
              <a:rPr lang="en-US" sz="2400" dirty="0">
                <a:latin typeface="Helvetica" charset="0"/>
              </a:rPr>
              <a:t>0.3% of all US science graduates (a tiny fraction). Further, nearly all of </a:t>
            </a:r>
            <a:r>
              <a:rPr lang="en-US" sz="2400" dirty="0" smtClean="0">
                <a:latin typeface="Helvetica" charset="0"/>
              </a:rPr>
              <a:t>the legitimate </a:t>
            </a:r>
            <a:r>
              <a:rPr lang="en-US" sz="2400" dirty="0">
                <a:latin typeface="Helvetica" charset="0"/>
              </a:rPr>
              <a:t>signers have no expertise in climate science at all</a:t>
            </a:r>
            <a:r>
              <a:rPr lang="en-US" sz="2400" dirty="0" smtClean="0">
                <a:latin typeface="Helvetica" charset="0"/>
              </a:rPr>
              <a:t>.</a:t>
            </a:r>
            <a:endParaRPr lang="en-US" sz="2400" dirty="0">
              <a:effectLst/>
              <a:latin typeface="Helvetica" charset="0"/>
            </a:endParaRPr>
          </a:p>
        </p:txBody>
      </p:sp>
      <p:sp>
        <p:nvSpPr>
          <p:cNvPr id="6" name="Rectangle 5"/>
          <p:cNvSpPr/>
          <p:nvPr/>
        </p:nvSpPr>
        <p:spPr>
          <a:xfrm>
            <a:off x="480447" y="216977"/>
            <a:ext cx="8214102" cy="523220"/>
          </a:xfrm>
          <a:prstGeom prst="rect">
            <a:avLst/>
          </a:prstGeom>
        </p:spPr>
        <p:txBody>
          <a:bodyPr wrap="square">
            <a:spAutoFit/>
          </a:bodyPr>
          <a:lstStyle/>
          <a:p>
            <a:r>
              <a:rPr lang="en-US" sz="2800" b="1" smtClean="0">
                <a:latin typeface="Helvetica" charset="0"/>
              </a:rPr>
              <a:t>Warning Before Misinformation</a:t>
            </a:r>
            <a:endParaRPr lang="en-US" sz="2800" b="1" dirty="0">
              <a:effectLst/>
              <a:latin typeface="Helvetica" charset="0"/>
            </a:endParaRPr>
          </a:p>
        </p:txBody>
      </p:sp>
      <p:sp>
        <p:nvSpPr>
          <p:cNvPr id="4" name="Freeform 3"/>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1417116" y="3675728"/>
                </a:moveTo>
                <a:cubicBezTo>
                  <a:pt x="1370501" y="3743073"/>
                  <a:pt x="1427907" y="4248198"/>
                  <a:pt x="1427434" y="4218918"/>
                </a:cubicBezTo>
                <a:cubicBezTo>
                  <a:pt x="1449543" y="4266519"/>
                  <a:pt x="11691956" y="4217498"/>
                  <a:pt x="11644852" y="4240942"/>
                </a:cubicBezTo>
                <a:cubicBezTo>
                  <a:pt x="11652513" y="4194158"/>
                  <a:pt x="11637103" y="3688406"/>
                  <a:pt x="11667835" y="3665778"/>
                </a:cubicBezTo>
                <a:cubicBezTo>
                  <a:pt x="11650006" y="3685199"/>
                  <a:pt x="1458016" y="3704621"/>
                  <a:pt x="1417116" y="3675728"/>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535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0447" y="960895"/>
            <a:ext cx="8214102" cy="3785652"/>
          </a:xfrm>
          <a:prstGeom prst="rect">
            <a:avLst/>
          </a:prstGeom>
        </p:spPr>
        <p:txBody>
          <a:bodyPr wrap="square">
            <a:spAutoFit/>
          </a:bodyPr>
          <a:lstStyle/>
          <a:p>
            <a:r>
              <a:rPr lang="mr-IN" sz="2400" dirty="0" smtClean="0">
                <a:latin typeface="Helvetica" charset="0"/>
              </a:rPr>
              <a:t>…</a:t>
            </a:r>
            <a:r>
              <a:rPr lang="en-US" sz="2400" dirty="0" smtClean="0">
                <a:latin typeface="Helvetica" charset="0"/>
              </a:rPr>
              <a:t> several </a:t>
            </a:r>
            <a:r>
              <a:rPr lang="en-US" sz="2400" dirty="0">
                <a:latin typeface="Helvetica" charset="0"/>
              </a:rPr>
              <a:t>independent investigations </a:t>
            </a:r>
            <a:r>
              <a:rPr lang="en-US" sz="2400" dirty="0" smtClean="0">
                <a:latin typeface="Helvetica" charset="0"/>
              </a:rPr>
              <a:t>have concluded </a:t>
            </a:r>
            <a:r>
              <a:rPr lang="en-US" sz="2400" dirty="0">
                <a:latin typeface="Helvetica" charset="0"/>
              </a:rPr>
              <a:t>that the “Petition Project” is extremely misleading. For instance, many of </a:t>
            </a:r>
            <a:r>
              <a:rPr lang="en-US" sz="2400" dirty="0" smtClean="0">
                <a:latin typeface="Helvetica" charset="0"/>
              </a:rPr>
              <a:t>the signatures </a:t>
            </a:r>
            <a:r>
              <a:rPr lang="en-US" sz="2400" dirty="0">
                <a:latin typeface="Helvetica" charset="0"/>
              </a:rPr>
              <a:t>on the petition are fake (for example, past signatories have included the </a:t>
            </a:r>
            <a:r>
              <a:rPr lang="en-US" sz="2400" dirty="0" smtClean="0">
                <a:latin typeface="Helvetica" charset="0"/>
              </a:rPr>
              <a:t>long deceased Charles </a:t>
            </a:r>
            <a:r>
              <a:rPr lang="en-US" sz="2400" dirty="0">
                <a:latin typeface="Helvetica" charset="0"/>
              </a:rPr>
              <a:t>Darwin, members of the Spice Girls, and fictional characters from </a:t>
            </a:r>
            <a:r>
              <a:rPr lang="en-US" sz="2400" dirty="0" smtClean="0">
                <a:latin typeface="Helvetica" charset="0"/>
              </a:rPr>
              <a:t>Star Wars</a:t>
            </a:r>
            <a:r>
              <a:rPr lang="en-US" sz="2400" dirty="0">
                <a:latin typeface="Helvetica" charset="0"/>
              </a:rPr>
              <a:t>). Also, although 31,000 may seem like a large number, it actually represents </a:t>
            </a:r>
            <a:r>
              <a:rPr lang="en-US" sz="2400" dirty="0" smtClean="0">
                <a:latin typeface="Helvetica" charset="0"/>
              </a:rPr>
              <a:t>less than </a:t>
            </a:r>
            <a:r>
              <a:rPr lang="en-US" sz="2400" dirty="0">
                <a:latin typeface="Helvetica" charset="0"/>
              </a:rPr>
              <a:t>0.3% of all US science graduates (a tiny fraction). Further, nearly all of </a:t>
            </a:r>
            <a:r>
              <a:rPr lang="en-US" sz="2400" dirty="0" smtClean="0">
                <a:latin typeface="Helvetica" charset="0"/>
              </a:rPr>
              <a:t>the legitimate </a:t>
            </a:r>
            <a:r>
              <a:rPr lang="en-US" sz="2400" dirty="0">
                <a:latin typeface="Helvetica" charset="0"/>
              </a:rPr>
              <a:t>signers have no expertise in climate science at all</a:t>
            </a:r>
            <a:r>
              <a:rPr lang="en-US" sz="2400" dirty="0" smtClean="0">
                <a:latin typeface="Helvetica" charset="0"/>
              </a:rPr>
              <a:t>.</a:t>
            </a:r>
            <a:endParaRPr lang="en-US" sz="2400" dirty="0">
              <a:effectLst/>
              <a:latin typeface="Helvetica" charset="0"/>
            </a:endParaRPr>
          </a:p>
        </p:txBody>
      </p:sp>
      <p:sp>
        <p:nvSpPr>
          <p:cNvPr id="6" name="Rectangle 5"/>
          <p:cNvSpPr/>
          <p:nvPr/>
        </p:nvSpPr>
        <p:spPr>
          <a:xfrm>
            <a:off x="480447" y="216977"/>
            <a:ext cx="8214102" cy="523220"/>
          </a:xfrm>
          <a:prstGeom prst="rect">
            <a:avLst/>
          </a:prstGeom>
        </p:spPr>
        <p:txBody>
          <a:bodyPr wrap="square">
            <a:spAutoFit/>
          </a:bodyPr>
          <a:lstStyle/>
          <a:p>
            <a:r>
              <a:rPr lang="en-US" sz="2800" b="1" smtClean="0">
                <a:latin typeface="Helvetica" charset="0"/>
              </a:rPr>
              <a:t>Warning Before Misinformation</a:t>
            </a:r>
            <a:endParaRPr lang="en-US" sz="2800" b="1" dirty="0">
              <a:effectLst/>
              <a:latin typeface="Helvetica" charset="0"/>
            </a:endParaRPr>
          </a:p>
        </p:txBody>
      </p:sp>
      <p:sp>
        <p:nvSpPr>
          <p:cNvPr id="4" name="Freeform 3"/>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63257 w 15876447"/>
              <a:gd name="connsiteY5" fmla="*/ 5439129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63257 w 15876447"/>
              <a:gd name="connsiteY9" fmla="*/ 543912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49961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51917 w 15876447"/>
              <a:gd name="connsiteY7" fmla="*/ 6656560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481459 w 15876447"/>
              <a:gd name="connsiteY7" fmla="*/ 6687860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8799729" y="6139661"/>
                </a:moveTo>
                <a:cubicBezTo>
                  <a:pt x="8740764" y="6167277"/>
                  <a:pt x="1370942" y="6239013"/>
                  <a:pt x="1376508" y="6132269"/>
                </a:cubicBezTo>
                <a:cubicBezTo>
                  <a:pt x="1359002" y="6194618"/>
                  <a:pt x="1362066" y="7206232"/>
                  <a:pt x="1381293" y="7238442"/>
                </a:cubicBezTo>
                <a:cubicBezTo>
                  <a:pt x="1386058" y="7233184"/>
                  <a:pt x="12135925" y="7315089"/>
                  <a:pt x="12219721" y="7315924"/>
                </a:cubicBezTo>
                <a:cubicBezTo>
                  <a:pt x="12211234" y="7292602"/>
                  <a:pt x="12269392" y="6644765"/>
                  <a:pt x="12219721" y="6639548"/>
                </a:cubicBezTo>
                <a:cubicBezTo>
                  <a:pt x="12223084" y="6619063"/>
                  <a:pt x="13920854" y="6640884"/>
                  <a:pt x="13951917" y="6656560"/>
                </a:cubicBezTo>
                <a:cubicBezTo>
                  <a:pt x="13959578" y="6609776"/>
                  <a:pt x="13898028" y="5596744"/>
                  <a:pt x="13928760" y="5574116"/>
                </a:cubicBezTo>
                <a:cubicBezTo>
                  <a:pt x="13886148" y="5567255"/>
                  <a:pt x="8802645" y="5579043"/>
                  <a:pt x="8759123" y="5600831"/>
                </a:cubicBezTo>
                <a:cubicBezTo>
                  <a:pt x="8807886" y="5574309"/>
                  <a:pt x="8736279" y="6131042"/>
                  <a:pt x="8799729" y="6139661"/>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3227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0447" y="960895"/>
            <a:ext cx="8214102" cy="3785652"/>
          </a:xfrm>
          <a:prstGeom prst="rect">
            <a:avLst/>
          </a:prstGeom>
        </p:spPr>
        <p:txBody>
          <a:bodyPr wrap="square">
            <a:spAutoFit/>
          </a:bodyPr>
          <a:lstStyle/>
          <a:p>
            <a:r>
              <a:rPr lang="mr-IN" sz="2400" dirty="0" smtClean="0">
                <a:latin typeface="Helvetica" charset="0"/>
              </a:rPr>
              <a:t>…</a:t>
            </a:r>
            <a:r>
              <a:rPr lang="en-US" sz="2400" dirty="0" smtClean="0">
                <a:latin typeface="Helvetica" charset="0"/>
              </a:rPr>
              <a:t> several </a:t>
            </a:r>
            <a:r>
              <a:rPr lang="en-US" sz="2400" dirty="0">
                <a:latin typeface="Helvetica" charset="0"/>
              </a:rPr>
              <a:t>independent investigations </a:t>
            </a:r>
            <a:r>
              <a:rPr lang="en-US" sz="2400" dirty="0" smtClean="0">
                <a:latin typeface="Helvetica" charset="0"/>
              </a:rPr>
              <a:t>have concluded </a:t>
            </a:r>
            <a:r>
              <a:rPr lang="en-US" sz="2400" dirty="0">
                <a:latin typeface="Helvetica" charset="0"/>
              </a:rPr>
              <a:t>that the “Petition Project” is extremely misleading. For instance, many of </a:t>
            </a:r>
            <a:r>
              <a:rPr lang="en-US" sz="2400" dirty="0" smtClean="0">
                <a:latin typeface="Helvetica" charset="0"/>
              </a:rPr>
              <a:t>the signatures </a:t>
            </a:r>
            <a:r>
              <a:rPr lang="en-US" sz="2400" dirty="0">
                <a:latin typeface="Helvetica" charset="0"/>
              </a:rPr>
              <a:t>on the petition are fake (for example, past signatories have included the </a:t>
            </a:r>
            <a:r>
              <a:rPr lang="en-US" sz="2400" dirty="0" smtClean="0">
                <a:latin typeface="Helvetica" charset="0"/>
              </a:rPr>
              <a:t>long deceased Charles </a:t>
            </a:r>
            <a:r>
              <a:rPr lang="en-US" sz="2400" dirty="0">
                <a:latin typeface="Helvetica" charset="0"/>
              </a:rPr>
              <a:t>Darwin, members of the Spice Girls, and fictional characters from </a:t>
            </a:r>
            <a:r>
              <a:rPr lang="en-US" sz="2400" dirty="0" smtClean="0">
                <a:latin typeface="Helvetica" charset="0"/>
              </a:rPr>
              <a:t>Star Wars</a:t>
            </a:r>
            <a:r>
              <a:rPr lang="en-US" sz="2400" dirty="0">
                <a:latin typeface="Helvetica" charset="0"/>
              </a:rPr>
              <a:t>). Also, although 31,000 may seem like a large number, it actually represents </a:t>
            </a:r>
            <a:r>
              <a:rPr lang="en-US" sz="2400" dirty="0" smtClean="0">
                <a:latin typeface="Helvetica" charset="0"/>
              </a:rPr>
              <a:t>less than </a:t>
            </a:r>
            <a:r>
              <a:rPr lang="en-US" sz="2400" dirty="0">
                <a:latin typeface="Helvetica" charset="0"/>
              </a:rPr>
              <a:t>0.3% of all US science graduates (a tiny fraction). Further, nearly all of </a:t>
            </a:r>
            <a:r>
              <a:rPr lang="en-US" sz="2400" dirty="0" smtClean="0">
                <a:latin typeface="Helvetica" charset="0"/>
              </a:rPr>
              <a:t>the legitimate </a:t>
            </a:r>
            <a:r>
              <a:rPr lang="en-US" sz="2400" dirty="0">
                <a:latin typeface="Helvetica" charset="0"/>
              </a:rPr>
              <a:t>signers have no expertise in climate science at all</a:t>
            </a:r>
            <a:r>
              <a:rPr lang="en-US" sz="2400" dirty="0" smtClean="0">
                <a:latin typeface="Helvetica" charset="0"/>
              </a:rPr>
              <a:t>.</a:t>
            </a:r>
            <a:endParaRPr lang="en-US" sz="2400" dirty="0">
              <a:effectLst/>
              <a:latin typeface="Helvetica" charset="0"/>
            </a:endParaRPr>
          </a:p>
        </p:txBody>
      </p:sp>
      <p:sp>
        <p:nvSpPr>
          <p:cNvPr id="6" name="Rectangle 5"/>
          <p:cNvSpPr/>
          <p:nvPr/>
        </p:nvSpPr>
        <p:spPr>
          <a:xfrm>
            <a:off x="480447" y="216977"/>
            <a:ext cx="8214102" cy="523220"/>
          </a:xfrm>
          <a:prstGeom prst="rect">
            <a:avLst/>
          </a:prstGeom>
        </p:spPr>
        <p:txBody>
          <a:bodyPr wrap="square">
            <a:spAutoFit/>
          </a:bodyPr>
          <a:lstStyle/>
          <a:p>
            <a:r>
              <a:rPr lang="en-US" sz="2800" b="1" smtClean="0">
                <a:latin typeface="Helvetica" charset="0"/>
              </a:rPr>
              <a:t>Warning Before Misinformation</a:t>
            </a:r>
            <a:endParaRPr lang="en-US" sz="2800" b="1" dirty="0">
              <a:effectLst/>
              <a:latin typeface="Helvetica" charset="0"/>
            </a:endParaRPr>
          </a:p>
        </p:txBody>
      </p:sp>
      <p:sp>
        <p:nvSpPr>
          <p:cNvPr id="4" name="Freeform 3"/>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63257 w 15876447"/>
              <a:gd name="connsiteY5" fmla="*/ 5439129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63257 w 15876447"/>
              <a:gd name="connsiteY9" fmla="*/ 543912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49961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51917 w 15876447"/>
              <a:gd name="connsiteY7" fmla="*/ 6656560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481459 w 15876447"/>
              <a:gd name="connsiteY7" fmla="*/ 6687860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12" fmla="*/ 8799729 w 15876447"/>
              <a:gd name="connsiteY12"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422650 w 15876447"/>
              <a:gd name="connsiteY6" fmla="*/ 7412546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639501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591188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13444277" y="7409988"/>
                </a:moveTo>
                <a:lnTo>
                  <a:pt x="1422650" y="7412546"/>
                </a:lnTo>
                <a:cubicBezTo>
                  <a:pt x="1405144" y="7474895"/>
                  <a:pt x="1408207" y="8558978"/>
                  <a:pt x="1427434" y="8591188"/>
                </a:cubicBezTo>
                <a:cubicBezTo>
                  <a:pt x="1432199" y="8585930"/>
                  <a:pt x="6252908" y="8571211"/>
                  <a:pt x="6336704" y="8572046"/>
                </a:cubicBezTo>
                <a:cubicBezTo>
                  <a:pt x="6328217" y="8548724"/>
                  <a:pt x="6340232" y="8021668"/>
                  <a:pt x="6290561" y="8016451"/>
                </a:cubicBezTo>
                <a:cubicBezTo>
                  <a:pt x="6293924" y="7995966"/>
                  <a:pt x="13413299" y="7993630"/>
                  <a:pt x="13444362" y="8009306"/>
                </a:cubicBezTo>
                <a:cubicBezTo>
                  <a:pt x="13452023" y="7962522"/>
                  <a:pt x="13413545" y="7432616"/>
                  <a:pt x="13444277" y="7409988"/>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29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Freeform 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7 w 15876447"/>
              <a:gd name="connsiteY8" fmla="*/ 8468273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7 w 15876447"/>
              <a:gd name="connsiteY8" fmla="*/ 8468273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2821457 w 15876447"/>
              <a:gd name="connsiteY7" fmla="*/ 8468273 h 9910771"/>
              <a:gd name="connsiteX8" fmla="*/ 12798298 w 15876447"/>
              <a:gd name="connsiteY8" fmla="*/ 4124747 h 9910771"/>
              <a:gd name="connsiteX9" fmla="*/ 2501438 w 15876447"/>
              <a:gd name="connsiteY9"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575641 w 15876447"/>
              <a:gd name="connsiteY7" fmla="*/ 9434520 h 9910771"/>
              <a:gd name="connsiteX8" fmla="*/ 12798298 w 15876447"/>
              <a:gd name="connsiteY8" fmla="*/ 4124747 h 9910771"/>
              <a:gd name="connsiteX9" fmla="*/ 2501438 w 15876447"/>
              <a:gd name="connsiteY9"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575641 w 15876447"/>
              <a:gd name="connsiteY7" fmla="*/ 9434520 h 9910771"/>
              <a:gd name="connsiteX8" fmla="*/ 11575552 w 15876447"/>
              <a:gd name="connsiteY8" fmla="*/ 8424547 h 9910771"/>
              <a:gd name="connsiteX9" fmla="*/ 2501438 w 15876447"/>
              <a:gd name="connsiteY9"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6964392 w 15876447"/>
              <a:gd name="connsiteY6" fmla="*/ 9460811 h 9910771"/>
              <a:gd name="connsiteX7" fmla="*/ 11575641 w 15876447"/>
              <a:gd name="connsiteY7" fmla="*/ 9434520 h 9910771"/>
              <a:gd name="connsiteX8" fmla="*/ 11575552 w 15876447"/>
              <a:gd name="connsiteY8" fmla="*/ 8424547 h 9910771"/>
              <a:gd name="connsiteX9" fmla="*/ 2501438 w 15876447"/>
              <a:gd name="connsiteY9"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785435 w 15876447"/>
              <a:gd name="connsiteY5" fmla="*/ 4956010 h 9910771"/>
              <a:gd name="connsiteX6" fmla="*/ 6964392 w 15876447"/>
              <a:gd name="connsiteY6" fmla="*/ 9460811 h 9910771"/>
              <a:gd name="connsiteX7" fmla="*/ 11575641 w 15876447"/>
              <a:gd name="connsiteY7" fmla="*/ 9434520 h 9910771"/>
              <a:gd name="connsiteX8" fmla="*/ 11575552 w 15876447"/>
              <a:gd name="connsiteY8" fmla="*/ 8424547 h 9910771"/>
              <a:gd name="connsiteX9" fmla="*/ 4785435 w 15876447"/>
              <a:gd name="connsiteY9" fmla="*/ 495601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954077 w 15876447"/>
              <a:gd name="connsiteY5" fmla="*/ 8386188 h 9910771"/>
              <a:gd name="connsiteX6" fmla="*/ 6964392 w 15876447"/>
              <a:gd name="connsiteY6" fmla="*/ 9460811 h 9910771"/>
              <a:gd name="connsiteX7" fmla="*/ 11575641 w 15876447"/>
              <a:gd name="connsiteY7" fmla="*/ 9434520 h 9910771"/>
              <a:gd name="connsiteX8" fmla="*/ 11575552 w 15876447"/>
              <a:gd name="connsiteY8" fmla="*/ 8424547 h 9910771"/>
              <a:gd name="connsiteX9" fmla="*/ 6954077 w 15876447"/>
              <a:gd name="connsiteY9" fmla="*/ 83861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954077 w 15876447"/>
              <a:gd name="connsiteY5" fmla="*/ 8386188 h 9910771"/>
              <a:gd name="connsiteX6" fmla="*/ 6964392 w 15876447"/>
              <a:gd name="connsiteY6" fmla="*/ 9291717 h 9910771"/>
              <a:gd name="connsiteX7" fmla="*/ 11575641 w 15876447"/>
              <a:gd name="connsiteY7" fmla="*/ 9434520 h 9910771"/>
              <a:gd name="connsiteX8" fmla="*/ 11575552 w 15876447"/>
              <a:gd name="connsiteY8" fmla="*/ 8424547 h 9910771"/>
              <a:gd name="connsiteX9" fmla="*/ 6954077 w 15876447"/>
              <a:gd name="connsiteY9" fmla="*/ 83861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954077 w 15876447"/>
              <a:gd name="connsiteY5" fmla="*/ 8386188 h 9910771"/>
              <a:gd name="connsiteX6" fmla="*/ 6964392 w 15876447"/>
              <a:gd name="connsiteY6" fmla="*/ 9291717 h 9910771"/>
              <a:gd name="connsiteX7" fmla="*/ 11575641 w 15876447"/>
              <a:gd name="connsiteY7" fmla="*/ 9265428 h 9910771"/>
              <a:gd name="connsiteX8" fmla="*/ 11575552 w 15876447"/>
              <a:gd name="connsiteY8" fmla="*/ 8424547 h 9910771"/>
              <a:gd name="connsiteX9" fmla="*/ 6954077 w 15876447"/>
              <a:gd name="connsiteY9" fmla="*/ 83861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954077 w 15876447"/>
              <a:gd name="connsiteY5" fmla="*/ 8386188 h 9910771"/>
              <a:gd name="connsiteX6" fmla="*/ 6964392 w 15876447"/>
              <a:gd name="connsiteY6" fmla="*/ 9291717 h 9910771"/>
              <a:gd name="connsiteX7" fmla="*/ 11575641 w 15876447"/>
              <a:gd name="connsiteY7" fmla="*/ 9265428 h 9910771"/>
              <a:gd name="connsiteX8" fmla="*/ 11575552 w 15876447"/>
              <a:gd name="connsiteY8" fmla="*/ 8424547 h 9910771"/>
              <a:gd name="connsiteX9" fmla="*/ 6954077 w 15876447"/>
              <a:gd name="connsiteY9" fmla="*/ 83861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954077 w 15876447"/>
              <a:gd name="connsiteY5" fmla="*/ 8386188 h 9910771"/>
              <a:gd name="connsiteX6" fmla="*/ 6964392 w 15876447"/>
              <a:gd name="connsiteY6" fmla="*/ 9291717 h 9910771"/>
              <a:gd name="connsiteX7" fmla="*/ 11575641 w 15876447"/>
              <a:gd name="connsiteY7" fmla="*/ 9265428 h 9910771"/>
              <a:gd name="connsiteX8" fmla="*/ 11552481 w 15876447"/>
              <a:gd name="connsiteY8" fmla="*/ 8472860 h 9910771"/>
              <a:gd name="connsiteX9" fmla="*/ 6954077 w 15876447"/>
              <a:gd name="connsiteY9" fmla="*/ 83861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931006 w 15876447"/>
              <a:gd name="connsiteY5" fmla="*/ 8482813 h 9910771"/>
              <a:gd name="connsiteX6" fmla="*/ 6964392 w 15876447"/>
              <a:gd name="connsiteY6" fmla="*/ 9291717 h 9910771"/>
              <a:gd name="connsiteX7" fmla="*/ 11575641 w 15876447"/>
              <a:gd name="connsiteY7" fmla="*/ 9265428 h 9910771"/>
              <a:gd name="connsiteX8" fmla="*/ 11552481 w 15876447"/>
              <a:gd name="connsiteY8" fmla="*/ 8472860 h 9910771"/>
              <a:gd name="connsiteX9" fmla="*/ 6931006 w 15876447"/>
              <a:gd name="connsiteY9" fmla="*/ 848281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931006 w 15876447"/>
              <a:gd name="connsiteY5" fmla="*/ 8482813 h 9910771"/>
              <a:gd name="connsiteX6" fmla="*/ 6964392 w 15876447"/>
              <a:gd name="connsiteY6" fmla="*/ 9219249 h 9910771"/>
              <a:gd name="connsiteX7" fmla="*/ 11575641 w 15876447"/>
              <a:gd name="connsiteY7" fmla="*/ 9265428 h 9910771"/>
              <a:gd name="connsiteX8" fmla="*/ 11552481 w 15876447"/>
              <a:gd name="connsiteY8" fmla="*/ 8472860 h 9910771"/>
              <a:gd name="connsiteX9" fmla="*/ 6931006 w 15876447"/>
              <a:gd name="connsiteY9" fmla="*/ 848281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608018 w 15876447"/>
              <a:gd name="connsiteY5" fmla="*/ 8482813 h 9910771"/>
              <a:gd name="connsiteX6" fmla="*/ 6964392 w 15876447"/>
              <a:gd name="connsiteY6" fmla="*/ 9219249 h 9910771"/>
              <a:gd name="connsiteX7" fmla="*/ 11575641 w 15876447"/>
              <a:gd name="connsiteY7" fmla="*/ 9265428 h 9910771"/>
              <a:gd name="connsiteX8" fmla="*/ 11552481 w 15876447"/>
              <a:gd name="connsiteY8" fmla="*/ 8472860 h 9910771"/>
              <a:gd name="connsiteX9" fmla="*/ 6608018 w 15876447"/>
              <a:gd name="connsiteY9" fmla="*/ 848281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608018 w 15876447"/>
              <a:gd name="connsiteY5" fmla="*/ 8482813 h 9910771"/>
              <a:gd name="connsiteX6" fmla="*/ 6618333 w 15876447"/>
              <a:gd name="connsiteY6" fmla="*/ 9219249 h 9910771"/>
              <a:gd name="connsiteX7" fmla="*/ 11575641 w 15876447"/>
              <a:gd name="connsiteY7" fmla="*/ 9265428 h 9910771"/>
              <a:gd name="connsiteX8" fmla="*/ 11552481 w 15876447"/>
              <a:gd name="connsiteY8" fmla="*/ 8472860 h 9910771"/>
              <a:gd name="connsiteX9" fmla="*/ 6608018 w 15876447"/>
              <a:gd name="connsiteY9" fmla="*/ 848281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608018 w 15876447"/>
              <a:gd name="connsiteY5" fmla="*/ 8482813 h 9910771"/>
              <a:gd name="connsiteX6" fmla="*/ 6618333 w 15876447"/>
              <a:gd name="connsiteY6" fmla="*/ 9219249 h 9910771"/>
              <a:gd name="connsiteX7" fmla="*/ 11575641 w 15876447"/>
              <a:gd name="connsiteY7" fmla="*/ 9265428 h 9910771"/>
              <a:gd name="connsiteX8" fmla="*/ 11552481 w 15876447"/>
              <a:gd name="connsiteY8" fmla="*/ 8472860 h 9910771"/>
              <a:gd name="connsiteX9" fmla="*/ 6608018 w 15876447"/>
              <a:gd name="connsiteY9" fmla="*/ 8482813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6608018" y="8482813"/>
                </a:moveTo>
                <a:cubicBezTo>
                  <a:pt x="6607545" y="9419780"/>
                  <a:pt x="6641876" y="8862030"/>
                  <a:pt x="6618333" y="9219249"/>
                </a:cubicBezTo>
                <a:lnTo>
                  <a:pt x="11575641" y="9265428"/>
                </a:lnTo>
                <a:cubicBezTo>
                  <a:pt x="11575611" y="8928770"/>
                  <a:pt x="11552511" y="8809518"/>
                  <a:pt x="11552481" y="8472860"/>
                </a:cubicBezTo>
                <a:lnTo>
                  <a:pt x="6608018" y="8482813"/>
                </a:ln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1622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1540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839495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IS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2387" y="-580717"/>
            <a:ext cx="11179277" cy="6288344"/>
          </a:xfrm>
          <a:prstGeom prst="rect">
            <a:avLst/>
          </a:prstGeom>
        </p:spPr>
      </p:pic>
    </p:spTree>
    <p:extLst>
      <p:ext uri="{BB962C8B-B14F-4D97-AF65-F5344CB8AC3E}">
        <p14:creationId xmlns:p14="http://schemas.microsoft.com/office/powerpoint/2010/main" val="14240824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ok_primer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4666" y="-698500"/>
            <a:ext cx="11546276" cy="6494780"/>
          </a:xfrm>
          <a:prstGeom prst="rect">
            <a:avLst/>
          </a:prstGeom>
        </p:spPr>
      </p:pic>
    </p:spTree>
    <p:extLst>
      <p:ext uri="{BB962C8B-B14F-4D97-AF65-F5344CB8AC3E}">
        <p14:creationId xmlns:p14="http://schemas.microsoft.com/office/powerpoint/2010/main" val="763096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oculation_Fake_Expert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4711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oculation_Fake_Expert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Freeform 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63257 w 15876447"/>
              <a:gd name="connsiteY5" fmla="*/ 5439129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63257 w 15876447"/>
              <a:gd name="connsiteY9" fmla="*/ 543912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49961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51917 w 15876447"/>
              <a:gd name="connsiteY7" fmla="*/ 6656560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481459 w 15876447"/>
              <a:gd name="connsiteY7" fmla="*/ 6687860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012162 w 15876447"/>
              <a:gd name="connsiteY7" fmla="*/ 8639501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012162 w 15876447"/>
              <a:gd name="connsiteY7" fmla="*/ 8639501 h 9910771"/>
              <a:gd name="connsiteX8" fmla="*/ 8505346 w 15876447"/>
              <a:gd name="connsiteY8" fmla="*/ 852373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984308 w 15876447"/>
              <a:gd name="connsiteY6" fmla="*/ 7243453 h 9910771"/>
              <a:gd name="connsiteX7" fmla="*/ 1012162 w 15876447"/>
              <a:gd name="connsiteY7" fmla="*/ 8639501 h 9910771"/>
              <a:gd name="connsiteX8" fmla="*/ 8505346 w 15876447"/>
              <a:gd name="connsiteY8" fmla="*/ 852373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505346 w 15876447"/>
              <a:gd name="connsiteY8" fmla="*/ 852373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505346 w 15876447"/>
              <a:gd name="connsiteY8" fmla="*/ 852373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505346 w 15876447"/>
              <a:gd name="connsiteY8" fmla="*/ 8523734 h 9910771"/>
              <a:gd name="connsiteX9" fmla="*/ 8436133 w 15876447"/>
              <a:gd name="connsiteY9" fmla="*/ 8209701 h 9910771"/>
              <a:gd name="connsiteX10" fmla="*/ 13951917 w 15876447"/>
              <a:gd name="connsiteY10" fmla="*/ 6656560 h 9910771"/>
              <a:gd name="connsiteX11" fmla="*/ 13928760 w 15876447"/>
              <a:gd name="connsiteY11" fmla="*/ 5574116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436135 w 15876447"/>
              <a:gd name="connsiteY8" fmla="*/ 8572048 h 9910771"/>
              <a:gd name="connsiteX9" fmla="*/ 8436133 w 15876447"/>
              <a:gd name="connsiteY9" fmla="*/ 8209701 h 9910771"/>
              <a:gd name="connsiteX10" fmla="*/ 13951917 w 15876447"/>
              <a:gd name="connsiteY10" fmla="*/ 6656560 h 9910771"/>
              <a:gd name="connsiteX11" fmla="*/ 13928760 w 15876447"/>
              <a:gd name="connsiteY11" fmla="*/ 5574116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436135 w 15876447"/>
              <a:gd name="connsiteY8" fmla="*/ 8572048 h 9910771"/>
              <a:gd name="connsiteX9" fmla="*/ 8436133 w 15876447"/>
              <a:gd name="connsiteY9" fmla="*/ 8209701 h 9910771"/>
              <a:gd name="connsiteX10" fmla="*/ 14251836 w 15876447"/>
              <a:gd name="connsiteY10" fmla="*/ 8154243 h 9910771"/>
              <a:gd name="connsiteX11" fmla="*/ 13928760 w 15876447"/>
              <a:gd name="connsiteY11" fmla="*/ 5574116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436135 w 15876447"/>
              <a:gd name="connsiteY8" fmla="*/ 8572048 h 9910771"/>
              <a:gd name="connsiteX9" fmla="*/ 8436133 w 15876447"/>
              <a:gd name="connsiteY9" fmla="*/ 8209701 h 9910771"/>
              <a:gd name="connsiteX10" fmla="*/ 14251836 w 15876447"/>
              <a:gd name="connsiteY10" fmla="*/ 8154243 h 9910771"/>
              <a:gd name="connsiteX11" fmla="*/ 14274819 w 15876447"/>
              <a:gd name="connsiteY11" fmla="*/ 6685300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436135 w 15876447"/>
              <a:gd name="connsiteY8" fmla="*/ 8572048 h 9910771"/>
              <a:gd name="connsiteX9" fmla="*/ 8389992 w 15876447"/>
              <a:gd name="connsiteY9" fmla="*/ 8137233 h 9910771"/>
              <a:gd name="connsiteX10" fmla="*/ 14251836 w 15876447"/>
              <a:gd name="connsiteY10" fmla="*/ 8154243 h 9910771"/>
              <a:gd name="connsiteX11" fmla="*/ 14274819 w 15876447"/>
              <a:gd name="connsiteY11" fmla="*/ 6685300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436135 w 15876447"/>
              <a:gd name="connsiteY8" fmla="*/ 8572048 h 9910771"/>
              <a:gd name="connsiteX9" fmla="*/ 8389992 w 15876447"/>
              <a:gd name="connsiteY9" fmla="*/ 8137233 h 9910771"/>
              <a:gd name="connsiteX10" fmla="*/ 14228766 w 15876447"/>
              <a:gd name="connsiteY10" fmla="*/ 8130086 h 9910771"/>
              <a:gd name="connsiteX11" fmla="*/ 14274819 w 15876447"/>
              <a:gd name="connsiteY11" fmla="*/ 6685300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436135 w 15876447"/>
              <a:gd name="connsiteY8" fmla="*/ 8572048 h 9910771"/>
              <a:gd name="connsiteX9" fmla="*/ 8389992 w 15876447"/>
              <a:gd name="connsiteY9" fmla="*/ 8137233 h 9910771"/>
              <a:gd name="connsiteX10" fmla="*/ 14228766 w 15876447"/>
              <a:gd name="connsiteY10" fmla="*/ 8130086 h 9910771"/>
              <a:gd name="connsiteX11" fmla="*/ 14274819 w 15876447"/>
              <a:gd name="connsiteY11" fmla="*/ 6685300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639501 h 9910771"/>
              <a:gd name="connsiteX8" fmla="*/ 8436135 w 15876447"/>
              <a:gd name="connsiteY8" fmla="*/ 8572048 h 9910771"/>
              <a:gd name="connsiteX9" fmla="*/ 8389992 w 15876447"/>
              <a:gd name="connsiteY9" fmla="*/ 8137233 h 9910771"/>
              <a:gd name="connsiteX10" fmla="*/ 14228766 w 15876447"/>
              <a:gd name="connsiteY10" fmla="*/ 8130086 h 9910771"/>
              <a:gd name="connsiteX11" fmla="*/ 14205608 w 15876447"/>
              <a:gd name="connsiteY11" fmla="*/ 6806082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567033 h 9910771"/>
              <a:gd name="connsiteX8" fmla="*/ 8436135 w 15876447"/>
              <a:gd name="connsiteY8" fmla="*/ 8572048 h 9910771"/>
              <a:gd name="connsiteX9" fmla="*/ 8389992 w 15876447"/>
              <a:gd name="connsiteY9" fmla="*/ 8137233 h 9910771"/>
              <a:gd name="connsiteX10" fmla="*/ 14228766 w 15876447"/>
              <a:gd name="connsiteY10" fmla="*/ 8130086 h 9910771"/>
              <a:gd name="connsiteX11" fmla="*/ 14205608 w 15876447"/>
              <a:gd name="connsiteY11" fmla="*/ 6806082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567033 h 9910771"/>
              <a:gd name="connsiteX8" fmla="*/ 8366922 w 15876447"/>
              <a:gd name="connsiteY8" fmla="*/ 8572048 h 9910771"/>
              <a:gd name="connsiteX9" fmla="*/ 8389992 w 15876447"/>
              <a:gd name="connsiteY9" fmla="*/ 8137233 h 9910771"/>
              <a:gd name="connsiteX10" fmla="*/ 14228766 w 15876447"/>
              <a:gd name="connsiteY10" fmla="*/ 8130086 h 9910771"/>
              <a:gd name="connsiteX11" fmla="*/ 14205608 w 15876447"/>
              <a:gd name="connsiteY11" fmla="*/ 6806082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567033 h 9910771"/>
              <a:gd name="connsiteX8" fmla="*/ 8366922 w 15876447"/>
              <a:gd name="connsiteY8" fmla="*/ 8572048 h 9910771"/>
              <a:gd name="connsiteX9" fmla="*/ 8297709 w 15876447"/>
              <a:gd name="connsiteY9" fmla="*/ 8113076 h 9910771"/>
              <a:gd name="connsiteX10" fmla="*/ 14228766 w 15876447"/>
              <a:gd name="connsiteY10" fmla="*/ 8130086 h 9910771"/>
              <a:gd name="connsiteX11" fmla="*/ 14205608 w 15876447"/>
              <a:gd name="connsiteY11" fmla="*/ 6806082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567033 h 9910771"/>
              <a:gd name="connsiteX8" fmla="*/ 8366922 w 15876447"/>
              <a:gd name="connsiteY8" fmla="*/ 8572048 h 9910771"/>
              <a:gd name="connsiteX9" fmla="*/ 8297709 w 15876447"/>
              <a:gd name="connsiteY9" fmla="*/ 8113076 h 9910771"/>
              <a:gd name="connsiteX10" fmla="*/ 14205695 w 15876447"/>
              <a:gd name="connsiteY10" fmla="*/ 8081774 h 9910771"/>
              <a:gd name="connsiteX11" fmla="*/ 14205608 w 15876447"/>
              <a:gd name="connsiteY11" fmla="*/ 6806082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567033 h 9910771"/>
              <a:gd name="connsiteX8" fmla="*/ 8366922 w 15876447"/>
              <a:gd name="connsiteY8" fmla="*/ 8572048 h 9910771"/>
              <a:gd name="connsiteX9" fmla="*/ 8297709 w 15876447"/>
              <a:gd name="connsiteY9" fmla="*/ 8113076 h 9910771"/>
              <a:gd name="connsiteX10" fmla="*/ 14205695 w 15876447"/>
              <a:gd name="connsiteY10" fmla="*/ 8081774 h 9910771"/>
              <a:gd name="connsiteX11" fmla="*/ 14205608 w 15876447"/>
              <a:gd name="connsiteY11" fmla="*/ 6806082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567033 h 9910771"/>
              <a:gd name="connsiteX8" fmla="*/ 8366922 w 15876447"/>
              <a:gd name="connsiteY8" fmla="*/ 8572048 h 9910771"/>
              <a:gd name="connsiteX9" fmla="*/ 8320779 w 15876447"/>
              <a:gd name="connsiteY9" fmla="*/ 8064764 h 9910771"/>
              <a:gd name="connsiteX10" fmla="*/ 14205695 w 15876447"/>
              <a:gd name="connsiteY10" fmla="*/ 8081774 h 9910771"/>
              <a:gd name="connsiteX11" fmla="*/ 14205608 w 15876447"/>
              <a:gd name="connsiteY11" fmla="*/ 6806082 h 9910771"/>
              <a:gd name="connsiteX12" fmla="*/ 3429800 w 15876447"/>
              <a:gd name="connsiteY12" fmla="*/ 680864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567033 h 9910771"/>
              <a:gd name="connsiteX8" fmla="*/ 8366922 w 15876447"/>
              <a:gd name="connsiteY8" fmla="*/ 8572048 h 9910771"/>
              <a:gd name="connsiteX9" fmla="*/ 8320779 w 15876447"/>
              <a:gd name="connsiteY9" fmla="*/ 8064764 h 9910771"/>
              <a:gd name="connsiteX10" fmla="*/ 14205695 w 15876447"/>
              <a:gd name="connsiteY10" fmla="*/ 8081774 h 9910771"/>
              <a:gd name="connsiteX11" fmla="*/ 14205608 w 15876447"/>
              <a:gd name="connsiteY11" fmla="*/ 6806082 h 9910771"/>
              <a:gd name="connsiteX12" fmla="*/ 3383659 w 15876447"/>
              <a:gd name="connsiteY12" fmla="*/ 6881110 h 9910771"/>
              <a:gd name="connsiteX13" fmla="*/ 3447336 w 15876447"/>
              <a:gd name="connsiteY13" fmla="*/ 727500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447336 w 15876447"/>
              <a:gd name="connsiteY5" fmla="*/ 7275000 h 9910771"/>
              <a:gd name="connsiteX6" fmla="*/ 984308 w 15876447"/>
              <a:gd name="connsiteY6" fmla="*/ 7243453 h 9910771"/>
              <a:gd name="connsiteX7" fmla="*/ 1012162 w 15876447"/>
              <a:gd name="connsiteY7" fmla="*/ 8567033 h 9910771"/>
              <a:gd name="connsiteX8" fmla="*/ 8366922 w 15876447"/>
              <a:gd name="connsiteY8" fmla="*/ 8572048 h 9910771"/>
              <a:gd name="connsiteX9" fmla="*/ 8320779 w 15876447"/>
              <a:gd name="connsiteY9" fmla="*/ 8064764 h 9910771"/>
              <a:gd name="connsiteX10" fmla="*/ 14205695 w 15876447"/>
              <a:gd name="connsiteY10" fmla="*/ 8081774 h 9910771"/>
              <a:gd name="connsiteX11" fmla="*/ 14182536 w 15876447"/>
              <a:gd name="connsiteY11" fmla="*/ 6878552 h 9910771"/>
              <a:gd name="connsiteX12" fmla="*/ 3383659 w 15876447"/>
              <a:gd name="connsiteY12" fmla="*/ 6881110 h 9910771"/>
              <a:gd name="connsiteX13" fmla="*/ 3447336 w 15876447"/>
              <a:gd name="connsiteY13" fmla="*/ 7275000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3447336" y="7275000"/>
                </a:moveTo>
                <a:cubicBezTo>
                  <a:pt x="3388371" y="7302616"/>
                  <a:pt x="978742" y="7350197"/>
                  <a:pt x="984308" y="7243453"/>
                </a:cubicBezTo>
                <a:cubicBezTo>
                  <a:pt x="966802" y="7305802"/>
                  <a:pt x="992935" y="8534823"/>
                  <a:pt x="1012162" y="8567033"/>
                </a:cubicBezTo>
                <a:cubicBezTo>
                  <a:pt x="1016927" y="8561775"/>
                  <a:pt x="8283126" y="8571213"/>
                  <a:pt x="8366922" y="8572048"/>
                </a:cubicBezTo>
                <a:cubicBezTo>
                  <a:pt x="8358435" y="8548726"/>
                  <a:pt x="8370450" y="8069981"/>
                  <a:pt x="8320779" y="8064764"/>
                </a:cubicBezTo>
                <a:lnTo>
                  <a:pt x="14205695" y="8081774"/>
                </a:lnTo>
                <a:cubicBezTo>
                  <a:pt x="14213356" y="8034990"/>
                  <a:pt x="14151804" y="6901180"/>
                  <a:pt x="14182536" y="6878552"/>
                </a:cubicBezTo>
                <a:lnTo>
                  <a:pt x="3383659" y="6881110"/>
                </a:lnTo>
                <a:cubicBezTo>
                  <a:pt x="3432422" y="6854588"/>
                  <a:pt x="3383886" y="7266381"/>
                  <a:pt x="3447336" y="7275000"/>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687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ok_primer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9350" y="-685800"/>
            <a:ext cx="11460480" cy="6446520"/>
          </a:xfrm>
          <a:prstGeom prst="rect">
            <a:avLst/>
          </a:prstGeom>
        </p:spPr>
      </p:pic>
    </p:spTree>
    <p:extLst>
      <p:ext uri="{BB962C8B-B14F-4D97-AF65-F5344CB8AC3E}">
        <p14:creationId xmlns:p14="http://schemas.microsoft.com/office/powerpoint/2010/main" val="12616251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1" descr="4hiro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9524" y="-61785"/>
            <a:ext cx="6947929" cy="5210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7046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3" name="Picture 3" descr="Escalato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211" y="217662"/>
            <a:ext cx="6884789" cy="4688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3706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7" name="Picture 1" descr="PB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9479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111307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1" name="Picture 2" descr="whitehous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3615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5" name="Picture 1" descr="whitehous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387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0" y="2432340"/>
            <a:ext cx="9143999" cy="1678720"/>
          </a:xfrm>
        </p:spPr>
        <p:txBody>
          <a:bodyPr/>
          <a:lstStyle/>
          <a:p>
            <a:pPr marL="0" indent="0" algn="ctr">
              <a:buNone/>
            </a:pPr>
            <a:r>
              <a:rPr lang="en-US" sz="5000" dirty="0" smtClean="0"/>
              <a:t>Best practices</a:t>
            </a:r>
            <a:br>
              <a:rPr lang="en-US" sz="5000" dirty="0" smtClean="0"/>
            </a:br>
            <a:r>
              <a:rPr lang="en-US" sz="5000" dirty="0" smtClean="0"/>
              <a:t>in debunking</a:t>
            </a:r>
          </a:p>
        </p:txBody>
      </p:sp>
      <p:sp>
        <p:nvSpPr>
          <p:cNvPr id="10" name="Text Placeholder 10"/>
          <p:cNvSpPr>
            <a:spLocks noGrp="1"/>
          </p:cNvSpPr>
          <p:nvPr>
            <p:ph type="body" sz="quarter" idx="10"/>
          </p:nvPr>
        </p:nvSpPr>
        <p:spPr>
          <a:xfrm>
            <a:off x="0" y="741720"/>
            <a:ext cx="9143999" cy="1678720"/>
          </a:xfrm>
        </p:spPr>
        <p:txBody>
          <a:bodyPr/>
          <a:lstStyle/>
          <a:p>
            <a:pPr marL="0" indent="0" algn="ctr">
              <a:buNone/>
            </a:pPr>
            <a:r>
              <a:rPr lang="en-US" sz="9600" dirty="0" smtClean="0"/>
              <a:t>3</a:t>
            </a:r>
          </a:p>
        </p:txBody>
      </p:sp>
    </p:spTree>
    <p:extLst>
      <p:ext uri="{BB962C8B-B14F-4D97-AF65-F5344CB8AC3E}">
        <p14:creationId xmlns:p14="http://schemas.microsoft.com/office/powerpoint/2010/main" val="1251285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bunking_Structur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0886" y="-745067"/>
            <a:ext cx="11694886" cy="6578373"/>
          </a:xfrm>
          <a:prstGeom prst="rect">
            <a:avLst/>
          </a:prstGeom>
        </p:spPr>
      </p:pic>
    </p:spTree>
    <p:extLst>
      <p:ext uri="{BB962C8B-B14F-4D97-AF65-F5344CB8AC3E}">
        <p14:creationId xmlns:p14="http://schemas.microsoft.com/office/powerpoint/2010/main" val="1729081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776"/>
            <a:ext cx="9144000" cy="6217920"/>
          </a:xfrm>
          <a:prstGeom prst="rect">
            <a:avLst/>
          </a:prstGeom>
        </p:spPr>
      </p:pic>
    </p:spTree>
    <p:extLst>
      <p:ext uri="{BB962C8B-B14F-4D97-AF65-F5344CB8AC3E}">
        <p14:creationId xmlns:p14="http://schemas.microsoft.com/office/powerpoint/2010/main" val="1351034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de_sprea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513146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de_sprea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216275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de_sprea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426748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de_spread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83700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tford_respon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2000"/>
            <a:ext cx="9144000" cy="5469766"/>
          </a:xfrm>
          <a:prstGeom prst="rect">
            <a:avLst/>
          </a:prstGeom>
        </p:spPr>
      </p:pic>
    </p:spTree>
    <p:extLst>
      <p:ext uri="{BB962C8B-B14F-4D97-AF65-F5344CB8AC3E}">
        <p14:creationId xmlns:p14="http://schemas.microsoft.com/office/powerpoint/2010/main" val="1137583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2392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Australian_sprea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
            <a:ext cx="9144000" cy="4438650"/>
          </a:xfrm>
          <a:prstGeom prst="rect">
            <a:avLst/>
          </a:prstGeom>
        </p:spPr>
      </p:pic>
    </p:spTree>
    <p:extLst>
      <p:ext uri="{BB962C8B-B14F-4D97-AF65-F5344CB8AC3E}">
        <p14:creationId xmlns:p14="http://schemas.microsoft.com/office/powerpoint/2010/main" val="3248913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Australian_sprea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
            <a:ext cx="9144000" cy="4438650"/>
          </a:xfrm>
          <a:prstGeom prst="rect">
            <a:avLst/>
          </a:prstGeom>
        </p:spPr>
      </p:pic>
    </p:spTree>
    <p:extLst>
      <p:ext uri="{BB962C8B-B14F-4D97-AF65-F5344CB8AC3E}">
        <p14:creationId xmlns:p14="http://schemas.microsoft.com/office/powerpoint/2010/main" val="15450349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776"/>
            <a:ext cx="9144000" cy="6217920"/>
          </a:xfrm>
          <a:prstGeom prst="rect">
            <a:avLst/>
          </a:prstGeom>
        </p:spPr>
      </p:pic>
    </p:spTree>
    <p:extLst>
      <p:ext uri="{BB962C8B-B14F-4D97-AF65-F5344CB8AC3E}">
        <p14:creationId xmlns:p14="http://schemas.microsoft.com/office/powerpoint/2010/main" val="17064120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04904" cy="5143500"/>
          </a:xfrm>
          <a:prstGeom prst="rect">
            <a:avLst/>
          </a:prstGeom>
        </p:spPr>
      </p:pic>
    </p:spTree>
    <p:extLst>
      <p:ext uri="{BB962C8B-B14F-4D97-AF65-F5344CB8AC3E}">
        <p14:creationId xmlns:p14="http://schemas.microsoft.com/office/powerpoint/2010/main" val="13183289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9630"/>
          <a:stretch/>
        </p:blipFill>
        <p:spPr>
          <a:xfrm>
            <a:off x="3324330" y="73741"/>
            <a:ext cx="5937657" cy="496194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04904" cy="5143500"/>
          </a:xfrm>
          <a:prstGeom prst="rect">
            <a:avLst/>
          </a:prstGeom>
        </p:spPr>
      </p:pic>
      <p:sp>
        <p:nvSpPr>
          <p:cNvPr id="13" name="Freeform 12"/>
          <p:cNvSpPr/>
          <p:nvPr/>
        </p:nvSpPr>
        <p:spPr>
          <a:xfrm>
            <a:off x="-322902" y="-378372"/>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7418466" y="1581154"/>
                </a:moveTo>
                <a:cubicBezTo>
                  <a:pt x="7371851" y="1648499"/>
                  <a:pt x="7413381" y="2752074"/>
                  <a:pt x="7412908" y="2722794"/>
                </a:cubicBezTo>
                <a:cubicBezTo>
                  <a:pt x="7435017" y="2770395"/>
                  <a:pt x="14248086" y="2787867"/>
                  <a:pt x="14200982" y="2811311"/>
                </a:cubicBezTo>
                <a:cubicBezTo>
                  <a:pt x="14208643" y="2764527"/>
                  <a:pt x="14161480" y="1643702"/>
                  <a:pt x="14192212" y="1621074"/>
                </a:cubicBezTo>
                <a:cubicBezTo>
                  <a:pt x="14174383" y="1640495"/>
                  <a:pt x="7459366" y="1610047"/>
                  <a:pt x="7418466" y="1581154"/>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58093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9630"/>
          <a:stretch/>
        </p:blipFill>
        <p:spPr>
          <a:xfrm>
            <a:off x="3324330" y="73741"/>
            <a:ext cx="5937657" cy="496194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04904" cy="5143500"/>
          </a:xfrm>
          <a:prstGeom prst="rect">
            <a:avLst/>
          </a:prstGeom>
        </p:spPr>
      </p:pic>
      <p:sp>
        <p:nvSpPr>
          <p:cNvPr id="13" name="Freeform 1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38041 w 15876447"/>
              <a:gd name="connsiteY6" fmla="*/ 4601261 h 9910771"/>
              <a:gd name="connsiteX7" fmla="*/ 15217082 w 15876447"/>
              <a:gd name="connsiteY7" fmla="*/ 4556790 h 9910771"/>
              <a:gd name="connsiteX8" fmla="*/ 15271820 w 15876447"/>
              <a:gd name="connsiteY8" fmla="*/ 3100575 h 9910771"/>
              <a:gd name="connsiteX9" fmla="*/ 6291229 w 15876447"/>
              <a:gd name="connsiteY9" fmla="*/ 3110525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6291229" y="3110525"/>
                </a:moveTo>
                <a:cubicBezTo>
                  <a:pt x="6244614" y="3177870"/>
                  <a:pt x="6238514" y="4630541"/>
                  <a:pt x="6238041" y="4601261"/>
                </a:cubicBezTo>
                <a:cubicBezTo>
                  <a:pt x="6260150" y="4648862"/>
                  <a:pt x="15264186" y="4533346"/>
                  <a:pt x="15217082" y="4556790"/>
                </a:cubicBezTo>
                <a:cubicBezTo>
                  <a:pt x="15224743" y="4510006"/>
                  <a:pt x="15241088" y="3123203"/>
                  <a:pt x="15271820" y="3100575"/>
                </a:cubicBezTo>
                <a:cubicBezTo>
                  <a:pt x="15253991" y="3119996"/>
                  <a:pt x="6332129" y="3139418"/>
                  <a:pt x="6291229" y="3110525"/>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26813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9630"/>
          <a:stretch/>
        </p:blipFill>
        <p:spPr>
          <a:xfrm>
            <a:off x="3324330" y="73741"/>
            <a:ext cx="5937657" cy="496194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04904" cy="5143500"/>
          </a:xfrm>
          <a:prstGeom prst="rect">
            <a:avLst/>
          </a:prstGeom>
        </p:spPr>
      </p:pic>
      <p:sp>
        <p:nvSpPr>
          <p:cNvPr id="13" name="Freeform 1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38041 w 15876447"/>
              <a:gd name="connsiteY6" fmla="*/ 4601261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76560 w 15876447"/>
              <a:gd name="connsiteY8" fmla="*/ 507878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7301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6275353 w 15876447"/>
              <a:gd name="connsiteY9" fmla="*/ 5055487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6275353" y="5055487"/>
                </a:moveTo>
                <a:cubicBezTo>
                  <a:pt x="6228738" y="5122832"/>
                  <a:pt x="6175008" y="9052424"/>
                  <a:pt x="6174535" y="9023144"/>
                </a:cubicBezTo>
                <a:cubicBezTo>
                  <a:pt x="6196644" y="9070745"/>
                  <a:pt x="15216556" y="9038345"/>
                  <a:pt x="15169452" y="9061789"/>
                </a:cubicBezTo>
                <a:cubicBezTo>
                  <a:pt x="15177113" y="9015005"/>
                  <a:pt x="15129950" y="5134661"/>
                  <a:pt x="15160682" y="5112033"/>
                </a:cubicBezTo>
                <a:lnTo>
                  <a:pt x="6275353" y="5055487"/>
                </a:ln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389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93" t="3491" r="4313" b="2222"/>
          <a:stretch/>
        </p:blipFill>
        <p:spPr>
          <a:xfrm rot="10800000">
            <a:off x="1799301" y="-452177"/>
            <a:ext cx="5338917" cy="8858426"/>
          </a:xfrm>
          <a:prstGeom prst="rect">
            <a:avLst/>
          </a:prstGeom>
        </p:spPr>
      </p:pic>
      <p:sp>
        <p:nvSpPr>
          <p:cNvPr id="12" name="Freeform 11"/>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38041 w 15876447"/>
              <a:gd name="connsiteY6" fmla="*/ 4601261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76560 w 15876447"/>
              <a:gd name="connsiteY8" fmla="*/ 507878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7301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259026 w 15876447"/>
              <a:gd name="connsiteY5" fmla="*/ 1664272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4259026 w 15876447"/>
              <a:gd name="connsiteY9" fmla="*/ 166427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259026 w 15876447"/>
              <a:gd name="connsiteY5" fmla="*/ 1664272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4259026 w 15876447"/>
              <a:gd name="connsiteY9" fmla="*/ 166427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5169452 w 15876447"/>
              <a:gd name="connsiteY7" fmla="*/ 9061789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1803617 w 15876447"/>
              <a:gd name="connsiteY7" fmla="*/ 3974964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3969566 h 9910771"/>
              <a:gd name="connsiteX7" fmla="*/ 11803617 w 15876447"/>
              <a:gd name="connsiteY7" fmla="*/ 3974964 h 9910771"/>
              <a:gd name="connsiteX8" fmla="*/ 11778970 w 15876447"/>
              <a:gd name="connsiteY8" fmla="*/ 723401 h 9910771"/>
              <a:gd name="connsiteX9" fmla="*/ 3877988 w 15876447"/>
              <a:gd name="connsiteY9" fmla="*/ 749974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3877988" y="749974"/>
                </a:moveTo>
                <a:lnTo>
                  <a:pt x="3872429" y="3969566"/>
                </a:lnTo>
                <a:cubicBezTo>
                  <a:pt x="3894538" y="4017167"/>
                  <a:pt x="11850721" y="3951520"/>
                  <a:pt x="11803617" y="3974964"/>
                </a:cubicBezTo>
                <a:cubicBezTo>
                  <a:pt x="11811278" y="3928180"/>
                  <a:pt x="11748238" y="746029"/>
                  <a:pt x="11778970" y="723401"/>
                </a:cubicBezTo>
                <a:lnTo>
                  <a:pt x="3877988" y="749974"/>
                </a:ln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04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93" t="3491" r="4313" b="2222"/>
          <a:stretch/>
        </p:blipFill>
        <p:spPr>
          <a:xfrm rot="10800000">
            <a:off x="1799301" y="-452177"/>
            <a:ext cx="5338917" cy="8858426"/>
          </a:xfrm>
          <a:prstGeom prst="rect">
            <a:avLst/>
          </a:prstGeom>
        </p:spPr>
      </p:pic>
      <p:sp>
        <p:nvSpPr>
          <p:cNvPr id="12" name="Freeform 11"/>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38041 w 15876447"/>
              <a:gd name="connsiteY6" fmla="*/ 4601261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76560 w 15876447"/>
              <a:gd name="connsiteY8" fmla="*/ 507878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7301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259026 w 15876447"/>
              <a:gd name="connsiteY5" fmla="*/ 1664272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4259026 w 15876447"/>
              <a:gd name="connsiteY9" fmla="*/ 166427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259026 w 15876447"/>
              <a:gd name="connsiteY5" fmla="*/ 1664272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4259026 w 15876447"/>
              <a:gd name="connsiteY9" fmla="*/ 166427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5169452 w 15876447"/>
              <a:gd name="connsiteY7" fmla="*/ 9061789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1803617 w 15876447"/>
              <a:gd name="connsiteY7" fmla="*/ 3974964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3969566 h 9910771"/>
              <a:gd name="connsiteX7" fmla="*/ 11803617 w 15876447"/>
              <a:gd name="connsiteY7" fmla="*/ 3974964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9405485 h 9910771"/>
              <a:gd name="connsiteX7" fmla="*/ 11803617 w 15876447"/>
              <a:gd name="connsiteY7" fmla="*/ 3974964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9405485 h 9910771"/>
              <a:gd name="connsiteX7" fmla="*/ 11803617 w 15876447"/>
              <a:gd name="connsiteY7" fmla="*/ 9444132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9405485 h 9910771"/>
              <a:gd name="connsiteX7" fmla="*/ 11803617 w 15876447"/>
              <a:gd name="connsiteY7" fmla="*/ 9444132 h 9910771"/>
              <a:gd name="connsiteX8" fmla="*/ 11794847 w 15876447"/>
              <a:gd name="connsiteY8" fmla="*/ 3998252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4091319 h 9910771"/>
              <a:gd name="connsiteX6" fmla="*/ 3872429 w 15876447"/>
              <a:gd name="connsiteY6" fmla="*/ 9405485 h 9910771"/>
              <a:gd name="connsiteX7" fmla="*/ 11803617 w 15876447"/>
              <a:gd name="connsiteY7" fmla="*/ 9444132 h 9910771"/>
              <a:gd name="connsiteX8" fmla="*/ 11794847 w 15876447"/>
              <a:gd name="connsiteY8" fmla="*/ 3998252 h 9910771"/>
              <a:gd name="connsiteX9" fmla="*/ 3877988 w 15876447"/>
              <a:gd name="connsiteY9" fmla="*/ 409131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4091319 h 9910771"/>
              <a:gd name="connsiteX6" fmla="*/ 3872429 w 15876447"/>
              <a:gd name="connsiteY6" fmla="*/ 9405485 h 9910771"/>
              <a:gd name="connsiteX7" fmla="*/ 11803617 w 15876447"/>
              <a:gd name="connsiteY7" fmla="*/ 9444132 h 9910771"/>
              <a:gd name="connsiteX8" fmla="*/ 11778971 w 15876447"/>
              <a:gd name="connsiteY8" fmla="*/ 4031498 h 9910771"/>
              <a:gd name="connsiteX9" fmla="*/ 3877988 w 15876447"/>
              <a:gd name="connsiteY9" fmla="*/ 4091319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3877988" y="4091319"/>
                </a:moveTo>
                <a:lnTo>
                  <a:pt x="3872429" y="9405485"/>
                </a:lnTo>
                <a:cubicBezTo>
                  <a:pt x="3894538" y="9453086"/>
                  <a:pt x="11850721" y="9420688"/>
                  <a:pt x="11803617" y="9444132"/>
                </a:cubicBezTo>
                <a:cubicBezTo>
                  <a:pt x="11811278" y="9397348"/>
                  <a:pt x="11748239" y="4054126"/>
                  <a:pt x="11778971" y="4031498"/>
                </a:cubicBezTo>
                <a:lnTo>
                  <a:pt x="3877988" y="4091319"/>
                </a:ln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45596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Denial101x_screensho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5872"/>
            <a:ext cx="9144000" cy="5143500"/>
          </a:xfrm>
          <a:prstGeom prst="rect">
            <a:avLst/>
          </a:prstGeom>
        </p:spPr>
      </p:pic>
      <p:sp>
        <p:nvSpPr>
          <p:cNvPr id="4" name="Text Placeholder 10"/>
          <p:cNvSpPr txBox="1">
            <a:spLocks/>
          </p:cNvSpPr>
          <p:nvPr/>
        </p:nvSpPr>
        <p:spPr>
          <a:xfrm>
            <a:off x="0" y="94323"/>
            <a:ext cx="9144000" cy="560041"/>
          </a:xfrm>
          <a:prstGeom prst="rect">
            <a:avLst/>
          </a:prstGeom>
        </p:spPr>
        <p:txBody>
          <a:bodyPr/>
          <a:lst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chemeClr val="tx1"/>
                </a:solidFill>
                <a:latin typeface="Arial"/>
                <a:cs typeface="Arial"/>
              </a:rPr>
              <a:t>http://</a:t>
            </a:r>
            <a:r>
              <a:rPr lang="en-US" sz="2400" dirty="0" err="1" smtClean="0">
                <a:solidFill>
                  <a:schemeClr val="tx1"/>
                </a:solidFill>
                <a:latin typeface="Arial"/>
                <a:cs typeface="Arial"/>
              </a:rPr>
              <a:t>edx.org</a:t>
            </a:r>
            <a:r>
              <a:rPr lang="en-US" sz="2400" dirty="0" smtClean="0">
                <a:solidFill>
                  <a:schemeClr val="tx1"/>
                </a:solidFill>
                <a:latin typeface="Arial"/>
                <a:cs typeface="Arial"/>
              </a:rPr>
              <a:t>/understanding-climate-denial</a:t>
            </a:r>
            <a:endParaRPr lang="en-US" sz="2400" dirty="0">
              <a:solidFill>
                <a:schemeClr val="tx1"/>
              </a:solidFill>
              <a:latin typeface="Arial"/>
              <a:cs typeface="Arial"/>
            </a:endParaRPr>
          </a:p>
        </p:txBody>
      </p:sp>
    </p:spTree>
    <p:extLst>
      <p:ext uri="{BB962C8B-B14F-4D97-AF65-F5344CB8AC3E}">
        <p14:creationId xmlns:p14="http://schemas.microsoft.com/office/powerpoint/2010/main" val="728767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952419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act-myth-fallac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 y="654364"/>
            <a:ext cx="9085599" cy="5143500"/>
          </a:xfrm>
          <a:prstGeom prst="rect">
            <a:avLst/>
          </a:prstGeom>
        </p:spPr>
      </p:pic>
      <p:sp>
        <p:nvSpPr>
          <p:cNvPr id="3" name="Text Placeholder 10"/>
          <p:cNvSpPr txBox="1">
            <a:spLocks/>
          </p:cNvSpPr>
          <p:nvPr/>
        </p:nvSpPr>
        <p:spPr>
          <a:xfrm>
            <a:off x="0" y="94323"/>
            <a:ext cx="9144000" cy="560041"/>
          </a:xfrm>
          <a:prstGeom prst="rect">
            <a:avLst/>
          </a:prstGeom>
        </p:spPr>
        <p:txBody>
          <a:bodyPr/>
          <a:lst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chemeClr val="tx1"/>
                </a:solidFill>
                <a:latin typeface="Arial"/>
                <a:cs typeface="Arial"/>
              </a:rPr>
              <a:t>http://</a:t>
            </a:r>
            <a:r>
              <a:rPr lang="en-US" sz="2400" dirty="0" err="1" smtClean="0">
                <a:solidFill>
                  <a:schemeClr val="tx1"/>
                </a:solidFill>
                <a:latin typeface="Arial"/>
                <a:cs typeface="Arial"/>
              </a:rPr>
              <a:t>edx.org</a:t>
            </a:r>
            <a:r>
              <a:rPr lang="en-US" sz="2400" dirty="0" smtClean="0">
                <a:solidFill>
                  <a:schemeClr val="tx1"/>
                </a:solidFill>
                <a:latin typeface="Arial"/>
                <a:cs typeface="Arial"/>
              </a:rPr>
              <a:t>/understanding-climate-denial</a:t>
            </a:r>
            <a:endParaRPr lang="en-US" sz="2400" dirty="0">
              <a:solidFill>
                <a:schemeClr val="tx1"/>
              </a:solidFill>
              <a:latin typeface="Arial"/>
              <a:cs typeface="Arial"/>
            </a:endParaRPr>
          </a:p>
        </p:txBody>
      </p:sp>
    </p:spTree>
    <p:extLst>
      <p:ext uri="{BB962C8B-B14F-4D97-AF65-F5344CB8AC3E}">
        <p14:creationId xmlns:p14="http://schemas.microsoft.com/office/powerpoint/2010/main" val="13014110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0" y="66810"/>
            <a:ext cx="9144000" cy="830997"/>
          </a:xfrm>
          <a:prstGeom prst="rect">
            <a:avLst/>
          </a:prstGeom>
          <a:noFill/>
        </p:spPr>
        <p:txBody>
          <a:bodyPr wrap="square" rtlCol="0">
            <a:spAutoFit/>
          </a:bodyPr>
          <a:lstStyle/>
          <a:p>
            <a:pPr algn="ctr"/>
            <a:r>
              <a:rPr lang="en-US" sz="4800" dirty="0" smtClean="0">
                <a:solidFill>
                  <a:schemeClr val="bg1"/>
                </a:solidFill>
                <a:cs typeface="Klima Regular"/>
              </a:rPr>
              <a:t>Coffee break!</a:t>
            </a:r>
            <a:endParaRPr lang="en-US" sz="4800" dirty="0">
              <a:solidFill>
                <a:schemeClr val="bg1"/>
              </a:solidFill>
              <a:cs typeface="Klima Regular"/>
            </a:endParaRPr>
          </a:p>
        </p:txBody>
      </p:sp>
    </p:spTree>
    <p:extLst>
      <p:ext uri="{BB962C8B-B14F-4D97-AF65-F5344CB8AC3E}">
        <p14:creationId xmlns:p14="http://schemas.microsoft.com/office/powerpoint/2010/main" val="1601605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C_19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388342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ke_Exper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9213" y="795130"/>
            <a:ext cx="2150895" cy="3600000"/>
          </a:xfrm>
          <a:prstGeom prst="rect">
            <a:avLst/>
          </a:prstGeom>
        </p:spPr>
      </p:pic>
    </p:spTree>
    <p:extLst>
      <p:ext uri="{BB962C8B-B14F-4D97-AF65-F5344CB8AC3E}">
        <p14:creationId xmlns:p14="http://schemas.microsoft.com/office/powerpoint/2010/main" val="29264316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ISM_Peti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077582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ical_Fallac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301" y="814855"/>
            <a:ext cx="2307692" cy="3600000"/>
          </a:xfrm>
          <a:prstGeom prst="rect">
            <a:avLst/>
          </a:prstGeom>
        </p:spPr>
      </p:pic>
    </p:spTree>
    <p:extLst>
      <p:ext uri="{BB962C8B-B14F-4D97-AF65-F5344CB8AC3E}">
        <p14:creationId xmlns:p14="http://schemas.microsoft.com/office/powerpoint/2010/main" val="2958345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tural_causes_19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21" y="46822"/>
            <a:ext cx="8823157" cy="4963026"/>
          </a:xfrm>
          <a:prstGeom prst="rect">
            <a:avLst/>
          </a:prstGeom>
        </p:spPr>
      </p:pic>
      <p:pic>
        <p:nvPicPr>
          <p:cNvPr id="3" name="Picture 2" descr="Logical_Fallac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 y="119697"/>
            <a:ext cx="914400" cy="1426464"/>
          </a:xfrm>
          <a:prstGeom prst="rect">
            <a:avLst/>
          </a:prstGeom>
        </p:spPr>
      </p:pic>
    </p:spTree>
    <p:extLst>
      <p:ext uri="{BB962C8B-B14F-4D97-AF65-F5344CB8AC3E}">
        <p14:creationId xmlns:p14="http://schemas.microsoft.com/office/powerpoint/2010/main" val="9139533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ossible_Expecta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023" y="743948"/>
            <a:ext cx="3486967" cy="3600000"/>
          </a:xfrm>
          <a:prstGeom prst="rect">
            <a:avLst/>
          </a:prstGeom>
        </p:spPr>
      </p:pic>
    </p:spTree>
    <p:extLst>
      <p:ext uri="{BB962C8B-B14F-4D97-AF65-F5344CB8AC3E}">
        <p14:creationId xmlns:p14="http://schemas.microsoft.com/office/powerpoint/2010/main" val="1219230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erry_Pick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852" y="712107"/>
            <a:ext cx="1969231" cy="3600000"/>
          </a:xfrm>
          <a:prstGeom prst="rect">
            <a:avLst/>
          </a:prstGeom>
        </p:spPr>
      </p:pic>
    </p:spTree>
    <p:extLst>
      <p:ext uri="{BB962C8B-B14F-4D97-AF65-F5344CB8AC3E}">
        <p14:creationId xmlns:p14="http://schemas.microsoft.com/office/powerpoint/2010/main" val="278379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spiracy_Theor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718" y="749562"/>
            <a:ext cx="3000000" cy="3600000"/>
          </a:xfrm>
          <a:prstGeom prst="rect">
            <a:avLst/>
          </a:prstGeom>
        </p:spPr>
      </p:pic>
    </p:spTree>
    <p:extLst>
      <p:ext uri="{BB962C8B-B14F-4D97-AF65-F5344CB8AC3E}">
        <p14:creationId xmlns:p14="http://schemas.microsoft.com/office/powerpoint/2010/main" val="1061896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sensus_Gap3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00698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ump_twe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98" y="561474"/>
            <a:ext cx="8708246" cy="4023895"/>
          </a:xfrm>
          <a:prstGeom prst="rect">
            <a:avLst/>
          </a:prstGeom>
        </p:spPr>
      </p:pic>
    </p:spTree>
    <p:extLst>
      <p:ext uri="{BB962C8B-B14F-4D97-AF65-F5344CB8AC3E}">
        <p14:creationId xmlns:p14="http://schemas.microsoft.com/office/powerpoint/2010/main" val="32723202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ICC13_AL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0870" y="-462874"/>
            <a:ext cx="10753809" cy="6049018"/>
          </a:xfrm>
          <a:prstGeom prst="rect">
            <a:avLst/>
          </a:prstGeom>
        </p:spPr>
      </p:pic>
    </p:spTree>
    <p:extLst>
      <p:ext uri="{BB962C8B-B14F-4D97-AF65-F5344CB8AC3E}">
        <p14:creationId xmlns:p14="http://schemas.microsoft.com/office/powerpoint/2010/main" val="1798417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69221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Sense101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UQx Attribution Table">
      <a:dk1>
        <a:srgbClr val="40404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0404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Qx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13860</TotalTime>
  <Words>815</Words>
  <Application>Microsoft Macintosh PowerPoint</Application>
  <PresentationFormat>On-screen Show (16:9)</PresentationFormat>
  <Paragraphs>46</Paragraphs>
  <Slides>81</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81</vt:i4>
      </vt:variant>
    </vt:vector>
  </HeadingPairs>
  <TitlesOfParts>
    <vt:vector size="93" baseType="lpstr">
      <vt:lpstr> Century Gothic</vt:lpstr>
      <vt:lpstr>Arial</vt:lpstr>
      <vt:lpstr>Calibri</vt:lpstr>
      <vt:lpstr>Calibri Light</vt:lpstr>
      <vt:lpstr>Cambria</vt:lpstr>
      <vt:lpstr>Century Gothic</vt:lpstr>
      <vt:lpstr>Helvetica</vt:lpstr>
      <vt:lpstr>Klima Regular</vt:lpstr>
      <vt:lpstr>Mangal</vt:lpstr>
      <vt:lpstr>Sense101x</vt:lpstr>
      <vt:lpstr>Custom Design</vt:lpstr>
      <vt:lpstr>UQx 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UQx The University of Queensland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Greenup</dc:creator>
  <cp:lastModifiedBy>John Cook</cp:lastModifiedBy>
  <cp:revision>506</cp:revision>
  <dcterms:created xsi:type="dcterms:W3CDTF">2014-05-28T06:26:57Z</dcterms:created>
  <dcterms:modified xsi:type="dcterms:W3CDTF">2017-03-20T01:32:37Z</dcterms:modified>
</cp:coreProperties>
</file>